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  <p:italic r:id="rId35"/>
      <p:boldItalic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  <p:embeddedFont>
      <p:font typeface="Fira Sans Extra Condensed"/>
      <p:regular r:id="rId43"/>
      <p:bold r:id="rId44"/>
      <p:italic r:id="rId45"/>
      <p:boldItalic r:id="rId46"/>
    </p:embeddedFont>
    <p:embeddedFont>
      <p:font typeface="Fira Sans Extra Condensed SemiBold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44" Type="http://schemas.openxmlformats.org/officeDocument/2006/relationships/font" Target="fonts/FiraSansExtraCondensed-bold.fntdata"/><Relationship Id="rId43" Type="http://schemas.openxmlformats.org/officeDocument/2006/relationships/font" Target="fonts/FiraSansExtraCondensed-regular.fntdata"/><Relationship Id="rId46" Type="http://schemas.openxmlformats.org/officeDocument/2006/relationships/font" Target="fonts/FiraSansExtraCondensed-boldItalic.fntdata"/><Relationship Id="rId45" Type="http://schemas.openxmlformats.org/officeDocument/2006/relationships/font" Target="fonts/FiraSansExtra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SemiBold-bold.fntdata"/><Relationship Id="rId47" Type="http://schemas.openxmlformats.org/officeDocument/2006/relationships/font" Target="fonts/FiraSansExtraCondensedSemiBold-regular.fntdata"/><Relationship Id="rId49" Type="http://schemas.openxmlformats.org/officeDocument/2006/relationships/font" Target="fonts/FiraSansExtraCondensed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33" Type="http://schemas.openxmlformats.org/officeDocument/2006/relationships/font" Target="fonts/SourceCodePro-regular.fntdata"/><Relationship Id="rId32" Type="http://schemas.openxmlformats.org/officeDocument/2006/relationships/font" Target="fonts/Roboto-boldItalic.fntdata"/><Relationship Id="rId35" Type="http://schemas.openxmlformats.org/officeDocument/2006/relationships/font" Target="fonts/SourceCodePro-italic.fntdata"/><Relationship Id="rId34" Type="http://schemas.openxmlformats.org/officeDocument/2006/relationships/font" Target="fonts/SourceCodePro-bold.fntdata"/><Relationship Id="rId37" Type="http://schemas.openxmlformats.org/officeDocument/2006/relationships/font" Target="fonts/FiraSansExtraCondensedMedium-regular.fntdata"/><Relationship Id="rId36" Type="http://schemas.openxmlformats.org/officeDocument/2006/relationships/font" Target="fonts/SourceCodePro-boldItalic.fntdata"/><Relationship Id="rId39" Type="http://schemas.openxmlformats.org/officeDocument/2006/relationships/font" Target="fonts/FiraSansExtraCondensedMedium-italic.fntdata"/><Relationship Id="rId38" Type="http://schemas.openxmlformats.org/officeDocument/2006/relationships/font" Target="fonts/FiraSansExtraCondensedMedium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font" Target="fonts/Roboto-regular.fntdata"/><Relationship Id="rId50" Type="http://schemas.openxmlformats.org/officeDocument/2006/relationships/font" Target="fonts/FiraSansExtraCondensed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33c64c1bd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33c64c1b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3c64c1b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33c64c1b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33c64c1b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33c64c1b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4020ba0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4020ba0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33c64c1b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33c64c1b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4020ba0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4020ba0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4020ba0d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4020ba0d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4020ba0d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4020ba0d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e706656c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e706656c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e706656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e706656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c1ff2f5b1_1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c1ff2f5b1_1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e706656c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e706656c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e706656c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e706656c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33c64c1bd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33c64c1bd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33c64c1bd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33c64c1bd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1de847d53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1de847d53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3c64c1b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33c64c1b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33c64c1b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33c64c1b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33c64c1bd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33c64c1bd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3c64c1b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33c64c1b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33c64c1b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33c64c1b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33c64c1b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33c64c1b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4000" y="4168650"/>
            <a:ext cx="487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●"/>
              <a:defRPr sz="2000">
                <a:solidFill>
                  <a:schemeClr val="accent4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504900" y="2220950"/>
            <a:ext cx="8134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1655850" y="2922350"/>
            <a:ext cx="572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ction" type="secHead">
  <p:cSld name="SECTION_HEADER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14400" y="1738125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8950" y="-19050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ans corp">
  <p:cSld name="BLANK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-28950" y="-19050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TITLE_ONLY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/>
        </p:nvSpPr>
        <p:spPr>
          <a:xfrm>
            <a:off x="609600" y="182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CUSTOM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3A6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3A6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3">
  <p:cSld name="TITLE_ONLY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9875" y="186300"/>
            <a:ext cx="8520600" cy="73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04900" y="1611350"/>
            <a:ext cx="8134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Création d'une application web et mobile pour la gest</a:t>
            </a:r>
            <a:r>
              <a:rPr lang="fr" sz="3600"/>
              <a:t>ion des apprenants</a:t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206" y="127000"/>
            <a:ext cx="1660894" cy="6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75" y="70050"/>
            <a:ext cx="765375" cy="7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0200" y="-92287"/>
            <a:ext cx="1536675" cy="10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54000" y="4168650"/>
            <a:ext cx="4877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Réalisé  par :</a:t>
            </a:r>
            <a:r>
              <a:rPr lang="fr"/>
              <a:t> Achaou Hamid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Encadré par :</a:t>
            </a:r>
            <a:r>
              <a:rPr lang="fr"/>
              <a:t> Essaraj Fouad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106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2TUP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89400" y="4618950"/>
            <a:ext cx="3041100" cy="26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03- Processus de développement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46" name="Google Shape;146;p22"/>
          <p:cNvGrpSpPr/>
          <p:nvPr/>
        </p:nvGrpSpPr>
        <p:grpSpPr>
          <a:xfrm>
            <a:off x="136363" y="1128225"/>
            <a:ext cx="8871275" cy="3471175"/>
            <a:chOff x="136363" y="747225"/>
            <a:chExt cx="8871275" cy="3471175"/>
          </a:xfrm>
        </p:grpSpPr>
        <p:cxnSp>
          <p:nvCxnSpPr>
            <p:cNvPr id="147" name="Google Shape;147;p22"/>
            <p:cNvCxnSpPr>
              <a:stCxn id="148" idx="2"/>
            </p:cNvCxnSpPr>
            <p:nvPr/>
          </p:nvCxnSpPr>
          <p:spPr>
            <a:xfrm flipH="1" rot="-5400000">
              <a:off x="4593513" y="3360900"/>
              <a:ext cx="121500" cy="2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8B460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2"/>
            <p:cNvCxnSpPr>
              <a:endCxn id="150" idx="0"/>
            </p:cNvCxnSpPr>
            <p:nvPr/>
          </p:nvCxnSpPr>
          <p:spPr>
            <a:xfrm rot="5400000">
              <a:off x="4433313" y="3218650"/>
              <a:ext cx="440400" cy="9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2"/>
            <p:cNvCxnSpPr>
              <a:stCxn id="152" idx="0"/>
              <a:endCxn id="150" idx="2"/>
            </p:cNvCxnSpPr>
            <p:nvPr/>
          </p:nvCxnSpPr>
          <p:spPr>
            <a:xfrm rot="-5400000">
              <a:off x="4543113" y="3826600"/>
              <a:ext cx="215700" cy="45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" name="Google Shape;153;p22"/>
            <p:cNvGrpSpPr/>
            <p:nvPr/>
          </p:nvGrpSpPr>
          <p:grpSpPr>
            <a:xfrm>
              <a:off x="136363" y="747225"/>
              <a:ext cx="8871275" cy="3471175"/>
              <a:chOff x="120175" y="658250"/>
              <a:chExt cx="8871275" cy="3471175"/>
            </a:xfrm>
          </p:grpSpPr>
          <p:sp>
            <p:nvSpPr>
              <p:cNvPr id="150" name="Google Shape;150;p22"/>
              <p:cNvSpPr/>
              <p:nvPr/>
            </p:nvSpPr>
            <p:spPr>
              <a:xfrm>
                <a:off x="3694575" y="3350325"/>
                <a:ext cx="1884600" cy="2817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Codage et tests</a:t>
                </a:r>
                <a:endParaRPr sz="2000">
                  <a:solidFill>
                    <a:srgbClr val="AD6A2B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2" name="Google Shape;152;p22"/>
              <p:cNvSpPr/>
              <p:nvPr/>
            </p:nvSpPr>
            <p:spPr>
              <a:xfrm>
                <a:off x="3878475" y="3847725"/>
                <a:ext cx="1508100" cy="2817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Recette</a:t>
                </a:r>
                <a:endParaRPr sz="2000">
                  <a:solidFill>
                    <a:srgbClr val="AD6A2B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154" name="Google Shape;154;p22"/>
              <p:cNvGrpSpPr/>
              <p:nvPr/>
            </p:nvGrpSpPr>
            <p:grpSpPr>
              <a:xfrm>
                <a:off x="120175" y="658250"/>
                <a:ext cx="8871275" cy="2554125"/>
                <a:chOff x="196375" y="658250"/>
                <a:chExt cx="8871275" cy="2554125"/>
              </a:xfrm>
            </p:grpSpPr>
            <p:sp>
              <p:nvSpPr>
                <p:cNvPr id="155" name="Google Shape;155;p22"/>
                <p:cNvSpPr/>
                <p:nvPr/>
              </p:nvSpPr>
              <p:spPr>
                <a:xfrm>
                  <a:off x="5318350" y="1749675"/>
                  <a:ext cx="2298300" cy="38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6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Conception générique</a:t>
                  </a:r>
                  <a:endParaRPr sz="16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6" name="Google Shape;156;p22"/>
                <p:cNvSpPr/>
                <p:nvPr/>
              </p:nvSpPr>
              <p:spPr>
                <a:xfrm>
                  <a:off x="1736950" y="1735575"/>
                  <a:ext cx="2298300" cy="38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6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Analyse</a:t>
                  </a:r>
                  <a:endParaRPr sz="16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7" name="Google Shape;157;p22"/>
                <p:cNvSpPr/>
                <p:nvPr/>
              </p:nvSpPr>
              <p:spPr>
                <a:xfrm>
                  <a:off x="196375" y="1038263"/>
                  <a:ext cx="2978400" cy="38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6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Capture des besoins fonctionnels</a:t>
                  </a:r>
                  <a:endParaRPr sz="16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8" name="Google Shape;158;p22"/>
                <p:cNvSpPr/>
                <p:nvPr/>
              </p:nvSpPr>
              <p:spPr>
                <a:xfrm>
                  <a:off x="6089250" y="1027675"/>
                  <a:ext cx="2978400" cy="38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6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Capture des besoins techniques</a:t>
                  </a:r>
                  <a:endParaRPr sz="16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cxnSp>
              <p:nvCxnSpPr>
                <p:cNvPr id="159" name="Google Shape;159;p22"/>
                <p:cNvCxnSpPr>
                  <a:stCxn id="148" idx="0"/>
                  <a:endCxn id="155" idx="2"/>
                </p:cNvCxnSpPr>
                <p:nvPr/>
              </p:nvCxnSpPr>
              <p:spPr>
                <a:xfrm rot="-5400000">
                  <a:off x="5207475" y="1637375"/>
                  <a:ext cx="765600" cy="1754400"/>
                </a:xfrm>
                <a:prstGeom prst="curvedConnector3">
                  <a:avLst>
                    <a:gd fmla="val 49993" name="adj1"/>
                  </a:avLst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0" name="Google Shape;160;p22"/>
                <p:cNvCxnSpPr>
                  <a:stCxn id="156" idx="2"/>
                  <a:endCxn id="148" idx="0"/>
                </p:cNvCxnSpPr>
                <p:nvPr/>
              </p:nvCxnSpPr>
              <p:spPr>
                <a:xfrm flipH="1" rot="-5400000">
                  <a:off x="3409750" y="1594125"/>
                  <a:ext cx="779700" cy="1827000"/>
                </a:xfrm>
                <a:prstGeom prst="curvedConnector3">
                  <a:avLst>
                    <a:gd fmla="val 49994" name="adj1"/>
                  </a:avLst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1" name="Google Shape;161;p22"/>
                <p:cNvCxnSpPr>
                  <a:stCxn id="157" idx="2"/>
                  <a:endCxn id="156" idx="0"/>
                </p:cNvCxnSpPr>
                <p:nvPr/>
              </p:nvCxnSpPr>
              <p:spPr>
                <a:xfrm flipH="1" rot="-5400000">
                  <a:off x="2128375" y="977663"/>
                  <a:ext cx="315000" cy="1200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2" name="Google Shape;162;p22"/>
                <p:cNvCxnSpPr>
                  <a:stCxn id="158" idx="2"/>
                  <a:endCxn id="155" idx="0"/>
                </p:cNvCxnSpPr>
                <p:nvPr/>
              </p:nvCxnSpPr>
              <p:spPr>
                <a:xfrm rot="5400000">
                  <a:off x="6853050" y="1024375"/>
                  <a:ext cx="339900" cy="1110900"/>
                </a:xfrm>
                <a:prstGeom prst="curvedConnector3">
                  <a:avLst>
                    <a:gd fmla="val 49985" name="adj1"/>
                  </a:avLst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3" name="Google Shape;163;p22"/>
                <p:cNvSpPr txBox="1"/>
                <p:nvPr/>
              </p:nvSpPr>
              <p:spPr>
                <a:xfrm>
                  <a:off x="686912" y="658250"/>
                  <a:ext cx="2002200" cy="28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700">
                      <a:solidFill>
                        <a:schemeClr val="accent4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Branche fonctionnelle</a:t>
                  </a:r>
                  <a:endParaRPr sz="17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64" name="Google Shape;164;p22"/>
                <p:cNvSpPr txBox="1"/>
                <p:nvPr/>
              </p:nvSpPr>
              <p:spPr>
                <a:xfrm>
                  <a:off x="6739390" y="658250"/>
                  <a:ext cx="2002200" cy="41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700">
                      <a:solidFill>
                        <a:schemeClr val="accent4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Branche Technique</a:t>
                  </a:r>
                  <a:endParaRPr sz="17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48" name="Google Shape;148;p22"/>
                <p:cNvSpPr/>
                <p:nvPr/>
              </p:nvSpPr>
              <p:spPr>
                <a:xfrm>
                  <a:off x="3483375" y="2897375"/>
                  <a:ext cx="2459400" cy="3150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600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Conception </a:t>
                  </a:r>
                  <a:endParaRPr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 thinking :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132400" y="4725775"/>
            <a:ext cx="3041100" cy="26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03- Processus de développement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50" y="1117762"/>
            <a:ext cx="7445700" cy="34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04- Planification</a:t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Gantt 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441850" y="4725775"/>
            <a:ext cx="1743900" cy="26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04- Planification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05- </a:t>
            </a:r>
            <a:r>
              <a:rPr lang="fr"/>
              <a:t>Branche fonctionnelle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Carte d’empathie</a:t>
            </a:r>
            <a:endParaRPr/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73925" y="4725775"/>
            <a:ext cx="2289900" cy="26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05- Branche Fonctionnelle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Définir le problème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197850" y="4845150"/>
            <a:ext cx="2289900" cy="26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05- Branche Fonctionnelle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4838700" y="1302075"/>
            <a:ext cx="1650300" cy="393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148400"/>
            <a:ext cx="3620550" cy="36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Ideation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127025" y="4725775"/>
            <a:ext cx="2289900" cy="26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05- Branche Fonctionnelle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2963525" y="3780675"/>
            <a:ext cx="32580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275" y="1121950"/>
            <a:ext cx="2658725" cy="26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 </a:t>
            </a:r>
            <a:endParaRPr/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400" y="1148400"/>
            <a:ext cx="4871455" cy="39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441850" y="4725775"/>
            <a:ext cx="2103300" cy="26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05- Branche technique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31" name="Google Shape;231;p31"/>
          <p:cNvGrpSpPr/>
          <p:nvPr/>
        </p:nvGrpSpPr>
        <p:grpSpPr>
          <a:xfrm>
            <a:off x="2152856" y="1268349"/>
            <a:ext cx="5026983" cy="871735"/>
            <a:chOff x="998425" y="1182125"/>
            <a:chExt cx="1065400" cy="199500"/>
          </a:xfrm>
        </p:grpSpPr>
        <p:sp>
          <p:nvSpPr>
            <p:cNvPr id="232" name="Google Shape;232;p31"/>
            <p:cNvSpPr/>
            <p:nvPr/>
          </p:nvSpPr>
          <p:spPr>
            <a:xfrm>
              <a:off x="998425" y="1182125"/>
              <a:ext cx="1065400" cy="199500"/>
            </a:xfrm>
            <a:custGeom>
              <a:rect b="b" l="l" r="r" t="t"/>
              <a:pathLst>
                <a:path extrusionOk="0" h="7980" w="42616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1017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1303250" y="1193128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1589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1875200" y="1193175"/>
              <a:ext cx="177525" cy="177500"/>
            </a:xfrm>
            <a:custGeom>
              <a:rect b="b" l="l" r="r" t="t"/>
              <a:pathLst>
                <a:path extrusionOk="0" h="7100" w="7101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625" y="1344402"/>
            <a:ext cx="777005" cy="71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4">
            <a:alphaModFix/>
          </a:blip>
          <a:srcRect b="29088" l="13372" r="10384" t="15088"/>
          <a:stretch/>
        </p:blipFill>
        <p:spPr>
          <a:xfrm>
            <a:off x="3657562" y="1415614"/>
            <a:ext cx="777021" cy="52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5">
            <a:alphaModFix/>
          </a:blip>
          <a:srcRect b="12155" l="0" r="0" t="17377"/>
          <a:stretch/>
        </p:blipFill>
        <p:spPr>
          <a:xfrm>
            <a:off x="4959062" y="1466168"/>
            <a:ext cx="777012" cy="4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 rotWithShape="1">
          <a:blip r:embed="rId6">
            <a:alphaModFix/>
          </a:blip>
          <a:srcRect b="25291" l="0" r="69149" t="20446"/>
          <a:stretch/>
        </p:blipFill>
        <p:spPr>
          <a:xfrm>
            <a:off x="6432945" y="1410647"/>
            <a:ext cx="633913" cy="587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31"/>
          <p:cNvGrpSpPr/>
          <p:nvPr/>
        </p:nvGrpSpPr>
        <p:grpSpPr>
          <a:xfrm rot="5400000">
            <a:off x="3446238" y="1852728"/>
            <a:ext cx="1978884" cy="3534305"/>
            <a:chOff x="2309617" y="2192755"/>
            <a:chExt cx="850365" cy="1406521"/>
          </a:xfrm>
        </p:grpSpPr>
        <p:sp>
          <p:nvSpPr>
            <p:cNvPr id="242" name="Google Shape;242;p31"/>
            <p:cNvSpPr/>
            <p:nvPr/>
          </p:nvSpPr>
          <p:spPr>
            <a:xfrm>
              <a:off x="2373234" y="2761962"/>
              <a:ext cx="248482" cy="268106"/>
            </a:xfrm>
            <a:custGeom>
              <a:rect b="b" l="l" r="r" t="t"/>
              <a:pathLst>
                <a:path extrusionOk="0" h="50467" w="46773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726356" y="3024889"/>
              <a:ext cx="2582" cy="99328"/>
            </a:xfrm>
            <a:custGeom>
              <a:rect b="b" l="l" r="r" t="t"/>
              <a:pathLst>
                <a:path extrusionOk="0" h="18697" w="486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785174" y="3024884"/>
              <a:ext cx="287220" cy="99333"/>
            </a:xfrm>
            <a:custGeom>
              <a:rect b="b" l="l" r="r" t="t"/>
              <a:pathLst>
                <a:path extrusionOk="0" h="18698" w="54065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382903" y="3024884"/>
              <a:ext cx="287215" cy="99333"/>
            </a:xfrm>
            <a:custGeom>
              <a:rect b="b" l="l" r="r" t="t"/>
              <a:pathLst>
                <a:path extrusionOk="0" h="18698" w="54064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 rot="-5400000">
              <a:off x="2514286" y="3297035"/>
              <a:ext cx="441029" cy="163451"/>
            </a:xfrm>
            <a:custGeom>
              <a:rect b="b" l="l" r="r" t="t"/>
              <a:pathLst>
                <a:path extrusionOk="0" h="39988" w="49277">
                  <a:moveTo>
                    <a:pt x="7996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6" y="39988"/>
                  </a:cubicBezTo>
                  <a:lnTo>
                    <a:pt x="41280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79"/>
                    <a:pt x="45697" y="0"/>
                    <a:pt x="41280" y="0"/>
                  </a:cubicBezTo>
                  <a:close/>
                </a:path>
              </a:pathLst>
            </a:custGeom>
            <a:solidFill>
              <a:srgbClr val="038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</a:rPr>
                <a:t>vite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 rot="-5400000">
              <a:off x="2857725" y="3297016"/>
              <a:ext cx="441047" cy="163451"/>
            </a:xfrm>
            <a:custGeom>
              <a:rect b="b" l="l" r="r" t="t"/>
              <a:pathLst>
                <a:path extrusionOk="0" h="39988" w="49279">
                  <a:moveTo>
                    <a:pt x="7995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5" y="39988"/>
                  </a:cubicBezTo>
                  <a:lnTo>
                    <a:pt x="41282" y="39988"/>
                  </a:lnTo>
                  <a:cubicBezTo>
                    <a:pt x="45698" y="39988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79"/>
                    <a:pt x="45698" y="0"/>
                    <a:pt x="41282" y="0"/>
                  </a:cubicBezTo>
                  <a:close/>
                </a:path>
              </a:pathLst>
            </a:custGeom>
            <a:solidFill>
              <a:srgbClr val="038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</a:rPr>
                <a:t>Laravel UI AdminLTE</a:t>
              </a:r>
              <a:endParaRPr b="1" sz="1100">
                <a:solidFill>
                  <a:srgbClr val="FFFFFF"/>
                </a:solidFill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 rot="-5400000">
              <a:off x="2170819" y="3297026"/>
              <a:ext cx="441047" cy="163451"/>
            </a:xfrm>
            <a:custGeom>
              <a:rect b="b" l="l" r="r" t="t"/>
              <a:pathLst>
                <a:path extrusionOk="0" h="39988" w="49279">
                  <a:moveTo>
                    <a:pt x="7997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7" y="39988"/>
                  </a:cubicBezTo>
                  <a:lnTo>
                    <a:pt x="41282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79"/>
                    <a:pt x="45697" y="0"/>
                    <a:pt x="41282" y="0"/>
                  </a:cubicBezTo>
                  <a:close/>
                </a:path>
              </a:pathLst>
            </a:custGeom>
            <a:solidFill>
              <a:srgbClr val="038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</a:rPr>
                <a:t>i18n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718685" y="3114143"/>
              <a:ext cx="17919" cy="17924"/>
            </a:xfrm>
            <a:custGeom>
              <a:rect b="b" l="l" r="r" t="t"/>
              <a:pathLst>
                <a:path extrusionOk="0" h="3374" w="3373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062128" y="3113966"/>
              <a:ext cx="17924" cy="17924"/>
            </a:xfrm>
            <a:custGeom>
              <a:rect b="b" l="l" r="r" t="t"/>
              <a:pathLst>
                <a:path extrusionOk="0" h="3374" w="3374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2375226" y="3113966"/>
              <a:ext cx="17924" cy="17924"/>
            </a:xfrm>
            <a:custGeom>
              <a:rect b="b" l="l" r="r" t="t"/>
              <a:pathLst>
                <a:path extrusionOk="0" h="3374" w="3374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2718685" y="3017224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2777509" y="3017224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2659856" y="3017224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2726356" y="2667807"/>
              <a:ext cx="2582" cy="99322"/>
            </a:xfrm>
            <a:custGeom>
              <a:rect b="b" l="l" r="r" t="t"/>
              <a:pathLst>
                <a:path extrusionOk="0" h="18696" w="486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2785174" y="2667796"/>
              <a:ext cx="287210" cy="99333"/>
            </a:xfrm>
            <a:custGeom>
              <a:rect b="b" l="l" r="r" t="t"/>
              <a:pathLst>
                <a:path extrusionOk="0" h="18698" w="54063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2382892" y="2667796"/>
              <a:ext cx="287226" cy="99333"/>
            </a:xfrm>
            <a:custGeom>
              <a:rect b="b" l="l" r="r" t="t"/>
              <a:pathLst>
                <a:path extrusionOk="0" h="18698" w="54066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-5400000">
              <a:off x="2514280" y="2331547"/>
              <a:ext cx="441029" cy="163459"/>
            </a:xfrm>
            <a:custGeom>
              <a:rect b="b" l="l" r="r" t="t"/>
              <a:pathLst>
                <a:path extrusionOk="0" h="39990" w="49277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rgbClr val="038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</a:rPr>
                <a:t>AdminLTE</a:t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rot="-5400000">
              <a:off x="2857729" y="2331549"/>
              <a:ext cx="441047" cy="163459"/>
            </a:xfrm>
            <a:custGeom>
              <a:rect b="b" l="l" r="r" t="t"/>
              <a:pathLst>
                <a:path extrusionOk="0" h="39990" w="49279">
                  <a:moveTo>
                    <a:pt x="7995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5" y="39989"/>
                  </a:cubicBezTo>
                  <a:lnTo>
                    <a:pt x="41282" y="39989"/>
                  </a:lnTo>
                  <a:cubicBezTo>
                    <a:pt x="45698" y="39989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80"/>
                    <a:pt x="45698" y="1"/>
                    <a:pt x="41282" y="1"/>
                  </a:cubicBezTo>
                  <a:close/>
                </a:path>
              </a:pathLst>
            </a:custGeom>
            <a:solidFill>
              <a:srgbClr val="038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</a:rPr>
                <a:t>Laravel UI</a:t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2718685" y="2660136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7"/>
                    <a:pt x="3372" y="1687"/>
                  </a:cubicBezTo>
                  <a:cubicBezTo>
                    <a:pt x="3372" y="754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062128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0" y="754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0"/>
                    <a:pt x="3373" y="2617"/>
                    <a:pt x="3373" y="1687"/>
                  </a:cubicBezTo>
                  <a:cubicBezTo>
                    <a:pt x="3373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2375226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0"/>
                    <a:pt x="3374" y="2617"/>
                    <a:pt x="3374" y="1687"/>
                  </a:cubicBezTo>
                  <a:cubicBezTo>
                    <a:pt x="3374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718685" y="2756878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777509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659856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833559" y="2761962"/>
              <a:ext cx="248503" cy="268106"/>
            </a:xfrm>
            <a:custGeom>
              <a:rect b="b" l="l" r="r" t="t"/>
              <a:pathLst>
                <a:path extrusionOk="0" h="50467" w="46777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7" name="Google Shape;267;p31"/>
          <p:cNvPicPr preferRelativeResize="0"/>
          <p:nvPr/>
        </p:nvPicPr>
        <p:blipFill rotWithShape="1">
          <a:blip r:embed="rId6">
            <a:alphaModFix/>
          </a:blip>
          <a:srcRect b="25291" l="0" r="71209" t="20446"/>
          <a:stretch/>
        </p:blipFill>
        <p:spPr>
          <a:xfrm>
            <a:off x="4214438" y="3352442"/>
            <a:ext cx="442404" cy="4390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1"/>
          <p:cNvGrpSpPr/>
          <p:nvPr/>
        </p:nvGrpSpPr>
        <p:grpSpPr>
          <a:xfrm rot="10800000">
            <a:off x="6353293" y="2210724"/>
            <a:ext cx="457427" cy="1630257"/>
            <a:chOff x="1697706" y="1148516"/>
            <a:chExt cx="788124" cy="3241713"/>
          </a:xfrm>
        </p:grpSpPr>
        <p:sp>
          <p:nvSpPr>
            <p:cNvPr id="269" name="Google Shape;269;p31"/>
            <p:cNvSpPr/>
            <p:nvPr/>
          </p:nvSpPr>
          <p:spPr>
            <a:xfrm>
              <a:off x="1697706" y="1148516"/>
              <a:ext cx="788124" cy="3241713"/>
            </a:xfrm>
            <a:custGeom>
              <a:rect b="b" l="l" r="r" t="t"/>
              <a:pathLst>
                <a:path extrusionOk="0" h="44156" w="30365">
                  <a:moveTo>
                    <a:pt x="18841" y="1"/>
                  </a:moveTo>
                  <a:lnTo>
                    <a:pt x="18841" y="3319"/>
                  </a:lnTo>
                  <a:lnTo>
                    <a:pt x="7583" y="3319"/>
                  </a:lnTo>
                  <a:cubicBezTo>
                    <a:pt x="5740" y="3319"/>
                    <a:pt x="4248" y="4814"/>
                    <a:pt x="4248" y="6658"/>
                  </a:cubicBezTo>
                  <a:lnTo>
                    <a:pt x="4248" y="29436"/>
                  </a:lnTo>
                  <a:lnTo>
                    <a:pt x="1" y="29436"/>
                  </a:lnTo>
                  <a:lnTo>
                    <a:pt x="1" y="44155"/>
                  </a:lnTo>
                  <a:lnTo>
                    <a:pt x="14720" y="44155"/>
                  </a:lnTo>
                  <a:lnTo>
                    <a:pt x="14720" y="29436"/>
                  </a:lnTo>
                  <a:lnTo>
                    <a:pt x="10922" y="29436"/>
                  </a:lnTo>
                  <a:lnTo>
                    <a:pt x="10922" y="9993"/>
                  </a:lnTo>
                  <a:lnTo>
                    <a:pt x="18841" y="9993"/>
                  </a:lnTo>
                  <a:lnTo>
                    <a:pt x="18841" y="13311"/>
                  </a:lnTo>
                  <a:lnTo>
                    <a:pt x="30365" y="6658"/>
                  </a:lnTo>
                  <a:lnTo>
                    <a:pt x="18841" y="1"/>
                  </a:ln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743302" y="4053603"/>
              <a:ext cx="291293" cy="291267"/>
            </a:xfrm>
            <a:custGeom>
              <a:rect b="b" l="l" r="r" t="t"/>
              <a:pathLst>
                <a:path extrusionOk="0" h="11222" w="11223">
                  <a:moveTo>
                    <a:pt x="1" y="0"/>
                  </a:moveTo>
                  <a:lnTo>
                    <a:pt x="1" y="11222"/>
                  </a:lnTo>
                  <a:lnTo>
                    <a:pt x="11222" y="11222"/>
                  </a:lnTo>
                  <a:lnTo>
                    <a:pt x="11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31"/>
          <p:cNvSpPr/>
          <p:nvPr/>
        </p:nvSpPr>
        <p:spPr>
          <a:xfrm>
            <a:off x="5087502" y="2630265"/>
            <a:ext cx="1108285" cy="380286"/>
          </a:xfrm>
          <a:custGeom>
            <a:rect b="b" l="l" r="r" t="t"/>
            <a:pathLst>
              <a:path extrusionOk="0" h="39988" w="49279">
                <a:moveTo>
                  <a:pt x="7997" y="0"/>
                </a:moveTo>
                <a:cubicBezTo>
                  <a:pt x="3580" y="0"/>
                  <a:pt x="0" y="3579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8"/>
                  <a:pt x="7997" y="39988"/>
                </a:cubicBezTo>
                <a:lnTo>
                  <a:pt x="41282" y="39988"/>
                </a:lnTo>
                <a:cubicBezTo>
                  <a:pt x="45697" y="39988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79"/>
                  <a:pt x="45697" y="0"/>
                  <a:pt x="41282" y="0"/>
                </a:cubicBezTo>
                <a:close/>
              </a:path>
            </a:pathLst>
          </a:custGeom>
          <a:solidFill>
            <a:srgbClr val="0388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Excel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Introduction </a:t>
            </a:r>
            <a:endParaRPr sz="3100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775" y="965050"/>
            <a:ext cx="4178450" cy="41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06- Conception</a:t>
            </a:r>
            <a:endParaRPr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441850" y="4725775"/>
            <a:ext cx="1743900" cy="26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06- </a:t>
            </a:r>
            <a:r>
              <a:rPr lang="fr">
                <a:solidFill>
                  <a:schemeClr val="lt1"/>
                </a:solidFill>
              </a:rPr>
              <a:t>conception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150" y="1148400"/>
            <a:ext cx="4661116" cy="39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07- Réalisation</a:t>
            </a:r>
            <a:endParaRPr/>
          </a:p>
        </p:txBody>
      </p:sp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979395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150">
                <a:solidFill>
                  <a:schemeClr val="lt1"/>
                </a:solidFill>
              </a:rPr>
              <a:t>PLan</a:t>
            </a:r>
            <a:endParaRPr sz="3150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142250" y="1588350"/>
            <a:ext cx="641700" cy="578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188750" y="16081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142250" y="2287700"/>
            <a:ext cx="641700" cy="578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188750" y="23075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142250" y="2987050"/>
            <a:ext cx="641700" cy="578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188750" y="30068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270375" y="1588350"/>
            <a:ext cx="641700" cy="578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316875" y="16081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270375" y="2287700"/>
            <a:ext cx="641700" cy="578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316875" y="23075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270375" y="2987050"/>
            <a:ext cx="641700" cy="578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316875" y="30068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298850" y="3754650"/>
            <a:ext cx="641700" cy="578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345350" y="37744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07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782100" y="1705075"/>
            <a:ext cx="187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Contexte de projet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782096" y="2389575"/>
            <a:ext cx="21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Développement agile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782100" y="3074075"/>
            <a:ext cx="279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Processus de développement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865575" y="16467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Planification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865575" y="2336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Branche fonctionnelle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865575" y="3045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Conception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940550" y="3813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Réalisation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</a:t>
            </a:r>
            <a:r>
              <a:rPr lang="fr"/>
              <a:t>1</a:t>
            </a:r>
            <a:r>
              <a:rPr lang="fr"/>
              <a:t>- Contexte de projet 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 charge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17650" y="4788325"/>
            <a:ext cx="1983000" cy="26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01-Contexte de projet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050" y="723275"/>
            <a:ext cx="4547900" cy="45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17350" y="177025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de formation 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73725" y="4788325"/>
            <a:ext cx="1983000" cy="26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01-Contexte de projet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374" y="1267250"/>
            <a:ext cx="2487775" cy="226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900" y="3215450"/>
            <a:ext cx="2650200" cy="17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998" y="1014625"/>
            <a:ext cx="2057275" cy="2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725" y="1267250"/>
            <a:ext cx="2873175" cy="1911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</a:t>
            </a:r>
            <a:r>
              <a:rPr lang="fr"/>
              <a:t>2</a:t>
            </a:r>
            <a:r>
              <a:rPr lang="fr"/>
              <a:t>- </a:t>
            </a:r>
            <a:r>
              <a:rPr lang="fr"/>
              <a:t>Développement</a:t>
            </a:r>
            <a:r>
              <a:rPr lang="fr"/>
              <a:t> agile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</a:t>
            </a:r>
            <a:r>
              <a:rPr lang="fr"/>
              <a:t> agile : Scrum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115275" y="4772200"/>
            <a:ext cx="2221500" cy="26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02- Développement agile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38" y="956300"/>
            <a:ext cx="6712224" cy="37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</a:t>
            </a:r>
            <a:r>
              <a:rPr lang="fr"/>
              <a:t>3</a:t>
            </a:r>
            <a:r>
              <a:rPr lang="fr"/>
              <a:t>-Processus de </a:t>
            </a:r>
            <a:r>
              <a:rPr lang="fr"/>
              <a:t>développement</a:t>
            </a:r>
            <a:r>
              <a:rPr lang="fr"/>
              <a:t> </a:t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