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1"/>
  </p:sldMasterIdLst>
  <p:sldIdLst>
    <p:sldId id="263" r:id="rId2"/>
    <p:sldId id="260" r:id="rId3"/>
    <p:sldId id="265" r:id="rId4"/>
    <p:sldId id="266" r:id="rId5"/>
    <p:sldId id="267" r:id="rId6"/>
    <p:sldId id="268" r:id="rId7"/>
    <p:sldId id="269" r:id="rId8"/>
    <p:sldId id="270" r:id="rId9"/>
    <p:sldId id="271" r:id="rId10"/>
    <p:sldId id="272" r:id="rId11"/>
    <p:sldId id="274" r:id="rId12"/>
    <p:sldId id="275" r:id="rId13"/>
    <p:sldId id="276" r:id="rId14"/>
    <p:sldId id="277" r:id="rId15"/>
    <p:sldId id="279" r:id="rId16"/>
    <p:sldId id="287" r:id="rId17"/>
    <p:sldId id="281" r:id="rId18"/>
    <p:sldId id="282" r:id="rId19"/>
    <p:sldId id="283" r:id="rId20"/>
    <p:sldId id="284" r:id="rId21"/>
    <p:sldId id="285" r:id="rId22"/>
    <p:sldId id="286" r:id="rId23"/>
    <p:sldId id="288" r:id="rId24"/>
    <p:sldId id="289" r:id="rId25"/>
    <p:sldId id="29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7" autoAdjust="0"/>
    <p:restoredTop sz="93910" autoAdjust="0"/>
  </p:normalViewPr>
  <p:slideViewPr>
    <p:cSldViewPr snapToGrid="0">
      <p:cViewPr varScale="1">
        <p:scale>
          <a:sx n="69" d="100"/>
          <a:sy n="69" d="100"/>
        </p:scale>
        <p:origin x="-666"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2745FB2-2275-4135-9616-1729EB5A1B90}" type="datetimeFigureOut">
              <a:rPr lang="en-US" smtClean="0"/>
              <a:t>15/06/25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E36959-7C84-489B-8D95-6F9210A82135}" type="slidenum">
              <a:rPr lang="en-US" smtClean="0"/>
              <a:t>‹#›</a:t>
            </a:fld>
            <a:endParaRPr lang="en-US"/>
          </a:p>
        </p:txBody>
      </p:sp>
    </p:spTree>
    <p:extLst>
      <p:ext uri="{BB962C8B-B14F-4D97-AF65-F5344CB8AC3E}">
        <p14:creationId xmlns:p14="http://schemas.microsoft.com/office/powerpoint/2010/main" val="4087654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745FB2-2275-4135-9616-1729EB5A1B90}" type="datetimeFigureOut">
              <a:rPr lang="en-US" smtClean="0"/>
              <a:t>15/06/25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E36959-7C84-489B-8D95-6F9210A82135}" type="slidenum">
              <a:rPr lang="en-US" smtClean="0"/>
              <a:t>‹#›</a:t>
            </a:fld>
            <a:endParaRPr lang="en-US"/>
          </a:p>
        </p:txBody>
      </p:sp>
    </p:spTree>
    <p:extLst>
      <p:ext uri="{BB962C8B-B14F-4D97-AF65-F5344CB8AC3E}">
        <p14:creationId xmlns:p14="http://schemas.microsoft.com/office/powerpoint/2010/main" val="2637585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745FB2-2275-4135-9616-1729EB5A1B90}" type="datetimeFigureOut">
              <a:rPr lang="en-US" smtClean="0"/>
              <a:t>15/06/25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E36959-7C84-489B-8D95-6F9210A82135}" type="slidenum">
              <a:rPr lang="en-US" smtClean="0"/>
              <a:t>‹#›</a:t>
            </a:fld>
            <a:endParaRPr lang="en-US"/>
          </a:p>
        </p:txBody>
      </p:sp>
    </p:spTree>
    <p:extLst>
      <p:ext uri="{BB962C8B-B14F-4D97-AF65-F5344CB8AC3E}">
        <p14:creationId xmlns:p14="http://schemas.microsoft.com/office/powerpoint/2010/main" val="2275299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745FB2-2275-4135-9616-1729EB5A1B90}" type="datetimeFigureOut">
              <a:rPr lang="en-US" smtClean="0"/>
              <a:t>15/06/25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E36959-7C84-489B-8D95-6F9210A82135}" type="slidenum">
              <a:rPr lang="en-US" smtClean="0"/>
              <a:t>‹#›</a:t>
            </a:fld>
            <a:endParaRPr lang="en-US"/>
          </a:p>
        </p:txBody>
      </p:sp>
    </p:spTree>
    <p:extLst>
      <p:ext uri="{BB962C8B-B14F-4D97-AF65-F5344CB8AC3E}">
        <p14:creationId xmlns:p14="http://schemas.microsoft.com/office/powerpoint/2010/main" val="2712413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745FB2-2275-4135-9616-1729EB5A1B90}" type="datetimeFigureOut">
              <a:rPr lang="en-US" smtClean="0"/>
              <a:t>15/06/25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E36959-7C84-489B-8D95-6F9210A82135}" type="slidenum">
              <a:rPr lang="en-US" smtClean="0"/>
              <a:t>‹#›</a:t>
            </a:fld>
            <a:endParaRPr lang="en-US"/>
          </a:p>
        </p:txBody>
      </p:sp>
    </p:spTree>
    <p:extLst>
      <p:ext uri="{BB962C8B-B14F-4D97-AF65-F5344CB8AC3E}">
        <p14:creationId xmlns:p14="http://schemas.microsoft.com/office/powerpoint/2010/main" val="2625377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2745FB2-2275-4135-9616-1729EB5A1B90}" type="datetimeFigureOut">
              <a:rPr lang="en-US" smtClean="0"/>
              <a:t>15/06/25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E36959-7C84-489B-8D95-6F9210A82135}" type="slidenum">
              <a:rPr lang="en-US" smtClean="0"/>
              <a:t>‹#›</a:t>
            </a:fld>
            <a:endParaRPr lang="en-US"/>
          </a:p>
        </p:txBody>
      </p:sp>
    </p:spTree>
    <p:extLst>
      <p:ext uri="{BB962C8B-B14F-4D97-AF65-F5344CB8AC3E}">
        <p14:creationId xmlns:p14="http://schemas.microsoft.com/office/powerpoint/2010/main" val="1814247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2745FB2-2275-4135-9616-1729EB5A1B90}" type="datetimeFigureOut">
              <a:rPr lang="en-US" smtClean="0"/>
              <a:t>15/06/25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E36959-7C84-489B-8D95-6F9210A82135}" type="slidenum">
              <a:rPr lang="en-US" smtClean="0"/>
              <a:t>‹#›</a:t>
            </a:fld>
            <a:endParaRPr lang="en-US"/>
          </a:p>
        </p:txBody>
      </p:sp>
    </p:spTree>
    <p:extLst>
      <p:ext uri="{BB962C8B-B14F-4D97-AF65-F5344CB8AC3E}">
        <p14:creationId xmlns:p14="http://schemas.microsoft.com/office/powerpoint/2010/main" val="1680969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2745FB2-2275-4135-9616-1729EB5A1B90}" type="datetimeFigureOut">
              <a:rPr lang="en-US" smtClean="0"/>
              <a:t>15/06/25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E36959-7C84-489B-8D95-6F9210A82135}" type="slidenum">
              <a:rPr lang="en-US" smtClean="0"/>
              <a:t>‹#›</a:t>
            </a:fld>
            <a:endParaRPr lang="en-US"/>
          </a:p>
        </p:txBody>
      </p:sp>
    </p:spTree>
    <p:extLst>
      <p:ext uri="{BB962C8B-B14F-4D97-AF65-F5344CB8AC3E}">
        <p14:creationId xmlns:p14="http://schemas.microsoft.com/office/powerpoint/2010/main" val="1567249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745FB2-2275-4135-9616-1729EB5A1B90}" type="datetimeFigureOut">
              <a:rPr lang="en-US" smtClean="0"/>
              <a:t>15/06/25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E36959-7C84-489B-8D95-6F9210A82135}" type="slidenum">
              <a:rPr lang="en-US" smtClean="0"/>
              <a:t>‹#›</a:t>
            </a:fld>
            <a:endParaRPr lang="en-US"/>
          </a:p>
        </p:txBody>
      </p:sp>
    </p:spTree>
    <p:extLst>
      <p:ext uri="{BB962C8B-B14F-4D97-AF65-F5344CB8AC3E}">
        <p14:creationId xmlns:p14="http://schemas.microsoft.com/office/powerpoint/2010/main" val="3140951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745FB2-2275-4135-9616-1729EB5A1B90}" type="datetimeFigureOut">
              <a:rPr lang="en-US" smtClean="0"/>
              <a:t>15/06/25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E36959-7C84-489B-8D95-6F9210A82135}" type="slidenum">
              <a:rPr lang="en-US" smtClean="0"/>
              <a:t>‹#›</a:t>
            </a:fld>
            <a:endParaRPr lang="en-US"/>
          </a:p>
        </p:txBody>
      </p:sp>
    </p:spTree>
    <p:extLst>
      <p:ext uri="{BB962C8B-B14F-4D97-AF65-F5344CB8AC3E}">
        <p14:creationId xmlns:p14="http://schemas.microsoft.com/office/powerpoint/2010/main" val="2309236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745FB2-2275-4135-9616-1729EB5A1B90}" type="datetimeFigureOut">
              <a:rPr lang="en-US" smtClean="0"/>
              <a:t>15/06/25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E36959-7C84-489B-8D95-6F9210A82135}" type="slidenum">
              <a:rPr lang="en-US" smtClean="0"/>
              <a:t>‹#›</a:t>
            </a:fld>
            <a:endParaRPr lang="en-US"/>
          </a:p>
        </p:txBody>
      </p:sp>
    </p:spTree>
    <p:extLst>
      <p:ext uri="{BB962C8B-B14F-4D97-AF65-F5344CB8AC3E}">
        <p14:creationId xmlns:p14="http://schemas.microsoft.com/office/powerpoint/2010/main" val="2118290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745FB2-2275-4135-9616-1729EB5A1B90}" type="datetimeFigureOut">
              <a:rPr lang="en-US" smtClean="0"/>
              <a:t>15/06/25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E36959-7C84-489B-8D95-6F9210A82135}" type="slidenum">
              <a:rPr lang="en-US" smtClean="0"/>
              <a:t>‹#›</a:t>
            </a:fld>
            <a:endParaRPr lang="en-US"/>
          </a:p>
        </p:txBody>
      </p:sp>
    </p:spTree>
    <p:extLst>
      <p:ext uri="{BB962C8B-B14F-4D97-AF65-F5344CB8AC3E}">
        <p14:creationId xmlns:p14="http://schemas.microsoft.com/office/powerpoint/2010/main" val="116191046"/>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emf"/><Relationship Id="rId4" Type="http://schemas.openxmlformats.org/officeDocument/2006/relationships/package" Target="../embeddings/Microsoft_Visio_Drawing1.vsdx"/></Relationships>
</file>

<file path=ppt/slides/_rels/slide1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0.emf"/><Relationship Id="rId4" Type="http://schemas.openxmlformats.org/officeDocument/2006/relationships/package" Target="../embeddings/Microsoft_Visio_Drawing2.vsdx"/></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4.emf"/><Relationship Id="rId4" Type="http://schemas.openxmlformats.org/officeDocument/2006/relationships/package" Target="../embeddings/Microsoft_Visio_Drawing3.vsdx"/></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5.emf"/><Relationship Id="rId4" Type="http://schemas.openxmlformats.org/officeDocument/2006/relationships/package" Target="../embeddings/Microsoft_Visio_Drawing4.vsdx"/></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endParaRPr lang="en-US" dirty="0"/>
          </a:p>
        </p:txBody>
      </p:sp>
      <p:sp>
        <p:nvSpPr>
          <p:cNvPr id="3" name="Content Placeholder 2"/>
          <p:cNvSpPr>
            <a:spLocks noGrp="1"/>
          </p:cNvSpPr>
          <p:nvPr>
            <p:ph idx="1"/>
          </p:nvPr>
        </p:nvSpPr>
        <p:spPr>
          <a:xfrm>
            <a:off x="838200" y="1690688"/>
            <a:ext cx="10515600" cy="4847271"/>
          </a:xfrm>
        </p:spPr>
        <p:txBody>
          <a:bodyPr/>
          <a:lstStyle/>
          <a:p>
            <a:pPr marL="0" indent="0">
              <a:buNone/>
            </a:pPr>
            <a:endParaRPr lang="en-US" b="1" dirty="0" smtClean="0">
              <a:solidFill>
                <a:schemeClr val="accent1">
                  <a:lumMod val="75000"/>
                </a:schemeClr>
              </a:solidFill>
              <a:latin typeface="Times New Roman" panose="02020603050405020304" pitchFamily="18" charset="0"/>
              <a:cs typeface="Times New Roman" panose="02020603050405020304" pitchFamily="18" charset="0"/>
            </a:endParaRPr>
          </a:p>
          <a:p>
            <a:pPr marL="0" indent="0">
              <a:buNone/>
            </a:pPr>
            <a:endParaRPr lang="en-US" b="1" dirty="0">
              <a:solidFill>
                <a:schemeClr val="accent1">
                  <a:lumMod val="75000"/>
                </a:schemeClr>
              </a:solidFill>
              <a:latin typeface="Times New Roman" panose="02020603050405020304" pitchFamily="18" charset="0"/>
              <a:cs typeface="Times New Roman" panose="02020603050405020304" pitchFamily="18" charset="0"/>
            </a:endParaRPr>
          </a:p>
          <a:p>
            <a:pPr marL="0" indent="0">
              <a:buNone/>
            </a:pPr>
            <a:endParaRPr lang="en-US" b="1" dirty="0" smtClean="0">
              <a:solidFill>
                <a:schemeClr val="accent1">
                  <a:lumMod val="75000"/>
                </a:schemeClr>
              </a:solidFill>
              <a:latin typeface="Times New Roman" panose="02020603050405020304" pitchFamily="18" charset="0"/>
              <a:cs typeface="Times New Roman" panose="02020603050405020304" pitchFamily="18" charset="0"/>
            </a:endParaRPr>
          </a:p>
          <a:p>
            <a:pPr marL="0" indent="0">
              <a:buNone/>
            </a:pPr>
            <a:endParaRPr lang="en-US" b="1" dirty="0">
              <a:solidFill>
                <a:schemeClr val="accent1">
                  <a:lumMod val="75000"/>
                </a:schemeClr>
              </a:solidFill>
              <a:latin typeface="Times New Roman" panose="02020603050405020304" pitchFamily="18" charset="0"/>
              <a:cs typeface="Times New Roman" panose="02020603050405020304" pitchFamily="18" charset="0"/>
            </a:endParaRPr>
          </a:p>
          <a:p>
            <a:pPr marL="0" indent="0" algn="ctr">
              <a:buNone/>
            </a:pPr>
            <a:r>
              <a:rPr lang="en-US" sz="4800" b="1" dirty="0" smtClean="0">
                <a:solidFill>
                  <a:schemeClr val="tx1"/>
                </a:solidFill>
                <a:latin typeface="Times New Roman" panose="02020603050405020304" pitchFamily="18" charset="0"/>
                <a:cs typeface="Times New Roman" panose="02020603050405020304" pitchFamily="18" charset="0"/>
              </a:rPr>
              <a:t>    </a:t>
            </a:r>
            <a:r>
              <a:rPr lang="en-US" sz="6600" b="1" dirty="0" smtClean="0">
                <a:solidFill>
                  <a:schemeClr val="tx1"/>
                </a:solidFill>
                <a:latin typeface="Times New Roman" panose="02020603050405020304" pitchFamily="18" charset="0"/>
                <a:cs typeface="Times New Roman" panose="02020603050405020304" pitchFamily="18" charset="0"/>
              </a:rPr>
              <a:t>  Online voting system</a:t>
            </a:r>
            <a:endParaRPr lang="en-US" sz="6600" dirty="0">
              <a:solidFill>
                <a:schemeClr val="tx1"/>
              </a:solidFill>
            </a:endParaRPr>
          </a:p>
        </p:txBody>
      </p:sp>
      <p:pic>
        <p:nvPicPr>
          <p:cNvPr id="4" name="Picture 3" descr="F:\DBU.jpg"/>
          <p:cNvPicPr/>
          <p:nvPr/>
        </p:nvPicPr>
        <p:blipFill>
          <a:blip r:embed="rId2" cstate="print"/>
          <a:srcRect l="1599" t="2976" b="4167"/>
          <a:stretch>
            <a:fillRect/>
          </a:stretch>
        </p:blipFill>
        <p:spPr bwMode="auto">
          <a:xfrm>
            <a:off x="3008243" y="231820"/>
            <a:ext cx="4989537" cy="1458869"/>
          </a:xfrm>
          <a:prstGeom prst="rect">
            <a:avLst/>
          </a:prstGeom>
          <a:noFill/>
          <a:ln w="9525">
            <a:noFill/>
            <a:miter lim="800000"/>
            <a:headEnd/>
            <a:tailEnd/>
          </a:ln>
        </p:spPr>
      </p:pic>
    </p:spTree>
    <p:extLst>
      <p:ext uri="{BB962C8B-B14F-4D97-AF65-F5344CB8AC3E}">
        <p14:creationId xmlns:p14="http://schemas.microsoft.com/office/powerpoint/2010/main" val="34401987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Functional and Nonfunctional requirement </a:t>
            </a:r>
            <a:endParaRPr lang="en-US" dirty="0"/>
          </a:p>
        </p:txBody>
      </p:sp>
      <p:sp>
        <p:nvSpPr>
          <p:cNvPr id="3" name="Content Placeholder 2"/>
          <p:cNvSpPr>
            <a:spLocks noGrp="1"/>
          </p:cNvSpPr>
          <p:nvPr>
            <p:ph idx="1"/>
          </p:nvPr>
        </p:nvSpPr>
        <p:spPr>
          <a:xfrm>
            <a:off x="838200" y="1825624"/>
            <a:ext cx="10515600" cy="4803775"/>
          </a:xfrm>
        </p:spPr>
        <p:txBody>
          <a:bodyPr>
            <a:noAutofit/>
          </a:bodyPr>
          <a:lstStyle/>
          <a:p>
            <a:r>
              <a:rPr lang="en-US" sz="1600" b="1" dirty="0" smtClean="0">
                <a:latin typeface="Times New Roman" panose="02020603050405020304" pitchFamily="18" charset="0"/>
                <a:cs typeface="Times New Roman" panose="02020603050405020304" pitchFamily="18" charset="0"/>
              </a:rPr>
              <a:t>Functional</a:t>
            </a:r>
          </a:p>
          <a:p>
            <a:pPr marL="0" indent="0">
              <a:buNone/>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Register Election </a:t>
            </a:r>
            <a:r>
              <a:rPr lang="en-US" sz="1600" dirty="0" smtClean="0">
                <a:latin typeface="Times New Roman" panose="02020603050405020304" pitchFamily="18" charset="0"/>
                <a:cs typeface="Times New Roman" panose="02020603050405020304" pitchFamily="18" charset="0"/>
              </a:rPr>
              <a:t>Officer, Election Registrar, Candidates </a:t>
            </a:r>
          </a:p>
          <a:p>
            <a:pPr marL="0" indent="0">
              <a:buNone/>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and voter</a:t>
            </a:r>
          </a:p>
          <a:p>
            <a:pPr marL="0" indent="0">
              <a:buNone/>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 </a:t>
            </a:r>
            <a:r>
              <a:rPr lang="en-US" sz="1600" dirty="0">
                <a:latin typeface="Times New Roman" panose="02020603050405020304" pitchFamily="18" charset="0"/>
                <a:cs typeface="Times New Roman" panose="02020603050405020304" pitchFamily="18" charset="0"/>
              </a:rPr>
              <a:t>Check authorization to cast a </a:t>
            </a:r>
            <a:r>
              <a:rPr lang="en-US" sz="1600" dirty="0" smtClean="0">
                <a:latin typeface="Times New Roman" panose="02020603050405020304" pitchFamily="18" charset="0"/>
                <a:cs typeface="Times New Roman" panose="02020603050405020304" pitchFamily="18" charset="0"/>
              </a:rPr>
              <a:t>vote</a:t>
            </a:r>
          </a:p>
          <a:p>
            <a:pPr marL="0" indent="0">
              <a:buNone/>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 </a:t>
            </a:r>
            <a:r>
              <a:rPr lang="en-US" sz="1600" dirty="0">
                <a:latin typeface="Times New Roman" panose="02020603050405020304" pitchFamily="18" charset="0"/>
                <a:cs typeface="Times New Roman" panose="02020603050405020304" pitchFamily="18" charset="0"/>
              </a:rPr>
              <a:t>Cast </a:t>
            </a:r>
            <a:r>
              <a:rPr lang="en-US" sz="1600" dirty="0" smtClean="0">
                <a:latin typeface="Times New Roman" panose="02020603050405020304" pitchFamily="18" charset="0"/>
                <a:cs typeface="Times New Roman" panose="02020603050405020304" pitchFamily="18" charset="0"/>
              </a:rPr>
              <a:t>Vote</a:t>
            </a:r>
          </a:p>
          <a:p>
            <a:pPr marL="0" indent="0">
              <a:buNone/>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 </a:t>
            </a:r>
            <a:r>
              <a:rPr lang="en-US" sz="1600" dirty="0">
                <a:latin typeface="Times New Roman" panose="02020603050405020304" pitchFamily="18" charset="0"/>
                <a:cs typeface="Times New Roman" panose="02020603050405020304" pitchFamily="18" charset="0"/>
              </a:rPr>
              <a:t>Generate </a:t>
            </a:r>
            <a:r>
              <a:rPr lang="en-US" sz="1600" dirty="0" smtClean="0">
                <a:latin typeface="Times New Roman" panose="02020603050405020304" pitchFamily="18" charset="0"/>
                <a:cs typeface="Times New Roman" panose="02020603050405020304" pitchFamily="18" charset="0"/>
              </a:rPr>
              <a:t>report</a:t>
            </a:r>
          </a:p>
          <a:p>
            <a:pPr marL="0" indent="0">
              <a:buNone/>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 Counting</a:t>
            </a:r>
          </a:p>
          <a:p>
            <a:pPr marL="0" indent="0">
              <a:buNone/>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 Authentication</a:t>
            </a:r>
            <a:endParaRPr lang="en-US" sz="1600" dirty="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Nonfunctional</a:t>
            </a:r>
          </a:p>
          <a:p>
            <a:pPr marL="0" indent="0">
              <a:buNone/>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 </a:t>
            </a:r>
            <a:r>
              <a:rPr lang="en-US" sz="1600" dirty="0">
                <a:latin typeface="Times New Roman" panose="02020603050405020304" pitchFamily="18" charset="0"/>
                <a:cs typeface="Times New Roman" panose="02020603050405020304" pitchFamily="18" charset="0"/>
              </a:rPr>
              <a:t>Usability </a:t>
            </a:r>
            <a:r>
              <a:rPr lang="en-US" sz="1600" dirty="0" smtClean="0">
                <a:latin typeface="Times New Roman" panose="02020603050405020304" pitchFamily="18" charset="0"/>
                <a:cs typeface="Times New Roman" panose="02020603050405020304" pitchFamily="18" charset="0"/>
              </a:rPr>
              <a:t>Requirements</a:t>
            </a:r>
          </a:p>
          <a:p>
            <a:pPr marL="0" indent="0">
              <a:buNone/>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  </a:t>
            </a:r>
            <a:r>
              <a:rPr lang="en-US" sz="1600" dirty="0">
                <a:latin typeface="Times New Roman" panose="02020603050405020304" pitchFamily="18" charset="0"/>
                <a:cs typeface="Times New Roman" panose="02020603050405020304" pitchFamily="18" charset="0"/>
              </a:rPr>
              <a:t>Reliability </a:t>
            </a:r>
            <a:r>
              <a:rPr lang="en-US" sz="1600" dirty="0" smtClean="0">
                <a:latin typeface="Times New Roman" panose="02020603050405020304" pitchFamily="18" charset="0"/>
                <a:cs typeface="Times New Roman" panose="02020603050405020304" pitchFamily="18" charset="0"/>
              </a:rPr>
              <a:t>Requirements</a:t>
            </a:r>
          </a:p>
          <a:p>
            <a:pPr marL="0" indent="0">
              <a:buNone/>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  </a:t>
            </a:r>
            <a:r>
              <a:rPr lang="en-US" sz="1600" dirty="0">
                <a:latin typeface="Times New Roman" panose="02020603050405020304" pitchFamily="18" charset="0"/>
                <a:cs typeface="Times New Roman" panose="02020603050405020304" pitchFamily="18" charset="0"/>
              </a:rPr>
              <a:t>Performance </a:t>
            </a:r>
            <a:r>
              <a:rPr lang="en-US" sz="1600" dirty="0" smtClean="0">
                <a:latin typeface="Times New Roman" panose="02020603050405020304" pitchFamily="18" charset="0"/>
                <a:cs typeface="Times New Roman" panose="02020603050405020304" pitchFamily="18" charset="0"/>
              </a:rPr>
              <a:t>Requirements</a:t>
            </a:r>
          </a:p>
          <a:p>
            <a:pPr marL="0" indent="0">
              <a:buNone/>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 </a:t>
            </a:r>
            <a:r>
              <a:rPr lang="en-US" sz="1600" dirty="0">
                <a:latin typeface="Times New Roman" panose="02020603050405020304" pitchFamily="18" charset="0"/>
                <a:cs typeface="Times New Roman" panose="02020603050405020304" pitchFamily="18" charset="0"/>
              </a:rPr>
              <a:t>Security </a:t>
            </a:r>
            <a:r>
              <a:rPr lang="en-US" sz="1600" dirty="0" smtClean="0">
                <a:latin typeface="Times New Roman" panose="02020603050405020304" pitchFamily="18" charset="0"/>
                <a:cs typeface="Times New Roman" panose="02020603050405020304" pitchFamily="18" charset="0"/>
              </a:rPr>
              <a:t>Requirements</a:t>
            </a:r>
          </a:p>
          <a:p>
            <a:pPr marL="0" indent="0">
              <a:buNone/>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 </a:t>
            </a:r>
            <a:r>
              <a:rPr lang="en-US" sz="1600" dirty="0">
                <a:latin typeface="Times New Roman" panose="02020603050405020304" pitchFamily="18" charset="0"/>
                <a:cs typeface="Times New Roman" panose="02020603050405020304" pitchFamily="18" charset="0"/>
              </a:rPr>
              <a:t>Safety Requirements</a:t>
            </a:r>
            <a:endParaRPr lang="en-US" sz="1600" dirty="0" smtClean="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01072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992035" y="-114300"/>
            <a:ext cx="1907928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2036" y="193964"/>
            <a:ext cx="8537420" cy="6331527"/>
          </a:xfrm>
          <a:prstGeom prst="rect">
            <a:avLst/>
          </a:prstGeom>
        </p:spPr>
      </p:pic>
    </p:spTree>
    <p:extLst>
      <p:ext uri="{BB962C8B-B14F-4D97-AF65-F5344CB8AC3E}">
        <p14:creationId xmlns:p14="http://schemas.microsoft.com/office/powerpoint/2010/main" val="8319194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320"/>
            <a:ext cx="10515600" cy="937260"/>
          </a:xfrm>
        </p:spPr>
        <p:txBody>
          <a:bodyPr>
            <a:normAutofit fontScale="90000"/>
          </a:bodyPr>
          <a:lstStyle/>
          <a:p>
            <a:pPr algn="ctr"/>
            <a:r>
              <a:rPr lang="en-US" sz="2800" b="1" dirty="0" smtClean="0"/>
              <a:t/>
            </a:r>
            <a:br>
              <a:rPr lang="en-US" sz="2800" b="1" dirty="0" smtClean="0"/>
            </a:br>
            <a:r>
              <a:rPr lang="en-US" sz="2800" b="1" dirty="0" smtClean="0"/>
              <a:t>Sequence </a:t>
            </a:r>
            <a:r>
              <a:rPr lang="en-US" sz="2800" b="1" dirty="0"/>
              <a:t>diagram</a:t>
            </a:r>
            <a:br>
              <a:rPr lang="en-US" sz="2800" b="1" dirty="0"/>
            </a:br>
            <a:r>
              <a:rPr lang="en-US" sz="2800" dirty="0" smtClean="0"/>
              <a:t>A </a:t>
            </a:r>
            <a:r>
              <a:rPr lang="en-US" sz="2800" b="1" dirty="0" smtClean="0"/>
              <a:t>Sequence diagram</a:t>
            </a:r>
            <a:r>
              <a:rPr lang="en-US" sz="2800" dirty="0" smtClean="0"/>
              <a:t> is an interaction diagram that shows how processes operate with one another and in what order. </a:t>
            </a:r>
            <a:br>
              <a:rPr lang="en-US" sz="2800" dirty="0" smtClean="0"/>
            </a:br>
            <a:endParaRPr lang="en-US" sz="2800" dirty="0"/>
          </a:p>
        </p:txBody>
      </p:sp>
      <p:sp>
        <p:nvSpPr>
          <p:cNvPr id="5" name="Content Placeholder 4"/>
          <p:cNvSpPr>
            <a:spLocks noGrp="1"/>
          </p:cNvSpPr>
          <p:nvPr>
            <p:ph idx="1"/>
          </p:nvPr>
        </p:nvSpPr>
        <p:spPr>
          <a:xfrm>
            <a:off x="609600" y="1211580"/>
            <a:ext cx="10515600" cy="4351338"/>
          </a:xfrm>
        </p:spPr>
        <p:txBody>
          <a:bodyPr/>
          <a:lstStyle/>
          <a:p>
            <a:r>
              <a:rPr lang="en-US" dirty="0" smtClean="0"/>
              <a:t>Login sequence diagram</a:t>
            </a:r>
          </a:p>
          <a:p>
            <a:pPr marL="0" indent="0">
              <a:buNone/>
            </a:pPr>
            <a:endParaRPr lang="en-US" dirty="0"/>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1821181" y="1565935"/>
            <a:ext cx="9304019" cy="5510114"/>
          </a:xfrm>
          <a:prstGeom prst="rect">
            <a:avLst/>
          </a:prstGeom>
          <a:noFill/>
          <a:ln>
            <a:noFill/>
          </a:ln>
        </p:spPr>
      </p:pic>
    </p:spTree>
    <p:extLst>
      <p:ext uri="{BB962C8B-B14F-4D97-AF65-F5344CB8AC3E}">
        <p14:creationId xmlns:p14="http://schemas.microsoft.com/office/powerpoint/2010/main" val="34344481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4458" y="90281"/>
            <a:ext cx="10515600" cy="1325563"/>
          </a:xfrm>
        </p:spPr>
        <p:txBody>
          <a:bodyPr/>
          <a:lstStyle/>
          <a:p>
            <a:r>
              <a:rPr lang="en-US" dirty="0" smtClean="0"/>
              <a:t>Sequence diagram to cast a vote by voter</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4458" y="1076632"/>
            <a:ext cx="10515600" cy="5781368"/>
          </a:xfrm>
          <a:prstGeom prst="rect">
            <a:avLst/>
          </a:prstGeom>
          <a:noFill/>
          <a:ln>
            <a:noFill/>
          </a:ln>
        </p:spPr>
      </p:pic>
    </p:spTree>
    <p:extLst>
      <p:ext uri="{BB962C8B-B14F-4D97-AF65-F5344CB8AC3E}">
        <p14:creationId xmlns:p14="http://schemas.microsoft.com/office/powerpoint/2010/main" val="23565037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4906"/>
            <a:ext cx="10515600" cy="970171"/>
          </a:xfrm>
        </p:spPr>
        <p:txBody>
          <a:bodyPr/>
          <a:lstStyle/>
          <a:p>
            <a:pPr algn="ctr"/>
            <a:r>
              <a:rPr lang="en-US" b="1" dirty="0" smtClean="0"/>
              <a:t>Activity diagram for </a:t>
            </a:r>
            <a:endParaRPr lang="en-US" b="1" dirty="0"/>
          </a:p>
        </p:txBody>
      </p:sp>
      <p:sp>
        <p:nvSpPr>
          <p:cNvPr id="3" name="Content Placeholder 2"/>
          <p:cNvSpPr>
            <a:spLocks noGrp="1"/>
          </p:cNvSpPr>
          <p:nvPr>
            <p:ph idx="1"/>
          </p:nvPr>
        </p:nvSpPr>
        <p:spPr>
          <a:xfrm>
            <a:off x="838200" y="900333"/>
            <a:ext cx="10515600" cy="5957668"/>
          </a:xfrm>
        </p:spPr>
        <p:txBody>
          <a:bodyPr>
            <a:normAutofit fontScale="85000" lnSpcReduction="20000"/>
          </a:bodyPr>
          <a:lstStyle/>
          <a:p>
            <a:r>
              <a:rPr lang="en-US" dirty="0"/>
              <a:t>Activity diagram is another important diagram in UML to describe dynamic aspects of the system. Activity diagram is basically a flow chart to represent the flow form </a:t>
            </a:r>
            <a:r>
              <a:rPr lang="en-US" dirty="0" smtClean="0"/>
              <a:t>one </a:t>
            </a:r>
            <a:r>
              <a:rPr lang="en-US" dirty="0"/>
              <a:t>activity to another activity. </a:t>
            </a:r>
            <a:endParaRPr lang="en-US" dirty="0" smtClean="0"/>
          </a:p>
          <a:p>
            <a:pPr marL="0" indent="0">
              <a:buNone/>
            </a:pPr>
            <a:r>
              <a:rPr lang="en-US" dirty="0" smtClean="0"/>
              <a:t>  </a:t>
            </a:r>
            <a:r>
              <a:rPr lang="en-US" sz="2200" dirty="0" smtClean="0"/>
              <a:t>Activity diagram of system admin:</a:t>
            </a:r>
            <a:r>
              <a:rPr lang="en-US" dirty="0" smtClean="0"/>
              <a:t> </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r>
              <a:rPr lang="en-US" sz="2000" dirty="0"/>
              <a:t> </a:t>
            </a:r>
            <a:r>
              <a:rPr lang="en-US" sz="2000" dirty="0" smtClean="0"/>
              <a:t>                                                                                   </a:t>
            </a:r>
          </a:p>
          <a:p>
            <a:pPr marL="0" indent="0">
              <a:buNone/>
            </a:pPr>
            <a:r>
              <a:rPr lang="en-US" sz="2000" dirty="0"/>
              <a:t> </a:t>
            </a:r>
            <a:r>
              <a:rPr lang="en-US" sz="2000" dirty="0" smtClean="0"/>
              <a:t>                                                                                                                 </a:t>
            </a:r>
          </a:p>
          <a:p>
            <a:pPr marL="0" indent="0">
              <a:buNone/>
            </a:pPr>
            <a:r>
              <a:rPr lang="en-US" sz="2000" dirty="0"/>
              <a:t> </a:t>
            </a:r>
            <a:r>
              <a:rPr lang="en-US" sz="2000" dirty="0" smtClean="0"/>
              <a:t>                                                                                                                           </a:t>
            </a:r>
          </a:p>
          <a:p>
            <a:pPr marL="0" indent="0">
              <a:buNone/>
            </a:pPr>
            <a:r>
              <a:rPr lang="en-US" sz="2000" dirty="0"/>
              <a:t> </a:t>
            </a:r>
            <a:r>
              <a:rPr lang="en-US" sz="2000" dirty="0" smtClean="0"/>
              <a:t>                                                                                                            Activity diagram for view result:</a:t>
            </a:r>
          </a:p>
          <a:p>
            <a:pPr marL="0" indent="0">
              <a:buNone/>
            </a:pPr>
            <a:r>
              <a:rPr lang="en-US" dirty="0" smtClean="0"/>
              <a:t>      </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41342"/>
            <a:ext cx="4774809" cy="5183945"/>
          </a:xfrm>
          <a:prstGeom prst="rect">
            <a:avLst/>
          </a:prstGeom>
          <a:noFill/>
          <a:ln>
            <a:noFill/>
          </a:ln>
        </p:spPr>
      </p:pic>
      <p:pic>
        <p:nvPicPr>
          <p:cNvPr id="5" name="Content Placeholder 3"/>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6457070" y="1055078"/>
            <a:ext cx="5992836" cy="6070210"/>
          </a:xfrm>
          <a:prstGeom prst="rect">
            <a:avLst/>
          </a:prstGeom>
          <a:noFill/>
          <a:ln>
            <a:noFill/>
          </a:ln>
        </p:spPr>
      </p:pic>
    </p:spTree>
    <p:extLst>
      <p:ext uri="{BB962C8B-B14F-4D97-AF65-F5344CB8AC3E}">
        <p14:creationId xmlns:p14="http://schemas.microsoft.com/office/powerpoint/2010/main" val="6203272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717452"/>
          </a:xfrm>
        </p:spPr>
        <p:txBody>
          <a:bodyPr/>
          <a:lstStyle/>
          <a:p>
            <a:r>
              <a:rPr lang="en-US" dirty="0" smtClean="0"/>
              <a:t>Analysis class diagram </a:t>
            </a:r>
            <a:endParaRPr lang="en-US" dirty="0"/>
          </a:p>
        </p:txBody>
      </p:sp>
      <p:sp>
        <p:nvSpPr>
          <p:cNvPr id="3" name="Content Placeholder 2"/>
          <p:cNvSpPr>
            <a:spLocks noGrp="1"/>
          </p:cNvSpPr>
          <p:nvPr>
            <p:ph idx="1"/>
          </p:nvPr>
        </p:nvSpPr>
        <p:spPr>
          <a:xfrm>
            <a:off x="832338" y="576775"/>
            <a:ext cx="10515600" cy="5437164"/>
          </a:xfrm>
        </p:spPr>
        <p:txBody>
          <a:bodyPr>
            <a:normAutofit/>
          </a:bodyPr>
          <a:lstStyle/>
          <a:p>
            <a:r>
              <a:rPr lang="en-US" sz="2000" dirty="0"/>
              <a:t>Class diagrams show the static structure of the model, in particular, the things that </a:t>
            </a:r>
            <a:r>
              <a:rPr lang="en-US" sz="2000" dirty="0" smtClean="0"/>
              <a:t>exist.</a:t>
            </a:r>
            <a:endParaRPr lang="en-US" sz="2000" dirty="0"/>
          </a:p>
        </p:txBody>
      </p:sp>
      <p:sp>
        <p:nvSpPr>
          <p:cNvPr id="4" name="Rectangle 21"/>
          <p:cNvSpPr>
            <a:spLocks noChangeArrowheads="1"/>
          </p:cNvSpPr>
          <p:nvPr/>
        </p:nvSpPr>
        <p:spPr bwMode="auto">
          <a:xfrm>
            <a:off x="-1" y="0"/>
            <a:ext cx="22808419"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GB"/>
          </a:p>
        </p:txBody>
      </p:sp>
      <p:graphicFrame>
        <p:nvGraphicFramePr>
          <p:cNvPr id="5" name="Object 4"/>
          <p:cNvGraphicFramePr>
            <a:graphicFrameLocks noChangeAspect="1"/>
          </p:cNvGraphicFramePr>
          <p:nvPr>
            <p:extLst>
              <p:ext uri="{D42A27DB-BD31-4B8C-83A1-F6EECF244321}">
                <p14:modId xmlns:p14="http://schemas.microsoft.com/office/powerpoint/2010/main" val="289743417"/>
              </p:ext>
            </p:extLst>
          </p:nvPr>
        </p:nvGraphicFramePr>
        <p:xfrm>
          <a:off x="0" y="937846"/>
          <a:ext cx="12027877" cy="5652867"/>
        </p:xfrm>
        <a:graphic>
          <a:graphicData uri="http://schemas.openxmlformats.org/presentationml/2006/ole">
            <mc:AlternateContent xmlns:mc="http://schemas.openxmlformats.org/markup-compatibility/2006">
              <mc:Choice xmlns:v="urn:schemas-microsoft-com:vml" Requires="v">
                <p:oleObj spid="_x0000_s4128" r:id="rId4" imgW="9686960" imgH="7115145" progId="Visio.Drawing.15">
                  <p:embed/>
                </p:oleObj>
              </mc:Choice>
              <mc:Fallback>
                <p:oleObj r:id="rId4" imgW="9686960" imgH="7115145" progId="Visio.Drawing.15">
                  <p:embed/>
                  <p:pic>
                    <p:nvPicPr>
                      <p:cNvPr id="0" name="Object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937846"/>
                        <a:ext cx="12027877" cy="5652867"/>
                      </a:xfrm>
                      <a:prstGeom prst="rect">
                        <a:avLst/>
                      </a:prstGeom>
                      <a:noFill/>
                    </p:spPr>
                  </p:pic>
                </p:oleObj>
              </mc:Fallback>
            </mc:AlternateContent>
          </a:graphicData>
        </a:graphic>
      </p:graphicFrame>
    </p:spTree>
    <p:extLst>
      <p:ext uri="{BB962C8B-B14F-4D97-AF65-F5344CB8AC3E}">
        <p14:creationId xmlns:p14="http://schemas.microsoft.com/office/powerpoint/2010/main" val="18576033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5282"/>
            <a:ext cx="10515600" cy="779463"/>
          </a:xfrm>
        </p:spPr>
        <p:txBody>
          <a:bodyPr/>
          <a:lstStyle/>
          <a:p>
            <a:pPr algn="ctr"/>
            <a:r>
              <a:rPr lang="en-US" b="1" dirty="0"/>
              <a:t>Collaboration diagram</a:t>
            </a:r>
            <a:endParaRPr lang="en-US" dirty="0"/>
          </a:p>
        </p:txBody>
      </p:sp>
      <p:sp>
        <p:nvSpPr>
          <p:cNvPr id="3" name="Content Placeholder 2"/>
          <p:cNvSpPr>
            <a:spLocks noGrp="1"/>
          </p:cNvSpPr>
          <p:nvPr>
            <p:ph idx="1"/>
          </p:nvPr>
        </p:nvSpPr>
        <p:spPr>
          <a:xfrm>
            <a:off x="-170915" y="904745"/>
            <a:ext cx="11353800" cy="5272218"/>
          </a:xfrm>
        </p:spPr>
        <p:txBody>
          <a:bodyPr>
            <a:normAutofit/>
          </a:bodyPr>
          <a:lstStyle/>
          <a:p>
            <a:r>
              <a:rPr lang="en-US" sz="2000" dirty="0"/>
              <a:t>describes interactions among objects in terms of sequenced </a:t>
            </a:r>
            <a:r>
              <a:rPr lang="en-US" sz="2000" dirty="0" smtClean="0"/>
              <a:t>messages. </a:t>
            </a:r>
          </a:p>
          <a:p>
            <a:pPr marL="0" indent="0">
              <a:buNone/>
            </a:pPr>
            <a:r>
              <a:rPr lang="en-US" sz="1600" b="1" dirty="0" smtClean="0"/>
              <a:t>                Collaboration diagram for login:                                                                                         Collaboration </a:t>
            </a:r>
            <a:r>
              <a:rPr lang="en-US" sz="1600" b="1" dirty="0"/>
              <a:t>diagram for </a:t>
            </a:r>
            <a:r>
              <a:rPr lang="en-US" sz="1600" b="1" dirty="0" smtClean="0"/>
              <a:t>cast vote:   </a:t>
            </a:r>
            <a:endParaRPr lang="en-US" sz="1600" b="1" dirty="0"/>
          </a:p>
          <a:p>
            <a:pPr marL="0" indent="0">
              <a:buNone/>
            </a:pPr>
            <a:endParaRPr lang="en-US" sz="1600" b="1" dirty="0" smtClean="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09570" y="1540134"/>
            <a:ext cx="5891134" cy="5493896"/>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5735209" y="935685"/>
            <a:ext cx="6780263" cy="6098345"/>
          </a:xfrm>
          <a:prstGeom prst="rect">
            <a:avLst/>
          </a:prstGeom>
          <a:noFill/>
          <a:ln>
            <a:noFill/>
          </a:ln>
        </p:spPr>
      </p:pic>
    </p:spTree>
    <p:extLst>
      <p:ext uri="{BB962C8B-B14F-4D97-AF65-F5344CB8AC3E}">
        <p14:creationId xmlns:p14="http://schemas.microsoft.com/office/powerpoint/2010/main" val="14054702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5997" y="120235"/>
            <a:ext cx="10515600" cy="1325563"/>
          </a:xfrm>
        </p:spPr>
        <p:txBody>
          <a:bodyPr>
            <a:normAutofit/>
          </a:bodyPr>
          <a:lstStyle/>
          <a:p>
            <a:pPr algn="ctr"/>
            <a:r>
              <a:rPr lang="en-US" sz="5400" b="1" dirty="0" smtClean="0"/>
              <a:t>Design goals </a:t>
            </a:r>
            <a:endParaRPr lang="en-US" sz="5400" b="1" dirty="0"/>
          </a:p>
        </p:txBody>
      </p:sp>
      <p:sp>
        <p:nvSpPr>
          <p:cNvPr id="3" name="Content Placeholder 2"/>
          <p:cNvSpPr>
            <a:spLocks noGrp="1"/>
          </p:cNvSpPr>
          <p:nvPr>
            <p:ph idx="1"/>
          </p:nvPr>
        </p:nvSpPr>
        <p:spPr>
          <a:xfrm>
            <a:off x="936675" y="1445798"/>
            <a:ext cx="10515600" cy="4351338"/>
          </a:xfrm>
        </p:spPr>
        <p:txBody>
          <a:bodyPr>
            <a:noAutofit/>
          </a:bodyPr>
          <a:lstStyle/>
          <a:p>
            <a:r>
              <a:rPr lang="en-US" sz="2400" dirty="0"/>
              <a:t>The goal of the system design is to manage complexity by dividing the system in to manageable </a:t>
            </a:r>
            <a:r>
              <a:rPr lang="en-US" sz="2400" dirty="0" smtClean="0"/>
              <a:t>pieces.</a:t>
            </a:r>
          </a:p>
          <a:p>
            <a:pPr marL="0" indent="0">
              <a:buNone/>
            </a:pPr>
            <a:r>
              <a:rPr lang="en-US" sz="2400" b="1" dirty="0" smtClean="0"/>
              <a:t>           - </a:t>
            </a:r>
            <a:r>
              <a:rPr lang="en-US" sz="2400" dirty="0" smtClean="0"/>
              <a:t>Modifiability</a:t>
            </a:r>
          </a:p>
          <a:p>
            <a:pPr marL="0" indent="0">
              <a:buNone/>
            </a:pPr>
            <a:r>
              <a:rPr lang="en-US" sz="2400" b="1" dirty="0" smtClean="0"/>
              <a:t>           - </a:t>
            </a:r>
            <a:r>
              <a:rPr lang="en-US" sz="2400" dirty="0" smtClean="0"/>
              <a:t>Flexibility</a:t>
            </a:r>
          </a:p>
          <a:p>
            <a:pPr marL="0" indent="0">
              <a:buNone/>
            </a:pPr>
            <a:r>
              <a:rPr lang="en-US" sz="2400" b="1" dirty="0" smtClean="0"/>
              <a:t>           - </a:t>
            </a:r>
            <a:r>
              <a:rPr lang="en-US" sz="2400" dirty="0" smtClean="0"/>
              <a:t>Efficiency</a:t>
            </a:r>
          </a:p>
          <a:p>
            <a:pPr marL="0" indent="0">
              <a:buNone/>
            </a:pPr>
            <a:r>
              <a:rPr lang="en-US" sz="2400" b="1" dirty="0" smtClean="0"/>
              <a:t>           -</a:t>
            </a:r>
            <a:r>
              <a:rPr lang="en-US" sz="2400" dirty="0" smtClean="0"/>
              <a:t> Accessibility :</a:t>
            </a:r>
          </a:p>
          <a:p>
            <a:pPr marL="0" lvl="0" indent="0">
              <a:buNone/>
            </a:pPr>
            <a:r>
              <a:rPr lang="en-US" sz="2400" dirty="0"/>
              <a:t> </a:t>
            </a:r>
            <a:r>
              <a:rPr lang="en-US" sz="2400" dirty="0" smtClean="0"/>
              <a:t>                - without </a:t>
            </a:r>
            <a:r>
              <a:rPr lang="en-US" sz="2400" dirty="0"/>
              <a:t>geographical location limitation</a:t>
            </a:r>
          </a:p>
          <a:p>
            <a:pPr marL="0" indent="0">
              <a:buNone/>
            </a:pPr>
            <a:r>
              <a:rPr lang="en-US" sz="2400" dirty="0" smtClean="0"/>
              <a:t>                 - </a:t>
            </a:r>
            <a:r>
              <a:rPr lang="en-US" sz="2400" dirty="0"/>
              <a:t>accessible without time limitation </a:t>
            </a:r>
            <a:endParaRPr lang="en-US" sz="2400" dirty="0" smtClean="0"/>
          </a:p>
          <a:p>
            <a:pPr marL="0" indent="0">
              <a:buNone/>
            </a:pPr>
            <a:r>
              <a:rPr lang="en-US" sz="2400" dirty="0"/>
              <a:t> </a:t>
            </a:r>
            <a:r>
              <a:rPr lang="en-US" sz="2400" dirty="0" smtClean="0"/>
              <a:t>               - </a:t>
            </a:r>
            <a:r>
              <a:rPr lang="en-US" sz="2400" dirty="0"/>
              <a:t>or the same information accessed by multiple users at the same time.</a:t>
            </a:r>
            <a:endParaRPr lang="en-US" sz="2400" dirty="0" smtClean="0"/>
          </a:p>
          <a:p>
            <a:pPr marL="0" indent="0">
              <a:buNone/>
            </a:pPr>
            <a:r>
              <a:rPr lang="en-US" sz="2400" dirty="0"/>
              <a:t> </a:t>
            </a:r>
            <a:r>
              <a:rPr lang="en-US" sz="2400" dirty="0" smtClean="0"/>
              <a:t>                                                </a:t>
            </a:r>
            <a:endParaRPr lang="en-US" sz="2400" dirty="0"/>
          </a:p>
        </p:txBody>
      </p:sp>
    </p:spTree>
    <p:extLst>
      <p:ext uri="{BB962C8B-B14F-4D97-AF65-F5344CB8AC3E}">
        <p14:creationId xmlns:p14="http://schemas.microsoft.com/office/powerpoint/2010/main" val="21378798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4111"/>
            <a:ext cx="10515600" cy="605546"/>
          </a:xfrm>
        </p:spPr>
        <p:txBody>
          <a:bodyPr>
            <a:normAutofit fontScale="90000"/>
          </a:bodyPr>
          <a:lstStyle/>
          <a:p>
            <a:r>
              <a:rPr lang="en-US" b="1" dirty="0" smtClean="0"/>
              <a:t>System architecture</a:t>
            </a:r>
            <a:endParaRPr lang="en-US" b="1" dirty="0"/>
          </a:p>
        </p:txBody>
      </p:sp>
      <p:sp>
        <p:nvSpPr>
          <p:cNvPr id="3" name="Content Placeholder 2"/>
          <p:cNvSpPr>
            <a:spLocks noGrp="1"/>
          </p:cNvSpPr>
          <p:nvPr>
            <p:ph idx="1"/>
          </p:nvPr>
        </p:nvSpPr>
        <p:spPr>
          <a:xfrm>
            <a:off x="0" y="759657"/>
            <a:ext cx="12348138" cy="6098343"/>
          </a:xfrm>
        </p:spPr>
        <p:txBody>
          <a:bodyPr>
            <a:normAutofit/>
          </a:bodyPr>
          <a:lstStyle/>
          <a:p>
            <a:r>
              <a:rPr lang="en-US" sz="2400" dirty="0" smtClean="0"/>
              <a:t>The architecture chosen for the system is three tier. The first layer runs on the client side, the second layer at the middle layer and the third layer will be the database system. </a:t>
            </a:r>
          </a:p>
          <a:p>
            <a:pPr marL="0" indent="0">
              <a:buNone/>
            </a:pPr>
            <a:endParaRPr lang="en-US" sz="2400" dirty="0"/>
          </a:p>
        </p:txBody>
      </p:sp>
      <p:sp>
        <p:nvSpPr>
          <p:cNvPr id="4" name="Rectangle 2"/>
          <p:cNvSpPr>
            <a:spLocks noChangeArrowheads="1"/>
          </p:cNvSpPr>
          <p:nvPr/>
        </p:nvSpPr>
        <p:spPr bwMode="auto">
          <a:xfrm>
            <a:off x="1205130" y="-28135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240366369"/>
              </p:ext>
            </p:extLst>
          </p:nvPr>
        </p:nvGraphicFramePr>
        <p:xfrm>
          <a:off x="1770744" y="1365203"/>
          <a:ext cx="9695542" cy="5699133"/>
        </p:xfrm>
        <a:graphic>
          <a:graphicData uri="http://schemas.openxmlformats.org/presentationml/2006/ole">
            <mc:AlternateContent xmlns:mc="http://schemas.openxmlformats.org/markup-compatibility/2006">
              <mc:Choice xmlns:v="urn:schemas-microsoft-com:vml" Requires="v">
                <p:oleObj spid="_x0000_s6172" name="Visio" r:id="rId4" imgW="9706001" imgH="5962524" progId="Visio.Drawing.15">
                  <p:embed/>
                </p:oleObj>
              </mc:Choice>
              <mc:Fallback>
                <p:oleObj name="Visio" r:id="rId4" imgW="9706001" imgH="5962524"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0744" y="1365203"/>
                        <a:ext cx="9695542" cy="5699133"/>
                      </a:xfrm>
                      <a:prstGeom prst="rect">
                        <a:avLst/>
                      </a:prstGeom>
                      <a:noFill/>
                    </p:spPr>
                  </p:pic>
                </p:oleObj>
              </mc:Fallback>
            </mc:AlternateContent>
          </a:graphicData>
        </a:graphic>
      </p:graphicFrame>
    </p:spTree>
    <p:extLst>
      <p:ext uri="{BB962C8B-B14F-4D97-AF65-F5344CB8AC3E}">
        <p14:creationId xmlns:p14="http://schemas.microsoft.com/office/powerpoint/2010/main" val="39999387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000" y="0"/>
            <a:ext cx="10515600" cy="621846"/>
          </a:xfrm>
        </p:spPr>
        <p:txBody>
          <a:bodyPr>
            <a:normAutofit fontScale="90000"/>
          </a:bodyPr>
          <a:lstStyle/>
          <a:p>
            <a:r>
              <a:rPr lang="en-US" b="1" dirty="0" smtClean="0"/>
              <a:t>System decomposition</a:t>
            </a:r>
            <a:endParaRPr lang="en-US" b="1" dirty="0"/>
          </a:p>
        </p:txBody>
      </p:sp>
      <p:sp>
        <p:nvSpPr>
          <p:cNvPr id="3" name="Content Placeholder 2"/>
          <p:cNvSpPr>
            <a:spLocks noGrp="1"/>
          </p:cNvSpPr>
          <p:nvPr>
            <p:ph idx="1"/>
          </p:nvPr>
        </p:nvSpPr>
        <p:spPr>
          <a:xfrm>
            <a:off x="0" y="621846"/>
            <a:ext cx="12192000" cy="6236154"/>
          </a:xfrm>
        </p:spPr>
        <p:txBody>
          <a:bodyPr>
            <a:normAutofit/>
          </a:bodyPr>
          <a:lstStyle/>
          <a:p>
            <a:r>
              <a:rPr lang="en-US" sz="2000" dirty="0"/>
              <a:t>System decomposition refers to the process by which a complex problem or system is broken down into parts that are easier to conceive, understand</a:t>
            </a:r>
            <a:r>
              <a:rPr lang="en-US" sz="2000" dirty="0" smtClean="0"/>
              <a:t>, </a:t>
            </a:r>
            <a:r>
              <a:rPr lang="en-US" sz="2000" dirty="0"/>
              <a:t>program, and maintain</a:t>
            </a:r>
            <a:r>
              <a:rPr lang="en-US" sz="2000" dirty="0" smtClean="0"/>
              <a:t>.</a:t>
            </a:r>
          </a:p>
        </p:txBody>
      </p:sp>
      <p:pic>
        <p:nvPicPr>
          <p:cNvPr id="6" name="Picture 5" descr="seq decoDiagram1"/>
          <p:cNvPicPr/>
          <p:nvPr/>
        </p:nvPicPr>
        <p:blipFill>
          <a:blip r:embed="rId2">
            <a:extLst>
              <a:ext uri="{28A0092B-C50C-407E-A947-70E740481C1C}">
                <a14:useLocalDpi xmlns:a14="http://schemas.microsoft.com/office/drawing/2010/main" val="0"/>
              </a:ext>
            </a:extLst>
          </a:blip>
          <a:srcRect/>
          <a:stretch>
            <a:fillRect/>
          </a:stretch>
        </p:blipFill>
        <p:spPr bwMode="auto">
          <a:xfrm>
            <a:off x="635000" y="1243692"/>
            <a:ext cx="9704754" cy="5614308"/>
          </a:xfrm>
          <a:prstGeom prst="rect">
            <a:avLst/>
          </a:prstGeom>
          <a:noFill/>
          <a:ln>
            <a:noFill/>
          </a:ln>
        </p:spPr>
      </p:pic>
    </p:spTree>
    <p:extLst>
      <p:ext uri="{BB962C8B-B14F-4D97-AF65-F5344CB8AC3E}">
        <p14:creationId xmlns:p14="http://schemas.microsoft.com/office/powerpoint/2010/main" val="5422793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Background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algn="just">
              <a:buFont typeface="Wingdings" panose="05000000000000000000" pitchFamily="2" charset="2"/>
              <a:buChar char="Ø"/>
            </a:pPr>
            <a:r>
              <a:rPr lang="en-US" dirty="0" smtClean="0"/>
              <a:t>Election </a:t>
            </a:r>
            <a:r>
              <a:rPr lang="en-US" dirty="0"/>
              <a:t>or voting is a formal process by which Voters make their political choice on public office or candidates for public </a:t>
            </a:r>
            <a:r>
              <a:rPr lang="en-US" dirty="0" smtClean="0"/>
              <a:t>office. It </a:t>
            </a:r>
            <a:r>
              <a:rPr lang="en-US" dirty="0"/>
              <a:t>makes </a:t>
            </a:r>
            <a:r>
              <a:rPr lang="en-US" dirty="0" smtClean="0"/>
              <a:t>a </a:t>
            </a:r>
            <a:r>
              <a:rPr lang="en-US" dirty="0" smtClean="0">
                <a:latin typeface="Times New Roman" panose="02020603050405020304" pitchFamily="18" charset="0"/>
                <a:cs typeface="Times New Roman" panose="02020603050405020304" pitchFamily="18" charset="0"/>
              </a:rPr>
              <a:t>fundamental</a:t>
            </a:r>
            <a:r>
              <a:rPr lang="en-US" dirty="0" smtClean="0"/>
              <a:t> </a:t>
            </a:r>
            <a:r>
              <a:rPr lang="en-US" dirty="0"/>
              <a:t>contribution to democratic governance. </a:t>
            </a:r>
            <a:endParaRPr lang="en-US" dirty="0" smtClean="0"/>
          </a:p>
          <a:p>
            <a:pPr algn="just">
              <a:buFont typeface="Wingdings" panose="05000000000000000000" pitchFamily="2" charset="2"/>
              <a:buChar char="Ø"/>
            </a:pPr>
            <a:r>
              <a:rPr lang="en-US" dirty="0" smtClean="0"/>
              <a:t>The </a:t>
            </a:r>
            <a:r>
              <a:rPr lang="en-US" dirty="0"/>
              <a:t>Constitution of the Federal Democratic Republic of Ethiopia, in its </a:t>
            </a:r>
            <a:r>
              <a:rPr lang="en-US" dirty="0">
                <a:solidFill>
                  <a:srgbClr val="FF0000"/>
                </a:solidFill>
              </a:rPr>
              <a:t>article 56</a:t>
            </a:r>
            <a:r>
              <a:rPr lang="en-US" dirty="0"/>
              <a:t>, declares a Political Party or a Coalition of Political Parties that has the greatest number of seats in the House of People's Representatives shall form the executive and lead it. </a:t>
            </a:r>
            <a:endParaRPr lang="en-US" dirty="0" smtClean="0"/>
          </a:p>
          <a:p>
            <a:pPr algn="just">
              <a:buFont typeface="Wingdings" panose="05000000000000000000" pitchFamily="2" charset="2"/>
              <a:buChar char="Ø"/>
            </a:pPr>
            <a:r>
              <a:rPr lang="en-US" dirty="0" smtClean="0"/>
              <a:t>Also </a:t>
            </a:r>
            <a:r>
              <a:rPr lang="en-US" dirty="0"/>
              <a:t>in the </a:t>
            </a:r>
            <a:r>
              <a:rPr lang="en-US" dirty="0">
                <a:latin typeface="Times New Roman" panose="02020603050405020304" pitchFamily="18" charset="0"/>
                <a:cs typeface="Times New Roman" panose="02020603050405020304" pitchFamily="18" charset="0"/>
              </a:rPr>
              <a:t>Amended</a:t>
            </a:r>
            <a:r>
              <a:rPr lang="en-US" dirty="0"/>
              <a:t> Electoral Law of Ethiopia, Proclamation no 532/2007, clearly puts that a Candidate who received more votes than other Candidates within a Constituency shall be declared the winner (Article 25). </a:t>
            </a:r>
          </a:p>
          <a:p>
            <a:pPr marL="0" indent="0" algn="just">
              <a:buNone/>
            </a:pPr>
            <a:endParaRPr lang="en-US" dirty="0"/>
          </a:p>
        </p:txBody>
      </p:sp>
    </p:spTree>
    <p:extLst>
      <p:ext uri="{BB962C8B-B14F-4D97-AF65-F5344CB8AC3E}">
        <p14:creationId xmlns:p14="http://schemas.microsoft.com/office/powerpoint/2010/main" val="32412401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7556"/>
            <a:ext cx="10515600" cy="549275"/>
          </a:xfrm>
        </p:spPr>
        <p:txBody>
          <a:bodyPr>
            <a:normAutofit fontScale="90000"/>
          </a:bodyPr>
          <a:lstStyle/>
          <a:p>
            <a:pPr algn="ctr"/>
            <a:r>
              <a:rPr lang="en-US" dirty="0" smtClean="0"/>
              <a:t> </a:t>
            </a:r>
            <a:r>
              <a:rPr lang="en-US" b="1" dirty="0" smtClean="0"/>
              <a:t>Component modeling</a:t>
            </a:r>
            <a:endParaRPr lang="en-US" b="1" dirty="0"/>
          </a:p>
        </p:txBody>
      </p:sp>
      <p:sp>
        <p:nvSpPr>
          <p:cNvPr id="3" name="Content Placeholder 2"/>
          <p:cNvSpPr>
            <a:spLocks noGrp="1"/>
          </p:cNvSpPr>
          <p:nvPr>
            <p:ph idx="1"/>
          </p:nvPr>
        </p:nvSpPr>
        <p:spPr>
          <a:xfrm>
            <a:off x="838200" y="726831"/>
            <a:ext cx="10515600" cy="6131169"/>
          </a:xfrm>
        </p:spPr>
        <p:txBody>
          <a:bodyPr/>
          <a:lstStyle/>
          <a:p>
            <a:r>
              <a:rPr lang="en-US" dirty="0"/>
              <a:t>shows which component or objects will be accessed by </a:t>
            </a:r>
            <a:r>
              <a:rPr lang="en-US" dirty="0" smtClean="0"/>
              <a:t>whom</a:t>
            </a:r>
          </a:p>
          <a:p>
            <a:endParaRPr lang="en-US" dirty="0"/>
          </a:p>
        </p:txBody>
      </p:sp>
      <p:pic>
        <p:nvPicPr>
          <p:cNvPr id="5" name="Picture 4" descr="dopppppppp"/>
          <p:cNvPicPr/>
          <p:nvPr/>
        </p:nvPicPr>
        <p:blipFill>
          <a:blip r:embed="rId2">
            <a:extLst>
              <a:ext uri="{28A0092B-C50C-407E-A947-70E740481C1C}">
                <a14:useLocalDpi xmlns:a14="http://schemas.microsoft.com/office/drawing/2010/main" val="0"/>
              </a:ext>
            </a:extLst>
          </a:blip>
          <a:srcRect/>
          <a:stretch>
            <a:fillRect/>
          </a:stretch>
        </p:blipFill>
        <p:spPr bwMode="auto">
          <a:xfrm>
            <a:off x="838200" y="1078523"/>
            <a:ext cx="11353800" cy="5673967"/>
          </a:xfrm>
          <a:prstGeom prst="rect">
            <a:avLst/>
          </a:prstGeom>
          <a:noFill/>
          <a:ln>
            <a:noFill/>
          </a:ln>
        </p:spPr>
      </p:pic>
    </p:spTree>
    <p:extLst>
      <p:ext uri="{BB962C8B-B14F-4D97-AF65-F5344CB8AC3E}">
        <p14:creationId xmlns:p14="http://schemas.microsoft.com/office/powerpoint/2010/main" val="39230991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8609" y="0"/>
            <a:ext cx="10515600" cy="731520"/>
          </a:xfrm>
        </p:spPr>
        <p:txBody>
          <a:bodyPr/>
          <a:lstStyle/>
          <a:p>
            <a:pPr algn="ctr"/>
            <a:r>
              <a:rPr lang="en-US" b="1" dirty="0"/>
              <a:t>Deployment </a:t>
            </a:r>
            <a:r>
              <a:rPr lang="en-US" b="1" dirty="0" smtClean="0"/>
              <a:t>Diagram </a:t>
            </a:r>
            <a:endParaRPr lang="en-US" dirty="0"/>
          </a:p>
        </p:txBody>
      </p:sp>
      <p:sp>
        <p:nvSpPr>
          <p:cNvPr id="3" name="Content Placeholder 2"/>
          <p:cNvSpPr>
            <a:spLocks noGrp="1"/>
          </p:cNvSpPr>
          <p:nvPr>
            <p:ph idx="1"/>
          </p:nvPr>
        </p:nvSpPr>
        <p:spPr>
          <a:xfrm>
            <a:off x="239151" y="604911"/>
            <a:ext cx="11165058" cy="6253089"/>
          </a:xfrm>
        </p:spPr>
        <p:txBody>
          <a:bodyPr>
            <a:normAutofit/>
          </a:bodyPr>
          <a:lstStyle/>
          <a:p>
            <a:r>
              <a:rPr lang="en-US" sz="2000" dirty="0"/>
              <a:t>used to show the hardware of the system, the software that is installed in the hardware and also the middleware that is used to connect the dissimilar machines to one and other</a:t>
            </a:r>
            <a:r>
              <a:rPr lang="en-US" sz="2000" dirty="0" smtClean="0"/>
              <a:t>.</a:t>
            </a:r>
            <a:r>
              <a:rPr lang="en-US" sz="2000" dirty="0"/>
              <a:t> </a:t>
            </a:r>
            <a:r>
              <a:rPr lang="en-US" sz="2000" dirty="0" smtClean="0"/>
              <a:t>It </a:t>
            </a:r>
            <a:r>
              <a:rPr lang="en-US" sz="2000" dirty="0"/>
              <a:t>also shows how the software and the hardware components work </a:t>
            </a:r>
            <a:r>
              <a:rPr lang="en-US" sz="2000" dirty="0" smtClean="0"/>
              <a:t>together.</a:t>
            </a:r>
          </a:p>
          <a:p>
            <a:pPr marL="0" indent="0">
              <a:buNone/>
            </a:pPr>
            <a:r>
              <a:rPr lang="en-US" sz="2000" dirty="0" smtClean="0"/>
              <a:t> </a:t>
            </a:r>
          </a:p>
          <a:p>
            <a:endParaRPr lang="en-US" sz="2000" dirty="0"/>
          </a:p>
        </p:txBody>
      </p:sp>
      <p:pic>
        <p:nvPicPr>
          <p:cNvPr id="5" name="Picture 4" descr="C:\Users\group pc\AppData\Local\Microsoft\Windows\INetCache\Content.Word\Use Case Diagram22.jpg"/>
          <p:cNvPicPr/>
          <p:nvPr/>
        </p:nvPicPr>
        <p:blipFill>
          <a:blip r:embed="rId2">
            <a:extLst>
              <a:ext uri="{28A0092B-C50C-407E-A947-70E740481C1C}">
                <a14:useLocalDpi xmlns:a14="http://schemas.microsoft.com/office/drawing/2010/main" val="0"/>
              </a:ext>
            </a:extLst>
          </a:blip>
          <a:srcRect/>
          <a:stretch>
            <a:fillRect/>
          </a:stretch>
        </p:blipFill>
        <p:spPr bwMode="auto">
          <a:xfrm>
            <a:off x="422031" y="1523999"/>
            <a:ext cx="10982178" cy="4566285"/>
          </a:xfrm>
          <a:prstGeom prst="rect">
            <a:avLst/>
          </a:prstGeom>
          <a:noFill/>
          <a:ln>
            <a:noFill/>
          </a:ln>
        </p:spPr>
      </p:pic>
    </p:spTree>
    <p:extLst>
      <p:ext uri="{BB962C8B-B14F-4D97-AF65-F5344CB8AC3E}">
        <p14:creationId xmlns:p14="http://schemas.microsoft.com/office/powerpoint/2010/main" val="35847146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788426"/>
          </a:xfrm>
        </p:spPr>
        <p:txBody>
          <a:bodyPr/>
          <a:lstStyle/>
          <a:p>
            <a:pPr algn="ctr"/>
            <a:r>
              <a:rPr lang="en-US" b="1" dirty="0"/>
              <a:t>User interface </a:t>
            </a:r>
            <a:r>
              <a:rPr lang="en-US" b="1" dirty="0" smtClean="0"/>
              <a:t>prototyping</a:t>
            </a:r>
            <a:endParaRPr lang="en-US" dirty="0"/>
          </a:p>
        </p:txBody>
      </p:sp>
      <p:sp>
        <p:nvSpPr>
          <p:cNvPr id="3" name="Content Placeholder 2"/>
          <p:cNvSpPr>
            <a:spLocks noGrp="1"/>
          </p:cNvSpPr>
          <p:nvPr>
            <p:ph idx="1"/>
          </p:nvPr>
        </p:nvSpPr>
        <p:spPr>
          <a:xfrm>
            <a:off x="140677" y="689317"/>
            <a:ext cx="12192000" cy="6168683"/>
          </a:xfrm>
        </p:spPr>
        <p:txBody>
          <a:bodyPr/>
          <a:lstStyle/>
          <a:p>
            <a:r>
              <a:rPr lang="en-US" dirty="0"/>
              <a:t>A user-interface prototype is a prototype of the user interface. </a:t>
            </a:r>
            <a:endParaRPr lang="en-US" dirty="0" smtClean="0"/>
          </a:p>
          <a:p>
            <a:pPr marL="0" indent="0">
              <a:buNone/>
            </a:pPr>
            <a:endParaRPr lang="en-US" dirty="0"/>
          </a:p>
        </p:txBody>
      </p:sp>
      <p:sp>
        <p:nvSpPr>
          <p:cNvPr id="4" name="Rectangle 2"/>
          <p:cNvSpPr>
            <a:spLocks noChangeArrowheads="1"/>
          </p:cNvSpPr>
          <p:nvPr/>
        </p:nvSpPr>
        <p:spPr bwMode="auto">
          <a:xfrm>
            <a:off x="140677"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95203170"/>
              </p:ext>
            </p:extLst>
          </p:nvPr>
        </p:nvGraphicFramePr>
        <p:xfrm>
          <a:off x="838201" y="1153549"/>
          <a:ext cx="11231880" cy="5704451"/>
        </p:xfrm>
        <a:graphic>
          <a:graphicData uri="http://schemas.openxmlformats.org/presentationml/2006/ole">
            <mc:AlternateContent xmlns:mc="http://schemas.openxmlformats.org/markup-compatibility/2006">
              <mc:Choice xmlns:v="urn:schemas-microsoft-com:vml" Requires="v">
                <p:oleObj spid="_x0000_s7196" name="Visio" r:id="rId4" imgW="8353476" imgH="7238867" progId="Visio.Drawing.15">
                  <p:embed/>
                </p:oleObj>
              </mc:Choice>
              <mc:Fallback>
                <p:oleObj name="Visio" r:id="rId4" imgW="8353476" imgH="7238867"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1" y="1153549"/>
                        <a:ext cx="11231880" cy="5704451"/>
                      </a:xfrm>
                      <a:prstGeom prst="rect">
                        <a:avLst/>
                      </a:prstGeom>
                      <a:noFill/>
                    </p:spPr>
                  </p:pic>
                </p:oleObj>
              </mc:Fallback>
            </mc:AlternateContent>
          </a:graphicData>
        </a:graphic>
      </p:graphicFrame>
    </p:spTree>
    <p:extLst>
      <p:ext uri="{BB962C8B-B14F-4D97-AF65-F5344CB8AC3E}">
        <p14:creationId xmlns:p14="http://schemas.microsoft.com/office/powerpoint/2010/main" val="41051704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4203" y="0"/>
            <a:ext cx="10515600" cy="591478"/>
          </a:xfrm>
        </p:spPr>
        <p:txBody>
          <a:bodyPr>
            <a:normAutofit fontScale="90000"/>
          </a:bodyPr>
          <a:lstStyle/>
          <a:p>
            <a:r>
              <a:rPr lang="en-US" b="1" dirty="0" smtClean="0"/>
              <a:t>Design class </a:t>
            </a:r>
            <a:r>
              <a:rPr lang="en-US" b="1" dirty="0"/>
              <a:t>diagram</a:t>
            </a:r>
          </a:p>
        </p:txBody>
      </p:sp>
      <p:sp>
        <p:nvSpPr>
          <p:cNvPr id="3" name="Content Placeholder 2"/>
          <p:cNvSpPr>
            <a:spLocks noGrp="1"/>
          </p:cNvSpPr>
          <p:nvPr>
            <p:ph idx="1"/>
          </p:nvPr>
        </p:nvSpPr>
        <p:spPr>
          <a:xfrm>
            <a:off x="838200" y="618978"/>
            <a:ext cx="10515600" cy="6239022"/>
          </a:xfrm>
        </p:spPr>
        <p:txBody>
          <a:bodyPr/>
          <a:lstStyle/>
          <a:p>
            <a:r>
              <a:rPr lang="en-US" sz="2000" dirty="0"/>
              <a:t>It shows the static features of the actors and do not represent any particular processing. It is an abstraction of the real environment class of, user and Administrator.</a:t>
            </a:r>
          </a:p>
          <a:p>
            <a:pPr marL="0" indent="0">
              <a:buNone/>
            </a:pPr>
            <a:endParaRPr lang="en-US" dirty="0"/>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24"/>
          <p:cNvSpPr>
            <a:spLocks noChangeArrowheads="1"/>
          </p:cNvSpPr>
          <p:nvPr/>
        </p:nvSpPr>
        <p:spPr bwMode="auto">
          <a:xfrm>
            <a:off x="0" y="0"/>
            <a:ext cx="2329150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GB"/>
          </a:p>
        </p:txBody>
      </p:sp>
      <p:graphicFrame>
        <p:nvGraphicFramePr>
          <p:cNvPr id="7" name="Object 6"/>
          <p:cNvGraphicFramePr>
            <a:graphicFrameLocks noChangeAspect="1"/>
          </p:cNvGraphicFramePr>
          <p:nvPr>
            <p:extLst>
              <p:ext uri="{D42A27DB-BD31-4B8C-83A1-F6EECF244321}">
                <p14:modId xmlns:p14="http://schemas.microsoft.com/office/powerpoint/2010/main" val="3891256745"/>
              </p:ext>
            </p:extLst>
          </p:nvPr>
        </p:nvGraphicFramePr>
        <p:xfrm>
          <a:off x="0" y="1210455"/>
          <a:ext cx="12027877" cy="5424807"/>
        </p:xfrm>
        <a:graphic>
          <a:graphicData uri="http://schemas.openxmlformats.org/presentationml/2006/ole">
            <mc:AlternateContent xmlns:mc="http://schemas.openxmlformats.org/markup-compatibility/2006">
              <mc:Choice xmlns:v="urn:schemas-microsoft-com:vml" Requires="v">
                <p:oleObj spid="_x0000_s8221" r:id="rId4" imgW="9686960" imgH="7115145" progId="Visio.Drawing.15">
                  <p:embed/>
                </p:oleObj>
              </mc:Choice>
              <mc:Fallback>
                <p:oleObj r:id="rId4" imgW="9686960" imgH="7115145" progId="Visio.Drawing.15">
                  <p:embed/>
                  <p:pic>
                    <p:nvPicPr>
                      <p:cNvPr id="0" name="Object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210455"/>
                        <a:ext cx="12027877" cy="5424807"/>
                      </a:xfrm>
                      <a:prstGeom prst="rect">
                        <a:avLst/>
                      </a:prstGeom>
                      <a:noFill/>
                    </p:spPr>
                  </p:pic>
                </p:oleObj>
              </mc:Fallback>
            </mc:AlternateContent>
          </a:graphicData>
        </a:graphic>
      </p:graphicFrame>
    </p:spTree>
    <p:extLst>
      <p:ext uri="{BB962C8B-B14F-4D97-AF65-F5344CB8AC3E}">
        <p14:creationId xmlns:p14="http://schemas.microsoft.com/office/powerpoint/2010/main" val="4892930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fontScale="90000"/>
          </a:bodyPr>
          <a:lstStyle/>
          <a:p>
            <a:pPr algn="ctr"/>
            <a:r>
              <a:rPr lang="en-US" b="1" dirty="0"/>
              <a:t>Database design</a:t>
            </a:r>
            <a:endParaRPr lang="en-US" dirty="0"/>
          </a:p>
        </p:txBody>
      </p:sp>
      <p:sp>
        <p:nvSpPr>
          <p:cNvPr id="3" name="Content Placeholder 2"/>
          <p:cNvSpPr>
            <a:spLocks noGrp="1"/>
          </p:cNvSpPr>
          <p:nvPr>
            <p:ph idx="1"/>
          </p:nvPr>
        </p:nvSpPr>
        <p:spPr>
          <a:xfrm>
            <a:off x="838200" y="914400"/>
            <a:ext cx="10515600" cy="5262563"/>
          </a:xfrm>
        </p:spPr>
        <p:txBody>
          <a:bodyPr>
            <a:normAutofit/>
          </a:bodyPr>
          <a:lstStyle/>
          <a:p>
            <a:r>
              <a:rPr lang="en-US" sz="2000" dirty="0"/>
              <a:t>This logical data model contains all the needed logical and physical design choices and physical storage parameters needed to generate a design in a Data Definition </a:t>
            </a:r>
            <a:r>
              <a:rPr lang="en-US" sz="2000" dirty="0" smtClean="0"/>
              <a:t>Language.</a:t>
            </a:r>
          </a:p>
          <a:p>
            <a:pPr marL="0" indent="0">
              <a:buNone/>
            </a:pPr>
            <a:endParaRPr lang="en-US" sz="2000" dirty="0"/>
          </a:p>
        </p:txBody>
      </p:sp>
      <p:sp>
        <p:nvSpPr>
          <p:cNvPr id="7"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3"/>
          <p:cNvSpPr>
            <a:spLocks noChangeArrowheads="1"/>
          </p:cNvSpPr>
          <p:nvPr/>
        </p:nvSpPr>
        <p:spPr bwMode="auto">
          <a:xfrm>
            <a:off x="0" y="58197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8"/>
          <p:cNvPicPr/>
          <p:nvPr/>
        </p:nvPicPr>
        <p:blipFill>
          <a:blip r:embed="rId2"/>
          <a:stretch>
            <a:fillRect/>
          </a:stretch>
        </p:blipFill>
        <p:spPr>
          <a:xfrm>
            <a:off x="398584" y="1594338"/>
            <a:ext cx="11793415" cy="5263662"/>
          </a:xfrm>
          <a:prstGeom prst="rect">
            <a:avLst/>
          </a:prstGeom>
        </p:spPr>
      </p:pic>
    </p:spTree>
    <p:extLst>
      <p:ext uri="{BB962C8B-B14F-4D97-AF65-F5344CB8AC3E}">
        <p14:creationId xmlns:p14="http://schemas.microsoft.com/office/powerpoint/2010/main" val="32048225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84909"/>
            <a:ext cx="10515600" cy="5692054"/>
          </a:xfrm>
        </p:spPr>
        <p:txBody>
          <a:bodyPr/>
          <a:lstStyle/>
          <a:p>
            <a:endParaRPr lang="en-US" dirty="0"/>
          </a:p>
        </p:txBody>
      </p:sp>
      <p:pic>
        <p:nvPicPr>
          <p:cNvPr id="9218" name="Picture 2" descr="C:\Users\group pc\Desktop\talking_a_bow_pc_md_w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146" y="404954"/>
            <a:ext cx="7232074" cy="5926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64552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a:t> </a:t>
            </a:r>
            <a:r>
              <a:rPr lang="en-US" b="1" dirty="0" smtClean="0"/>
              <a:t>       </a:t>
            </a:r>
            <a:r>
              <a:rPr lang="en-US" sz="4900" b="1" dirty="0" smtClean="0">
                <a:latin typeface="Times New Roman" panose="02020603050405020304" pitchFamily="18" charset="0"/>
                <a:cs typeface="Times New Roman" panose="02020603050405020304" pitchFamily="18" charset="0"/>
              </a:rPr>
              <a:t>Statement </a:t>
            </a:r>
            <a:r>
              <a:rPr lang="en-US" sz="4900" b="1" dirty="0">
                <a:latin typeface="Times New Roman" panose="02020603050405020304" pitchFamily="18" charset="0"/>
                <a:cs typeface="Times New Roman" panose="02020603050405020304" pitchFamily="18" charset="0"/>
              </a:rPr>
              <a:t>of the problem</a:t>
            </a:r>
            <a:r>
              <a:rPr lang="en-US" b="1" dirty="0"/>
              <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In Ethiopia, elections take place every five years to elect members of HOR. The electoral procedure involves many processes. The processes are voter Registration, Voter Register Exhibition, Voting, Vote Counting, Collation and Publication of Results.</a:t>
            </a:r>
          </a:p>
          <a:p>
            <a:r>
              <a:rPr lang="en-US" dirty="0"/>
              <a:t>A number of problems associated with each phase of the electoral process are </a:t>
            </a:r>
            <a:r>
              <a:rPr lang="en-US" dirty="0" smtClean="0"/>
              <a:t>:</a:t>
            </a:r>
          </a:p>
          <a:p>
            <a:pPr marL="0" indent="0" algn="ctr">
              <a:buNone/>
            </a:pPr>
            <a:r>
              <a:rPr lang="en-US" dirty="0" smtClean="0"/>
              <a:t>                  - Invalid votes: be </a:t>
            </a:r>
            <a:r>
              <a:rPr lang="en-US" dirty="0"/>
              <a:t>invalid if the thumbprint or the mark has not </a:t>
            </a:r>
            <a:r>
              <a:rPr lang="en-US" dirty="0" smtClean="0"/>
              <a:t>                                                           been </a:t>
            </a:r>
            <a:r>
              <a:rPr lang="en-US" dirty="0"/>
              <a:t>placed at the right spot</a:t>
            </a:r>
          </a:p>
          <a:p>
            <a:pPr marL="0" indent="0">
              <a:buNone/>
            </a:pPr>
            <a:r>
              <a:rPr lang="en-US" dirty="0" smtClean="0"/>
              <a:t>                      -</a:t>
            </a:r>
            <a:r>
              <a:rPr lang="en-US" dirty="0"/>
              <a:t>Long voting </a:t>
            </a:r>
            <a:r>
              <a:rPr lang="en-US" dirty="0" smtClean="0"/>
              <a:t>process</a:t>
            </a:r>
          </a:p>
          <a:p>
            <a:pPr marL="0" indent="0">
              <a:buNone/>
            </a:pPr>
            <a:r>
              <a:rPr lang="en-US" dirty="0"/>
              <a:t> </a:t>
            </a:r>
            <a:r>
              <a:rPr lang="en-US" dirty="0" smtClean="0"/>
              <a:t>                     -</a:t>
            </a:r>
            <a:r>
              <a:rPr lang="en-US" dirty="0"/>
              <a:t>Delays in result </a:t>
            </a:r>
            <a:r>
              <a:rPr lang="en-US" dirty="0" smtClean="0"/>
              <a:t>publication</a:t>
            </a:r>
          </a:p>
          <a:p>
            <a:pPr marL="0" indent="0">
              <a:buNone/>
            </a:pPr>
            <a:r>
              <a:rPr lang="en-US" dirty="0"/>
              <a:t> </a:t>
            </a:r>
            <a:r>
              <a:rPr lang="en-US" dirty="0" smtClean="0"/>
              <a:t>                     -</a:t>
            </a:r>
            <a:r>
              <a:rPr lang="en-US" dirty="0"/>
              <a:t>High cost of election </a:t>
            </a:r>
            <a:r>
              <a:rPr lang="en-US" dirty="0" smtClean="0"/>
              <a:t>organizing</a:t>
            </a:r>
          </a:p>
          <a:p>
            <a:pPr marL="0" indent="0">
              <a:buNone/>
            </a:pPr>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7076406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Objective of the project</a:t>
            </a:r>
          </a:p>
        </p:txBody>
      </p:sp>
      <p:sp>
        <p:nvSpPr>
          <p:cNvPr id="3" name="Content Placeholder 2"/>
          <p:cNvSpPr>
            <a:spLocks noGrp="1"/>
          </p:cNvSpPr>
          <p:nvPr>
            <p:ph idx="1"/>
          </p:nvPr>
        </p:nvSpPr>
        <p:spPr>
          <a:xfrm>
            <a:off x="838200" y="1825624"/>
            <a:ext cx="10515600" cy="4758055"/>
          </a:xfrm>
        </p:spPr>
        <p:txBody>
          <a:bodyPr>
            <a:normAutofit fontScale="77500" lnSpcReduction="20000"/>
          </a:bodyPr>
          <a:lstStyle/>
          <a:p>
            <a:r>
              <a:rPr lang="en-US" b="1" dirty="0"/>
              <a:t>General </a:t>
            </a:r>
            <a:r>
              <a:rPr lang="en-US" b="1" dirty="0" smtClean="0"/>
              <a:t>objective</a:t>
            </a:r>
          </a:p>
          <a:p>
            <a:pPr marL="0" indent="0">
              <a:buNone/>
            </a:pPr>
            <a:r>
              <a:rPr lang="en-US" b="1" dirty="0"/>
              <a:t> </a:t>
            </a:r>
            <a:r>
              <a:rPr lang="en-US" b="1" dirty="0" smtClean="0"/>
              <a:t>  </a:t>
            </a:r>
            <a:r>
              <a:rPr lang="en-US" sz="2600" b="1" dirty="0" smtClean="0"/>
              <a:t>        - </a:t>
            </a:r>
            <a:r>
              <a:rPr lang="en-US" sz="2600" dirty="0"/>
              <a:t>The main objective of the project is producing </a:t>
            </a:r>
            <a:r>
              <a:rPr lang="en-US" sz="2600" dirty="0" smtClean="0"/>
              <a:t>a web based voting </a:t>
            </a:r>
            <a:r>
              <a:rPr lang="en-US" sz="2600" dirty="0"/>
              <a:t>system that </a:t>
            </a:r>
            <a:r>
              <a:rPr lang="en-US" sz="2600" dirty="0" smtClean="0"/>
              <a:t>can</a:t>
            </a:r>
          </a:p>
          <a:p>
            <a:pPr marL="0" indent="0">
              <a:buNone/>
            </a:pPr>
            <a:r>
              <a:rPr lang="en-US" sz="2600" dirty="0"/>
              <a:t> </a:t>
            </a:r>
            <a:r>
              <a:rPr lang="en-US" sz="2600" dirty="0" smtClean="0"/>
              <a:t>             supplement the current paper based voting system of Ethiopia.</a:t>
            </a:r>
            <a:endParaRPr lang="en-US" sz="2600" dirty="0"/>
          </a:p>
          <a:p>
            <a:r>
              <a:rPr lang="en-US" b="1" dirty="0"/>
              <a:t>Specific </a:t>
            </a:r>
            <a:r>
              <a:rPr lang="en-US" b="1" dirty="0" smtClean="0"/>
              <a:t>objective</a:t>
            </a:r>
          </a:p>
          <a:p>
            <a:pPr marL="0" lvl="0" indent="0">
              <a:buNone/>
            </a:pPr>
            <a:r>
              <a:rPr lang="en-US" b="1" dirty="0"/>
              <a:t> </a:t>
            </a:r>
            <a:r>
              <a:rPr lang="en-US" b="1" dirty="0" smtClean="0"/>
              <a:t>           - </a:t>
            </a:r>
            <a:r>
              <a:rPr lang="en-US" dirty="0"/>
              <a:t>Identifying the problem </a:t>
            </a:r>
          </a:p>
          <a:p>
            <a:pPr marL="0" lvl="0" indent="0">
              <a:buNone/>
            </a:pPr>
            <a:r>
              <a:rPr lang="en-US" dirty="0" smtClean="0"/>
              <a:t>            - </a:t>
            </a:r>
            <a:r>
              <a:rPr lang="en-US" dirty="0"/>
              <a:t>Selecting the appropriate development tools for the system </a:t>
            </a:r>
          </a:p>
          <a:p>
            <a:pPr marL="0" indent="0">
              <a:buNone/>
            </a:pPr>
            <a:r>
              <a:rPr lang="en-US" dirty="0" smtClean="0"/>
              <a:t>            - </a:t>
            </a:r>
            <a:r>
              <a:rPr lang="en-US" dirty="0"/>
              <a:t>Designing friendly user </a:t>
            </a:r>
            <a:r>
              <a:rPr lang="en-US" dirty="0" smtClean="0"/>
              <a:t>interface</a:t>
            </a:r>
          </a:p>
          <a:p>
            <a:pPr marL="0" indent="0">
              <a:buNone/>
            </a:pPr>
            <a:r>
              <a:rPr lang="en-US" dirty="0" smtClean="0"/>
              <a:t>            - </a:t>
            </a:r>
            <a:r>
              <a:rPr lang="en-US" dirty="0"/>
              <a:t>Designing database to the system that can hold all </a:t>
            </a:r>
            <a:r>
              <a:rPr lang="en-US" dirty="0" smtClean="0"/>
              <a:t>the</a:t>
            </a:r>
            <a:endParaRPr lang="en-US" dirty="0"/>
          </a:p>
          <a:p>
            <a:pPr marL="0" indent="0">
              <a:buNone/>
            </a:pPr>
            <a:r>
              <a:rPr lang="en-US" dirty="0" smtClean="0"/>
              <a:t>                information</a:t>
            </a:r>
          </a:p>
          <a:p>
            <a:pPr marL="0" indent="0">
              <a:buNone/>
            </a:pPr>
            <a:r>
              <a:rPr lang="en-US" dirty="0"/>
              <a:t> </a:t>
            </a:r>
            <a:r>
              <a:rPr lang="en-US" dirty="0" smtClean="0"/>
              <a:t>           - Implementing </a:t>
            </a:r>
            <a:r>
              <a:rPr lang="en-US" dirty="0"/>
              <a:t>standard security algorithms that can keep </a:t>
            </a:r>
            <a:r>
              <a:rPr lang="en-US" dirty="0" smtClean="0"/>
              <a:t>the</a:t>
            </a:r>
          </a:p>
          <a:p>
            <a:pPr marL="0" indent="0">
              <a:buNone/>
            </a:pPr>
            <a:r>
              <a:rPr lang="en-US" dirty="0"/>
              <a:t> </a:t>
            </a:r>
            <a:r>
              <a:rPr lang="en-US" dirty="0" smtClean="0"/>
              <a:t>              confidentiality of the data</a:t>
            </a:r>
          </a:p>
          <a:p>
            <a:pPr marL="0" lvl="0" indent="0">
              <a:buNone/>
            </a:pPr>
            <a:r>
              <a:rPr lang="en-US" dirty="0"/>
              <a:t> </a:t>
            </a:r>
            <a:r>
              <a:rPr lang="en-US" dirty="0" smtClean="0"/>
              <a:t>           - </a:t>
            </a:r>
            <a:r>
              <a:rPr lang="en-US" dirty="0"/>
              <a:t>Testing the system </a:t>
            </a:r>
          </a:p>
          <a:p>
            <a:pPr marL="0" indent="0">
              <a:buNone/>
            </a:pPr>
            <a:r>
              <a:rPr lang="en-US" dirty="0" smtClean="0"/>
              <a:t>            - </a:t>
            </a:r>
            <a:r>
              <a:rPr lang="en-US" dirty="0"/>
              <a:t>Integrating the whole system</a:t>
            </a:r>
          </a:p>
        </p:txBody>
      </p:sp>
    </p:spTree>
    <p:extLst>
      <p:ext uri="{BB962C8B-B14F-4D97-AF65-F5344CB8AC3E}">
        <p14:creationId xmlns:p14="http://schemas.microsoft.com/office/powerpoint/2010/main" val="40122630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038"/>
            <a:ext cx="10515600" cy="474468"/>
          </a:xfrm>
        </p:spPr>
        <p:txBody>
          <a:bodyPr>
            <a:normAutofit fontScale="90000"/>
          </a:bodyPr>
          <a:lstStyle/>
          <a:p>
            <a:pPr algn="ctr"/>
            <a:r>
              <a:rPr lang="en-US" b="1" dirty="0" smtClean="0"/>
              <a:t>        </a:t>
            </a:r>
            <a:r>
              <a:rPr lang="en-US" b="1" dirty="0" smtClean="0">
                <a:latin typeface="Times New Roman" panose="02020603050405020304" pitchFamily="18" charset="0"/>
                <a:cs typeface="Times New Roman" panose="02020603050405020304" pitchFamily="18" charset="0"/>
              </a:rPr>
              <a:t>Scope </a:t>
            </a:r>
            <a:r>
              <a:rPr lang="en-US" b="1" dirty="0">
                <a:latin typeface="Times New Roman" panose="02020603050405020304" pitchFamily="18" charset="0"/>
                <a:cs typeface="Times New Roman" panose="02020603050405020304" pitchFamily="18" charset="0"/>
              </a:rPr>
              <a:t>of the project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520506"/>
            <a:ext cx="10515600" cy="6337494"/>
          </a:xfrm>
        </p:spPr>
        <p:txBody>
          <a:bodyPr anchor="ctr">
            <a:normAutofit fontScale="62500" lnSpcReduction="20000"/>
          </a:bodyPr>
          <a:lstStyle/>
          <a:p>
            <a:endParaRPr lang="en-US" dirty="0" smtClean="0">
              <a:latin typeface="Times New Roman" panose="02020603050405020304" pitchFamily="18" charset="0"/>
              <a:cs typeface="Times New Roman" panose="02020603050405020304" pitchFamily="18" charset="0"/>
            </a:endParaRPr>
          </a:p>
          <a:p>
            <a:r>
              <a:rPr lang="en-US" sz="4400" dirty="0" smtClean="0">
                <a:latin typeface="Times New Roman" panose="02020603050405020304" pitchFamily="18" charset="0"/>
                <a:cs typeface="Times New Roman" panose="02020603050405020304" pitchFamily="18" charset="0"/>
              </a:rPr>
              <a:t>The scope </a:t>
            </a:r>
            <a:r>
              <a:rPr lang="en-US" sz="4400" dirty="0">
                <a:latin typeface="Times New Roman" panose="02020603050405020304" pitchFamily="18" charset="0"/>
                <a:cs typeface="Times New Roman" panose="02020603050405020304" pitchFamily="18" charset="0"/>
              </a:rPr>
              <a:t>of this project is developing web based voting system for </a:t>
            </a:r>
            <a:r>
              <a:rPr lang="en-US" sz="4400" dirty="0" err="1" smtClean="0">
                <a:latin typeface="Times New Roman" panose="02020603050405020304" pitchFamily="18" charset="0"/>
                <a:cs typeface="Times New Roman" panose="02020603050405020304" pitchFamily="18" charset="0"/>
              </a:rPr>
              <a:t>Ethiopia.There</a:t>
            </a:r>
            <a:r>
              <a:rPr lang="en-US" sz="4400" dirty="0" smtClean="0">
                <a:latin typeface="Times New Roman" panose="02020603050405020304" pitchFamily="18" charset="0"/>
                <a:cs typeface="Times New Roman" panose="02020603050405020304" pitchFamily="18" charset="0"/>
              </a:rPr>
              <a:t> </a:t>
            </a:r>
            <a:r>
              <a:rPr lang="en-US" sz="4400" dirty="0">
                <a:latin typeface="Times New Roman" panose="02020603050405020304" pitchFamily="18" charset="0"/>
                <a:cs typeface="Times New Roman" panose="02020603050405020304" pitchFamily="18" charset="0"/>
              </a:rPr>
              <a:t>are different kinds of electronic voting system in the world, but this project targets to do web based voting system. The system contains modules that can handle voters’ and candidates’ registration system, including vote counting module. The project will cover the following activities</a:t>
            </a:r>
            <a:r>
              <a:rPr lang="en-US" sz="4400" dirty="0" smtClean="0">
                <a:latin typeface="Times New Roman" panose="02020603050405020304" pitchFamily="18" charset="0"/>
                <a:cs typeface="Times New Roman" panose="02020603050405020304" pitchFamily="18" charset="0"/>
              </a:rPr>
              <a:t>:-</a:t>
            </a:r>
            <a:endParaRPr lang="en-US" sz="4400" dirty="0">
              <a:latin typeface="Times New Roman" panose="02020603050405020304" pitchFamily="18" charset="0"/>
              <a:cs typeface="Times New Roman" panose="02020603050405020304" pitchFamily="18" charset="0"/>
            </a:endParaRPr>
          </a:p>
          <a:p>
            <a:pPr marL="0" lvl="0" indent="0" algn="just">
              <a:buNone/>
            </a:pPr>
            <a:r>
              <a:rPr lang="en-US" sz="4400" dirty="0" smtClean="0">
                <a:latin typeface="Times New Roman" panose="02020603050405020304" pitchFamily="18" charset="0"/>
                <a:cs typeface="Times New Roman" panose="02020603050405020304" pitchFamily="18" charset="0"/>
              </a:rPr>
              <a:t>                                - Cast </a:t>
            </a:r>
            <a:r>
              <a:rPr lang="en-US" sz="4400" dirty="0">
                <a:latin typeface="Times New Roman" panose="02020603050405020304" pitchFamily="18" charset="0"/>
                <a:cs typeface="Times New Roman" panose="02020603050405020304" pitchFamily="18" charset="0"/>
              </a:rPr>
              <a:t>vote online.</a:t>
            </a:r>
          </a:p>
          <a:p>
            <a:pPr marL="0" lvl="0" indent="0" algn="just">
              <a:buNone/>
            </a:pPr>
            <a:r>
              <a:rPr lang="en-US" sz="4400" dirty="0" smtClean="0">
                <a:latin typeface="Times New Roman" panose="02020603050405020304" pitchFamily="18" charset="0"/>
                <a:cs typeface="Times New Roman" panose="02020603050405020304" pitchFamily="18" charset="0"/>
              </a:rPr>
              <a:t>                                - Registering </a:t>
            </a:r>
            <a:r>
              <a:rPr lang="en-US" sz="4400" dirty="0">
                <a:latin typeface="Times New Roman" panose="02020603050405020304" pitchFamily="18" charset="0"/>
                <a:cs typeface="Times New Roman" panose="02020603050405020304" pitchFamily="18" charset="0"/>
              </a:rPr>
              <a:t>voter and candidate to database.</a:t>
            </a:r>
          </a:p>
          <a:p>
            <a:pPr marL="0" lvl="0" indent="0" algn="just">
              <a:buNone/>
            </a:pPr>
            <a:r>
              <a:rPr lang="en-US" sz="4400" dirty="0" smtClean="0">
                <a:latin typeface="Times New Roman" panose="02020603050405020304" pitchFamily="18" charset="0"/>
                <a:cs typeface="Times New Roman" panose="02020603050405020304" pitchFamily="18" charset="0"/>
              </a:rPr>
              <a:t>                                - Create </a:t>
            </a:r>
            <a:r>
              <a:rPr lang="en-US" sz="4400" dirty="0">
                <a:latin typeface="Times New Roman" panose="02020603050405020304" pitchFamily="18" charset="0"/>
                <a:cs typeface="Times New Roman" panose="02020603050405020304" pitchFamily="18" charset="0"/>
              </a:rPr>
              <a:t>account to the system users.</a:t>
            </a:r>
          </a:p>
          <a:p>
            <a:pPr marL="0" lvl="0" indent="0" algn="just">
              <a:buNone/>
            </a:pPr>
            <a:r>
              <a:rPr lang="en-US" sz="4400" dirty="0" smtClean="0">
                <a:latin typeface="Times New Roman" panose="02020603050405020304" pitchFamily="18" charset="0"/>
                <a:cs typeface="Times New Roman" panose="02020603050405020304" pitchFamily="18" charset="0"/>
              </a:rPr>
              <a:t>                                - Generate </a:t>
            </a:r>
            <a:r>
              <a:rPr lang="en-US" sz="4400" dirty="0">
                <a:latin typeface="Times New Roman" panose="02020603050405020304" pitchFamily="18" charset="0"/>
                <a:cs typeface="Times New Roman" panose="02020603050405020304" pitchFamily="18" charset="0"/>
              </a:rPr>
              <a:t>report from the database.</a:t>
            </a:r>
          </a:p>
          <a:p>
            <a:pPr marL="0" lvl="0" indent="0" algn="just">
              <a:buNone/>
            </a:pPr>
            <a:r>
              <a:rPr lang="en-US" sz="4400" dirty="0" smtClean="0">
                <a:latin typeface="Times New Roman" panose="02020603050405020304" pitchFamily="18" charset="0"/>
                <a:cs typeface="Times New Roman" panose="02020603050405020304" pitchFamily="18" charset="0"/>
              </a:rPr>
              <a:t>                                - Manipulate </a:t>
            </a:r>
            <a:r>
              <a:rPr lang="en-US" sz="4400" dirty="0">
                <a:latin typeface="Times New Roman" panose="02020603050405020304" pitchFamily="18" charset="0"/>
                <a:cs typeface="Times New Roman" panose="02020603050405020304" pitchFamily="18" charset="0"/>
              </a:rPr>
              <a:t>(or edit) profile and change password.</a:t>
            </a:r>
          </a:p>
          <a:p>
            <a:pPr marL="0" lvl="0" indent="0" algn="just">
              <a:buNone/>
            </a:pPr>
            <a:r>
              <a:rPr lang="en-US" sz="4400" dirty="0" smtClean="0">
                <a:latin typeface="Times New Roman" panose="02020603050405020304" pitchFamily="18" charset="0"/>
                <a:cs typeface="Times New Roman" panose="02020603050405020304" pitchFamily="18" charset="0"/>
              </a:rPr>
              <a:t>                                - View </a:t>
            </a:r>
            <a:r>
              <a:rPr lang="en-US" sz="4400" dirty="0">
                <a:latin typeface="Times New Roman" panose="02020603050405020304" pitchFamily="18" charset="0"/>
                <a:cs typeface="Times New Roman" panose="02020603050405020304" pitchFamily="18" charset="0"/>
              </a:rPr>
              <a:t>profile from the database.</a:t>
            </a:r>
          </a:p>
          <a:p>
            <a:pPr marL="0" lvl="0" indent="0" algn="just">
              <a:buNone/>
            </a:pPr>
            <a:r>
              <a:rPr lang="en-US" sz="4400" dirty="0" smtClean="0">
                <a:latin typeface="Times New Roman" panose="02020603050405020304" pitchFamily="18" charset="0"/>
                <a:cs typeface="Times New Roman" panose="02020603050405020304" pitchFamily="18" charset="0"/>
              </a:rPr>
              <a:t>                                - Show </a:t>
            </a:r>
            <a:r>
              <a:rPr lang="en-US" sz="4400" dirty="0">
                <a:latin typeface="Times New Roman" panose="02020603050405020304" pitchFamily="18" charset="0"/>
                <a:cs typeface="Times New Roman" panose="02020603050405020304" pitchFamily="18" charset="0"/>
              </a:rPr>
              <a:t>vote result online.</a:t>
            </a:r>
          </a:p>
          <a:p>
            <a:pPr marL="0" lvl="0" indent="0" algn="just">
              <a:buNone/>
            </a:pPr>
            <a:r>
              <a:rPr lang="en-US" sz="4400" dirty="0" smtClean="0">
                <a:latin typeface="Times New Roman" panose="02020603050405020304" pitchFamily="18" charset="0"/>
                <a:cs typeface="Times New Roman" panose="02020603050405020304" pitchFamily="18" charset="0"/>
              </a:rPr>
              <a:t>                                - Limit </a:t>
            </a:r>
            <a:r>
              <a:rPr lang="en-US" sz="4400" dirty="0">
                <a:latin typeface="Times New Roman" panose="02020603050405020304" pitchFamily="18" charset="0"/>
                <a:cs typeface="Times New Roman" panose="02020603050405020304" pitchFamily="18" charset="0"/>
              </a:rPr>
              <a:t>access level of the voter.</a:t>
            </a:r>
          </a:p>
          <a:p>
            <a:pPr marL="0" lvl="0" indent="0" algn="just">
              <a:buNone/>
            </a:pPr>
            <a:r>
              <a:rPr lang="en-US" sz="4400" dirty="0" smtClean="0">
                <a:latin typeface="Times New Roman" panose="02020603050405020304" pitchFamily="18" charset="0"/>
                <a:cs typeface="Times New Roman" panose="02020603050405020304" pitchFamily="18" charset="0"/>
              </a:rPr>
              <a:t>                                - Encrypt </a:t>
            </a:r>
            <a:r>
              <a:rPr lang="en-US" sz="4400" dirty="0">
                <a:latin typeface="Times New Roman" panose="02020603050405020304" pitchFamily="18" charset="0"/>
                <a:cs typeface="Times New Roman" panose="02020603050405020304" pitchFamily="18" charset="0"/>
              </a:rPr>
              <a:t>user data</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05280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             </a:t>
            </a:r>
            <a:r>
              <a:rPr lang="en-US" b="1" dirty="0" smtClean="0">
                <a:latin typeface="Times New Roman" panose="02020603050405020304" pitchFamily="18" charset="0"/>
                <a:cs typeface="Times New Roman" panose="02020603050405020304" pitchFamily="18" charset="0"/>
              </a:rPr>
              <a:t>Significance </a:t>
            </a:r>
            <a:r>
              <a:rPr lang="en-US" b="1" dirty="0">
                <a:latin typeface="Times New Roman" panose="02020603050405020304" pitchFamily="18" charset="0"/>
                <a:cs typeface="Times New Roman" panose="02020603050405020304" pitchFamily="18" charset="0"/>
              </a:rPr>
              <a:t>of the project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a:bodyPr>
          <a:lstStyle/>
          <a:p>
            <a:r>
              <a:rPr lang="en-US" dirty="0" smtClean="0">
                <a:latin typeface="Times New Roman" panose="02020603050405020304" pitchFamily="18" charset="0"/>
                <a:cs typeface="Times New Roman" panose="02020603050405020304" pitchFamily="18" charset="0"/>
              </a:rPr>
              <a:t>The proposed system has the following main purposes:</a:t>
            </a:r>
          </a:p>
          <a:p>
            <a:pPr marL="0" indent="0">
              <a:buNone/>
            </a:pPr>
            <a:r>
              <a:rPr lang="en-US" dirty="0" smtClean="0">
                <a:latin typeface="Times New Roman" panose="02020603050405020304" pitchFamily="18" charset="0"/>
                <a:cs typeface="Times New Roman" panose="02020603050405020304" pitchFamily="18" charset="0"/>
              </a:rPr>
              <a:t>       - </a:t>
            </a:r>
            <a:r>
              <a:rPr lang="en-US" dirty="0"/>
              <a:t>Improve voting service to the voters through fast, timely </a:t>
            </a:r>
            <a:r>
              <a:rPr lang="en-US" dirty="0" smtClean="0"/>
              <a:t>and</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smtClean="0"/>
              <a:t>convenient voting.</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 </a:t>
            </a:r>
            <a:r>
              <a:rPr lang="en-US" dirty="0"/>
              <a:t>Reduction of the cost incurred by the election board </a:t>
            </a:r>
            <a:r>
              <a:rPr lang="en-US" dirty="0" smtClean="0"/>
              <a:t>during</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a:t>
            </a:r>
            <a:r>
              <a:rPr lang="en-US" dirty="0" smtClean="0"/>
              <a:t>voting process</a:t>
            </a:r>
            <a:endParaRPr lang="en-US" dirty="0"/>
          </a:p>
          <a:p>
            <a:pPr marL="0" indent="0">
              <a:buNone/>
            </a:pPr>
            <a:r>
              <a:rPr lang="en-US" dirty="0" smtClean="0">
                <a:latin typeface="Times New Roman" panose="02020603050405020304" pitchFamily="18" charset="0"/>
                <a:cs typeface="Times New Roman" panose="02020603050405020304" pitchFamily="18" charset="0"/>
              </a:rPr>
              <a:t>       - reduce the number of the staffs during the election</a:t>
            </a:r>
          </a:p>
          <a:p>
            <a:pPr marL="0" lv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 </a:t>
            </a:r>
            <a:r>
              <a:rPr lang="en-US" dirty="0"/>
              <a:t>cost cutting to produce an effective election management system</a:t>
            </a:r>
            <a:r>
              <a:rPr lang="en-US" dirty="0" smtClean="0"/>
              <a:t>.</a:t>
            </a:r>
          </a:p>
          <a:p>
            <a:pPr marL="0" indent="0">
              <a:buNone/>
            </a:pPr>
            <a:r>
              <a:rPr lang="en-US" dirty="0"/>
              <a:t> </a:t>
            </a:r>
            <a:r>
              <a:rPr lang="en-US" dirty="0" smtClean="0"/>
              <a:t>       - </a:t>
            </a:r>
            <a:r>
              <a:rPr lang="en-US" dirty="0"/>
              <a:t>The system is a lot easier to independently moderate </a:t>
            </a:r>
            <a:r>
              <a:rPr lang="en-US" dirty="0" smtClean="0"/>
              <a:t>the</a:t>
            </a:r>
          </a:p>
          <a:p>
            <a:pPr marL="0" indent="0">
              <a:buNone/>
            </a:pPr>
            <a:r>
              <a:rPr lang="en-US" dirty="0"/>
              <a:t> </a:t>
            </a:r>
            <a:r>
              <a:rPr lang="en-US" dirty="0" smtClean="0"/>
              <a:t>          elections and subsequently reinforce its transparency and fairness.</a:t>
            </a:r>
          </a:p>
          <a:p>
            <a:pPr marL="0" indent="0">
              <a:buNone/>
            </a:pPr>
            <a:endParaRPr lang="en-US" dirty="0"/>
          </a:p>
        </p:txBody>
      </p:sp>
    </p:spTree>
    <p:extLst>
      <p:ext uri="{BB962C8B-B14F-4D97-AF65-F5344CB8AC3E}">
        <p14:creationId xmlns:p14="http://schemas.microsoft.com/office/powerpoint/2010/main" val="8173558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b="1" dirty="0">
                <a:latin typeface="Times New Roman" panose="02020603050405020304" pitchFamily="18" charset="0"/>
                <a:cs typeface="Times New Roman" panose="02020603050405020304" pitchFamily="18" charset="0"/>
              </a:rPr>
              <a:t>Methodology and </a:t>
            </a:r>
            <a:r>
              <a:rPr lang="en-US" b="1" dirty="0" smtClean="0">
                <a:latin typeface="Times New Roman" panose="02020603050405020304" pitchFamily="18" charset="0"/>
                <a:cs typeface="Times New Roman" panose="02020603050405020304" pitchFamily="18" charset="0"/>
              </a:rPr>
              <a:t>Tools used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02386"/>
            <a:ext cx="10515600" cy="5332876"/>
          </a:xfrm>
        </p:spPr>
        <p:txBody>
          <a:bodyPr>
            <a:normAutofit fontScale="62500" lnSpcReduction="20000"/>
          </a:bodyPr>
          <a:lstStyle/>
          <a:p>
            <a:r>
              <a:rPr lang="en-US" b="1" dirty="0"/>
              <a:t>Fact finding </a:t>
            </a:r>
            <a:r>
              <a:rPr lang="en-US" b="1" dirty="0" smtClean="0"/>
              <a:t>techniques</a:t>
            </a:r>
          </a:p>
          <a:p>
            <a:pPr marL="0" lvl="0" indent="0">
              <a:buNone/>
            </a:pPr>
            <a:r>
              <a:rPr lang="en-US" b="1" dirty="0" smtClean="0"/>
              <a:t>                - </a:t>
            </a:r>
            <a:r>
              <a:rPr lang="en-US" dirty="0"/>
              <a:t>Interview</a:t>
            </a:r>
          </a:p>
          <a:p>
            <a:pPr marL="0" lvl="0" indent="0">
              <a:buNone/>
            </a:pPr>
            <a:r>
              <a:rPr lang="en-US" dirty="0" smtClean="0"/>
              <a:t>                - Document(literature </a:t>
            </a:r>
            <a:r>
              <a:rPr lang="en-US" dirty="0"/>
              <a:t>review)</a:t>
            </a:r>
          </a:p>
          <a:p>
            <a:pPr marL="0" indent="0">
              <a:buNone/>
            </a:pPr>
            <a:r>
              <a:rPr lang="en-US" dirty="0" smtClean="0"/>
              <a:t>                - By </a:t>
            </a:r>
            <a:r>
              <a:rPr lang="en-US" dirty="0"/>
              <a:t>discussing and analyzing </a:t>
            </a:r>
            <a:endParaRPr lang="en-US" dirty="0" smtClean="0"/>
          </a:p>
          <a:p>
            <a:r>
              <a:rPr lang="en-US" b="1" dirty="0" smtClean="0">
                <a:latin typeface="Times New Roman" panose="02020603050405020304" pitchFamily="18" charset="0"/>
                <a:cs typeface="Times New Roman" panose="02020603050405020304" pitchFamily="18" charset="0"/>
              </a:rPr>
              <a:t>Tools used</a:t>
            </a:r>
          </a:p>
          <a:p>
            <a:pPr lvl="0"/>
            <a:r>
              <a:rPr lang="en-US" b="1" dirty="0" smtClean="0">
                <a:latin typeface="Times New Roman" panose="02020603050405020304" pitchFamily="18" charset="0"/>
                <a:cs typeface="Times New Roman" panose="02020603050405020304" pitchFamily="18" charset="0"/>
              </a:rPr>
              <a:t>software          </a:t>
            </a:r>
          </a:p>
          <a:p>
            <a:pPr marL="0" lvl="0" indent="0">
              <a:buNone/>
            </a:pPr>
            <a:r>
              <a:rPr lang="en-US" b="1" dirty="0" smtClean="0">
                <a:latin typeface="Times New Roman" panose="02020603050405020304" pitchFamily="18" charset="0"/>
                <a:cs typeface="Times New Roman" panose="02020603050405020304" pitchFamily="18" charset="0"/>
              </a:rPr>
              <a:t>              - </a:t>
            </a:r>
            <a:r>
              <a:rPr lang="en-US" dirty="0"/>
              <a:t>Visio software  </a:t>
            </a:r>
            <a:r>
              <a:rPr lang="en-US" dirty="0" smtClean="0"/>
              <a:t>                                       - Microsoft word 2013</a:t>
            </a:r>
          </a:p>
          <a:p>
            <a:pPr marL="0" lvl="0" indent="0">
              <a:buNone/>
            </a:pPr>
            <a:r>
              <a:rPr lang="en-US" dirty="0" smtClean="0"/>
              <a:t>               - Rational Rose                                           - </a:t>
            </a:r>
            <a:r>
              <a:rPr lang="en-US" dirty="0" err="1" smtClean="0"/>
              <a:t>Edrow</a:t>
            </a:r>
            <a:r>
              <a:rPr lang="en-US" dirty="0" smtClean="0"/>
              <a:t> </a:t>
            </a:r>
            <a:r>
              <a:rPr lang="en-US" dirty="0"/>
              <a:t>max</a:t>
            </a:r>
          </a:p>
          <a:p>
            <a:pPr marL="0" lvl="0" indent="0">
              <a:buNone/>
            </a:pPr>
            <a:r>
              <a:rPr lang="en-US" dirty="0" smtClean="0"/>
              <a:t>               - Microsoft </a:t>
            </a:r>
            <a:r>
              <a:rPr lang="en-US" dirty="0"/>
              <a:t>PowerPoint </a:t>
            </a:r>
            <a:r>
              <a:rPr lang="en-US" dirty="0" smtClean="0"/>
              <a:t>2013                   - </a:t>
            </a:r>
            <a:r>
              <a:rPr lang="en-US" dirty="0" err="1" smtClean="0"/>
              <a:t>Xamp</a:t>
            </a:r>
            <a:r>
              <a:rPr lang="en-US" dirty="0" smtClean="0"/>
              <a:t> </a:t>
            </a:r>
            <a:r>
              <a:rPr lang="en-US" dirty="0"/>
              <a:t>server</a:t>
            </a:r>
          </a:p>
          <a:p>
            <a:pPr marL="0" lvl="0" indent="0">
              <a:buNone/>
            </a:pPr>
            <a:r>
              <a:rPr lang="en-US" dirty="0" smtClean="0"/>
              <a:t>               - </a:t>
            </a:r>
            <a:r>
              <a:rPr lang="en-US" dirty="0" err="1" smtClean="0"/>
              <a:t>Mysql</a:t>
            </a:r>
            <a:r>
              <a:rPr lang="en-US" dirty="0" smtClean="0"/>
              <a:t> database server                            - Visio 2013</a:t>
            </a:r>
          </a:p>
          <a:p>
            <a:pPr marL="0" lvl="0" indent="0">
              <a:buNone/>
            </a:pPr>
            <a:r>
              <a:rPr lang="en-US" dirty="0"/>
              <a:t> </a:t>
            </a:r>
            <a:r>
              <a:rPr lang="en-US" dirty="0" smtClean="0"/>
              <a:t>               - Notepad++</a:t>
            </a:r>
          </a:p>
          <a:p>
            <a:r>
              <a:rPr lang="en-US" b="1" dirty="0" smtClean="0"/>
              <a:t>Hardware</a:t>
            </a:r>
            <a:endParaRPr lang="en-US" dirty="0" smtClean="0"/>
          </a:p>
          <a:p>
            <a:pPr marL="0" lvl="0" indent="0">
              <a:buNone/>
            </a:pPr>
            <a:r>
              <a:rPr lang="en-US" dirty="0" smtClean="0"/>
              <a:t>                   - Any </a:t>
            </a:r>
            <a:r>
              <a:rPr lang="en-US" dirty="0"/>
              <a:t>Desktop Computer </a:t>
            </a:r>
          </a:p>
          <a:p>
            <a:pPr marL="0" lvl="0" indent="0">
              <a:buNone/>
            </a:pPr>
            <a:r>
              <a:rPr lang="en-US" dirty="0" smtClean="0"/>
              <a:t>                   - Flash </a:t>
            </a:r>
            <a:r>
              <a:rPr lang="en-US" dirty="0"/>
              <a:t>disk 2GB - </a:t>
            </a:r>
            <a:r>
              <a:rPr lang="en-US" dirty="0" smtClean="0"/>
              <a:t>8GB</a:t>
            </a:r>
            <a:endParaRPr lang="en-US" dirty="0"/>
          </a:p>
          <a:p>
            <a:pPr marL="0" lvl="0" indent="0">
              <a:buNone/>
            </a:pPr>
            <a:r>
              <a:rPr lang="en-US" dirty="0" smtClean="0"/>
              <a:t>                   - Compactable </a:t>
            </a:r>
            <a:r>
              <a:rPr lang="en-US" dirty="0"/>
              <a:t>CD-ROM 700MB</a:t>
            </a:r>
          </a:p>
          <a:p>
            <a:pPr marL="0" lvl="0" indent="0">
              <a:buNone/>
            </a:pPr>
            <a:r>
              <a:rPr lang="en-US" dirty="0" smtClean="0"/>
              <a:t>                   - Laptop </a:t>
            </a:r>
          </a:p>
          <a:p>
            <a:pPr marL="0" lvl="0" indent="0">
              <a:buNone/>
            </a:pPr>
            <a:endParaRPr lang="en-US" dirty="0"/>
          </a:p>
          <a:p>
            <a:pPr marL="0" lvl="0" indent="0">
              <a:buNone/>
            </a:pPr>
            <a:endParaRPr lang="en-US" dirty="0" smtClean="0"/>
          </a:p>
          <a:p>
            <a:pPr marL="0" lvl="0" indent="0">
              <a:buNone/>
            </a:pPr>
            <a:endParaRPr lang="en-US" dirty="0"/>
          </a:p>
          <a:p>
            <a:pPr marL="0" lvl="0" indent="0">
              <a:buNone/>
            </a:pPr>
            <a:endParaRPr lang="en-US" dirty="0"/>
          </a:p>
          <a:p>
            <a:pPr marL="0" lvl="0" indent="0">
              <a:buNone/>
            </a:pPr>
            <a:endParaRPr lang="en-US" dirty="0"/>
          </a:p>
          <a:p>
            <a:pPr marL="0" indent="0">
              <a:buNone/>
            </a:pPr>
            <a:endParaRPr lang="en-US" dirty="0"/>
          </a:p>
        </p:txBody>
      </p:sp>
    </p:spTree>
    <p:extLst>
      <p:ext uri="{BB962C8B-B14F-4D97-AF65-F5344CB8AC3E}">
        <p14:creationId xmlns:p14="http://schemas.microsoft.com/office/powerpoint/2010/main" val="26095704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Proposed Systems</a:t>
            </a:r>
            <a:endParaRPr lang="en-US" dirty="0"/>
          </a:p>
        </p:txBody>
      </p:sp>
      <p:sp>
        <p:nvSpPr>
          <p:cNvPr id="3" name="Content Placeholder 2"/>
          <p:cNvSpPr>
            <a:spLocks noGrp="1"/>
          </p:cNvSpPr>
          <p:nvPr>
            <p:ph idx="1"/>
          </p:nvPr>
        </p:nvSpPr>
        <p:spPr/>
        <p:txBody>
          <a:bodyPr>
            <a:normAutofit lnSpcReduction="10000"/>
          </a:bodyPr>
          <a:lstStyle/>
          <a:p>
            <a:pPr algn="just"/>
            <a:r>
              <a:rPr lang="en-US" dirty="0"/>
              <a:t>The main aim of this project is to automate the current manual </a:t>
            </a:r>
            <a:r>
              <a:rPr lang="en-US" dirty="0">
                <a:latin typeface="Times New Roman" panose="02020603050405020304" pitchFamily="18" charset="0"/>
                <a:cs typeface="Times New Roman" panose="02020603050405020304" pitchFamily="18" charset="0"/>
              </a:rPr>
              <a:t>system</a:t>
            </a:r>
            <a:r>
              <a:rPr lang="en-US" dirty="0"/>
              <a:t> and it will solve the problems that are in the manual system. This system saves resources by doing all things used in election system; and counts the result for each candidate correctly and report with exact value electronically</a:t>
            </a:r>
            <a:r>
              <a:rPr lang="en-US" dirty="0" smtClean="0"/>
              <a:t>.</a:t>
            </a:r>
          </a:p>
          <a:p>
            <a:pPr algn="just"/>
            <a:r>
              <a:rPr lang="en-US" dirty="0"/>
              <a:t>The new system does not pass over without reporting the occurred errors during the counting result. Also in security side our system is secured because, it needs User name and Password. Before the Election Day the system will be used for viewing candidates’ profiles. Our system will be in election mode, for the purpose of vote casting only on the Election Day.</a:t>
            </a:r>
          </a:p>
        </p:txBody>
      </p:sp>
    </p:spTree>
    <p:extLst>
      <p:ext uri="{BB962C8B-B14F-4D97-AF65-F5344CB8AC3E}">
        <p14:creationId xmlns:p14="http://schemas.microsoft.com/office/powerpoint/2010/main" val="10322109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fontScale="92500" lnSpcReduction="20000"/>
          </a:bodyPr>
          <a:lstStyle/>
          <a:p>
            <a:r>
              <a:rPr lang="en-US" dirty="0"/>
              <a:t>When aiming this system we consider the following significance aspects: </a:t>
            </a:r>
            <a:endParaRPr lang="en-US" dirty="0" smtClean="0"/>
          </a:p>
          <a:p>
            <a:pPr marL="0" indent="0">
              <a:buNone/>
            </a:pPr>
            <a:r>
              <a:rPr lang="en-US" dirty="0"/>
              <a:t> </a:t>
            </a:r>
            <a:r>
              <a:rPr lang="en-US" dirty="0" smtClean="0"/>
              <a:t>          - </a:t>
            </a:r>
            <a:r>
              <a:rPr lang="en-US" dirty="0"/>
              <a:t>Reduce the time and task required to perform the </a:t>
            </a:r>
            <a:r>
              <a:rPr lang="en-US" dirty="0" smtClean="0"/>
              <a:t>operation</a:t>
            </a:r>
          </a:p>
          <a:p>
            <a:pPr marL="0" indent="0">
              <a:buNone/>
            </a:pPr>
            <a:r>
              <a:rPr lang="en-US" dirty="0"/>
              <a:t> </a:t>
            </a:r>
            <a:r>
              <a:rPr lang="en-US" dirty="0" smtClean="0"/>
              <a:t>             within the election area.</a:t>
            </a:r>
          </a:p>
          <a:p>
            <a:pPr marL="0" lvl="0" indent="0">
              <a:buNone/>
            </a:pPr>
            <a:r>
              <a:rPr lang="en-US" dirty="0" smtClean="0"/>
              <a:t>           - </a:t>
            </a:r>
            <a:r>
              <a:rPr lang="en-US" dirty="0"/>
              <a:t>It will change the manual processing to computerize system.</a:t>
            </a:r>
            <a:endParaRPr lang="en-US" dirty="0" smtClean="0">
              <a:effectLst/>
            </a:endParaRPr>
          </a:p>
          <a:p>
            <a:pPr marL="0" lvl="0" indent="0">
              <a:buNone/>
            </a:pPr>
            <a:r>
              <a:rPr lang="en-US" dirty="0" smtClean="0"/>
              <a:t>           -It </a:t>
            </a:r>
            <a:r>
              <a:rPr lang="en-US" dirty="0"/>
              <a:t>will provide speed, efficient, Flexibility, reliability, and </a:t>
            </a:r>
            <a:r>
              <a:rPr lang="en-US" dirty="0" smtClean="0"/>
              <a:t>security</a:t>
            </a:r>
          </a:p>
          <a:p>
            <a:pPr marL="0" indent="0">
              <a:buNone/>
            </a:pPr>
            <a:r>
              <a:rPr lang="en-US" dirty="0" smtClean="0"/>
              <a:t>             for the system users.</a:t>
            </a:r>
          </a:p>
          <a:p>
            <a:pPr marL="0" lvl="0" indent="0">
              <a:buNone/>
            </a:pPr>
            <a:r>
              <a:rPr lang="en-US" dirty="0" smtClean="0"/>
              <a:t>           -For </a:t>
            </a:r>
            <a:r>
              <a:rPr lang="en-US" dirty="0"/>
              <a:t>voters, better satisfaction of the speed provided by </a:t>
            </a:r>
            <a:r>
              <a:rPr lang="en-US" dirty="0" smtClean="0"/>
              <a:t>the</a:t>
            </a:r>
          </a:p>
          <a:p>
            <a:pPr marL="0" indent="0">
              <a:buNone/>
            </a:pPr>
            <a:r>
              <a:rPr lang="en-US" dirty="0"/>
              <a:t> </a:t>
            </a:r>
            <a:r>
              <a:rPr lang="en-US" dirty="0" smtClean="0"/>
              <a:t>            system casting their vote.</a:t>
            </a:r>
          </a:p>
          <a:p>
            <a:pPr marL="0" lvl="0" indent="0">
              <a:buNone/>
            </a:pPr>
            <a:r>
              <a:rPr lang="en-US" dirty="0">
                <a:effectLst/>
              </a:rPr>
              <a:t> </a:t>
            </a:r>
            <a:r>
              <a:rPr lang="en-US" dirty="0" smtClean="0">
                <a:effectLst/>
              </a:rPr>
              <a:t>         -</a:t>
            </a:r>
            <a:r>
              <a:rPr lang="en-US" dirty="0"/>
              <a:t>And it improved the moral (motivation) of the users to use the </a:t>
            </a:r>
            <a:r>
              <a:rPr lang="en-US" dirty="0" smtClean="0"/>
              <a:t>new</a:t>
            </a:r>
          </a:p>
          <a:p>
            <a:pPr marL="0" indent="0">
              <a:buNone/>
            </a:pPr>
            <a:r>
              <a:rPr lang="en-US" dirty="0">
                <a:effectLst/>
              </a:rPr>
              <a:t> </a:t>
            </a:r>
            <a:r>
              <a:rPr lang="en-US" dirty="0" smtClean="0">
                <a:effectLst/>
              </a:rPr>
              <a:t>            </a:t>
            </a:r>
            <a:r>
              <a:rPr lang="en-US" dirty="0" smtClean="0"/>
              <a:t>technology.</a:t>
            </a:r>
            <a:endParaRPr lang="en-US" dirty="0" smtClean="0">
              <a:effectLst/>
            </a:endParaRPr>
          </a:p>
          <a:p>
            <a:pPr marL="0" lvl="0" indent="0">
              <a:buNone/>
            </a:pPr>
            <a:endParaRPr lang="en-US" dirty="0" smtClean="0">
              <a:effectLst/>
            </a:endParaRPr>
          </a:p>
          <a:p>
            <a:pPr marL="0" lvl="0" indent="0">
              <a:buNone/>
            </a:pPr>
            <a:endParaRPr lang="en-US" dirty="0" smtClean="0"/>
          </a:p>
          <a:p>
            <a:pPr marL="0" indent="0">
              <a:buNone/>
            </a:pPr>
            <a:endParaRPr lang="en-US" dirty="0"/>
          </a:p>
        </p:txBody>
      </p:sp>
    </p:spTree>
    <p:extLst>
      <p:ext uri="{BB962C8B-B14F-4D97-AF65-F5344CB8AC3E}">
        <p14:creationId xmlns:p14="http://schemas.microsoft.com/office/powerpoint/2010/main" val="10838011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633</TotalTime>
  <Words>1290</Words>
  <Application>Microsoft Office PowerPoint</Application>
  <PresentationFormat>Custom</PresentationFormat>
  <Paragraphs>152</Paragraphs>
  <Slides>25</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25</vt:i4>
      </vt:variant>
    </vt:vector>
  </HeadingPairs>
  <TitlesOfParts>
    <vt:vector size="28" baseType="lpstr">
      <vt:lpstr>Office Theme</vt:lpstr>
      <vt:lpstr>Microsoft Visio Drawing</vt:lpstr>
      <vt:lpstr>Visio</vt:lpstr>
      <vt:lpstr>PowerPoint Presentation</vt:lpstr>
      <vt:lpstr>Background </vt:lpstr>
      <vt:lpstr>         Statement of the problem </vt:lpstr>
      <vt:lpstr>Objective of the project</vt:lpstr>
      <vt:lpstr>        Scope of the project</vt:lpstr>
      <vt:lpstr>             Significance of the project</vt:lpstr>
      <vt:lpstr>Methodology and Tools used</vt:lpstr>
      <vt:lpstr>Proposed Systems</vt:lpstr>
      <vt:lpstr>Cont’d…</vt:lpstr>
      <vt:lpstr>Functional and Nonfunctional requirement </vt:lpstr>
      <vt:lpstr>PowerPoint Presentation</vt:lpstr>
      <vt:lpstr> Sequence diagram A Sequence diagram is an interaction diagram that shows how processes operate with one another and in what order.  </vt:lpstr>
      <vt:lpstr>Sequence diagram to cast a vote by voter</vt:lpstr>
      <vt:lpstr>Activity diagram for </vt:lpstr>
      <vt:lpstr>Analysis class diagram </vt:lpstr>
      <vt:lpstr>Collaboration diagram</vt:lpstr>
      <vt:lpstr>Design goals </vt:lpstr>
      <vt:lpstr>System architecture</vt:lpstr>
      <vt:lpstr>System decomposition</vt:lpstr>
      <vt:lpstr> Component modeling</vt:lpstr>
      <vt:lpstr>Deployment Diagram </vt:lpstr>
      <vt:lpstr>User interface prototyping</vt:lpstr>
      <vt:lpstr>Design class diagram</vt:lpstr>
      <vt:lpstr>Database design</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ismail - [2010]</dc:creator>
  <cp:lastModifiedBy>ismail - [2010]</cp:lastModifiedBy>
  <cp:revision>66</cp:revision>
  <dcterms:created xsi:type="dcterms:W3CDTF">2015-02-11T13:55:51Z</dcterms:created>
  <dcterms:modified xsi:type="dcterms:W3CDTF">2015-06-25T10:57:13Z</dcterms:modified>
</cp:coreProperties>
</file>