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3184" y="115910"/>
            <a:ext cx="11668258" cy="6742090"/>
            <a:chOff x="193184" y="115910"/>
            <a:chExt cx="11668258" cy="674209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84" y="115910"/>
              <a:ext cx="11668258" cy="6742090"/>
            </a:xfrm>
            <a:prstGeom prst="rect">
              <a:avLst/>
            </a:prstGeom>
          </p:spPr>
        </p:pic>
        <p:grpSp>
          <p:nvGrpSpPr>
            <p:cNvPr id="16" name="Группа 15"/>
            <p:cNvGrpSpPr/>
            <p:nvPr/>
          </p:nvGrpSpPr>
          <p:grpSpPr>
            <a:xfrm>
              <a:off x="1344321" y="3486955"/>
              <a:ext cx="9499357" cy="2700203"/>
              <a:chOff x="1344321" y="3486955"/>
              <a:chExt cx="9499357" cy="2700203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bg2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228" y="3486955"/>
                <a:ext cx="4275450" cy="2700203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4321" y="3511918"/>
                <a:ext cx="5082306" cy="2657064"/>
              </a:xfrm>
              <a:prstGeom prst="rect">
                <a:avLst/>
              </a:prstGeom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1300766" y="850006"/>
            <a:ext cx="947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AZƏRBAYCAN  DÖVLƏT  İQTİSAD  UNİVERSİTETİ</a:t>
            </a:r>
            <a:endParaRPr lang="ru-RU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7363" y="2003429"/>
            <a:ext cx="798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RİYAZİYYAT  VƏ  STATİSTİKA   KAFEDRASI</a:t>
            </a:r>
            <a:endParaRPr lang="ru-RU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7363" y="2895242"/>
            <a:ext cx="804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sz="2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DOS. RİTA ƏMRAH QIZI SƏRDAROVA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8976" y="1280619"/>
            <a:ext cx="121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UNEC</a:t>
            </a:r>
            <a:endParaRPr lang="ru-RU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2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6763" y="764526"/>
            <a:ext cx="10668000" cy="4947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az-Latn-AZ" sz="2400" b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Misal 10: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”-nin hansı qiymətində 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f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) =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2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– 4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funksiyası üçün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–1;5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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-də  Roll teoremi ödənilir?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1000"/>
              </a:spcAft>
            </a:pPr>
            <a:r>
              <a:rPr lang="az-Latn-AZ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Həlli: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f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) =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2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– 4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funksiyası üçün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–1;5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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-də kəsilməz; (–1;5)-də diferensiallanan funksiyadır. Roll teoreminin bütün şərtləri ödənilir. Onda (–1;5)-ə daxil olan heç olmazsa elə bir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” nöqtəsi var ki, 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f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c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) = 0-dır:  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f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c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) = 0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2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c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– 4 = 0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c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= 2.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c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= 2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(–1;5)-dir.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MS Mincho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 </a:t>
            </a:r>
            <a:r>
              <a:rPr lang="az-Latn-AZ" sz="2400" b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Misal  11: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f 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) =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x</a:t>
            </a:r>
            <a:r>
              <a:rPr lang="az-Latn-AZ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3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  əyrisi üzərində elə nöqtə tapın ki, həmin nöqtədə bu əyriyə çəkilmiş toxunan 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A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(–1;–1), </a:t>
            </a:r>
            <a:r>
              <a:rPr lang="az-Latn-AZ" sz="2400" i="1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B</a:t>
            </a:r>
            <a:r>
              <a:rPr lang="az-Latn-AZ" sz="2400" dirty="0">
                <a:solidFill>
                  <a:schemeClr val="bg1"/>
                </a:solidFill>
                <a:latin typeface="Times New Roman" panose="02020603050405020304" pitchFamily="18" charset="0"/>
                <a:ea typeface="MS Mincho"/>
                <a:cs typeface="Arial" panose="020B0604020202020204" pitchFamily="34" charset="0"/>
              </a:rPr>
              <a:t>(2;8) nöqtələrini birləşdirən vətərə paralel olsun.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2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311564" y="822036"/>
                <a:ext cx="9337964" cy="4410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Laqranj teoreminin həndəsi mənası aşağıdakı kimidir: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funksiyasının qrafiki üzərində yerləşən 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A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a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;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a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)),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B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b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;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b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)) nöqtələrini birləşdirən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qövsü üzərində elə 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;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)) nöqtəsi var ki, həmin nöqtədə funksiyanın qrafikinə çəkilmiş toxunan 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AB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vətərinə paraleldir.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a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–1 ;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b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2-dir.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–1;2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Laqranj teoremini tətbiq edək: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(2) –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(–1) =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)(2 – (–1))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8 – (–1) = 9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4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4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1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= 1.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(1;1) nöqtəsində 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4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3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əyrisinə çəkilmiş toxunan 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A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(–1;–1), 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B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(2;8) nöqtələrini birləşdirən vətərə paraleldir.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64" y="822036"/>
                <a:ext cx="9337964" cy="4410951"/>
              </a:xfrm>
              <a:prstGeom prst="rect">
                <a:avLst/>
              </a:prstGeom>
              <a:blipFill>
                <a:blip r:embed="rId2"/>
                <a:stretch>
                  <a:fillRect l="-979" t="-1107" b="-1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21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16000" y="618836"/>
                <a:ext cx="10474037" cy="4552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1.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2)(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3)  funksiyası üçün Roll teoreminin doğruluğunu yoxlayın.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2)(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3)  funksiyası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1;3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kəsilməz; (1;3)-də deferensiallanan funksiyadır və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(3)-dür. Roll teoreminin bütün şərtləri 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2)(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3)  funksiyası üçün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1;3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ödənilir. Onda (1;3)-ə daxil olan heç olmazsa elə bir  “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”  nöqtəsi var ki,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0-dır: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12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+ 11 = 0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;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,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(1;3) ;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(1;3)-dür.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Qeyd edək ki,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1;2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və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2;3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parçalarında da Roll teoreminin bütün şərtləri ödənilir.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(1;2)-yə daxil olan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nöqtəsində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0-dır.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(2;3)-ə daxil olan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nöqtəsində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0-dır.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618836"/>
                <a:ext cx="10474037" cy="4552208"/>
              </a:xfrm>
              <a:prstGeom prst="rect">
                <a:avLst/>
              </a:prstGeom>
              <a:blipFill>
                <a:blip r:embed="rId2"/>
                <a:stretch>
                  <a:fillRect l="-640" t="-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42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5222" y="693763"/>
            <a:ext cx="7511950" cy="50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5937" y="138112"/>
            <a:ext cx="86201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Рисунок 21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2587" y="161925"/>
            <a:ext cx="88868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3562" y="638175"/>
            <a:ext cx="8524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9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850" y="581025"/>
            <a:ext cx="92583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1125" y="161925"/>
            <a:ext cx="94297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5975" y="390525"/>
            <a:ext cx="80200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8929" y="2977962"/>
            <a:ext cx="8791575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az-Latn-AZ" b="1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RİYAZİ ANALİZ</a:t>
            </a:r>
            <a:br>
              <a:rPr lang="az-Latn-AZ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SEMİNAR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az-Latn-AZ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z-Latn-AZ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Diferensial hesabının əsas teoremləri. Lopital qaydası.  Teylor düstüru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0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266" y="378373"/>
            <a:ext cx="8441604" cy="60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3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25236" y="771883"/>
                <a:ext cx="10224655" cy="4721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az-Latn-AZ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1:  </a:t>
                </a:r>
                <a14:m>
                  <m:oMath xmlns:m="http://schemas.openxmlformats.org/officeDocument/2006/math"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+100</m:t>
                    </m:r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funksiyası üçün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1;5</m:t>
                        </m:r>
                      </m:e>
                    </m:d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-də Roll teoreminin şərtlərinin ödəndiyini yoxlayın. Roll teoreminin hökmü “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”-nin hansı qiymətində dogrudur?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az-Latn-AZ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 algn="just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+100</m:t>
                    </m:r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funksiyası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1;5</m:t>
                        </m:r>
                      </m:e>
                    </m:d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-də kəsilməz diferensiallanan funksiyadır və </a:t>
                </a:r>
                <a14:m>
                  <m:oMath xmlns:m="http://schemas.openxmlformats.org/officeDocument/2006/math"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=95</m:t>
                    </m:r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-dir. Yəni </a:t>
                </a:r>
                <a14:m>
                  <m:oMath xmlns:m="http://schemas.openxmlformats.org/officeDocument/2006/math"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+100</m:t>
                    </m:r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funksiyası üçün Roll teoreminin bütün şərtləri ödənilir.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−6=&gt;</m:t>
                    </m:r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=0=&gt;2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−6=0=&gt;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771883"/>
                <a:ext cx="10224655" cy="4721614"/>
              </a:xfrm>
              <a:prstGeom prst="rect">
                <a:avLst/>
              </a:prstGeom>
              <a:blipFill>
                <a:blip r:embed="rId2"/>
                <a:stretch>
                  <a:fillRect l="-894" r="-9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7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877454" y="1047883"/>
                <a:ext cx="10160000" cy="4352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2:  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Roll teoreminin şərtlərinin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0;8</m:t>
                        </m:r>
                      </m:e>
                    </m:d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-də </a:t>
                </a:r>
                <a14:m>
                  <m:oMath xmlns:m="http://schemas.openxmlformats.org/officeDocument/2006/math"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az-Latn-AZ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az-Latn-AZ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funksiyası üçün ödəndiyini yoxlayın. Roll teoreminin hökmü “</a:t>
                </a:r>
                <a:r>
                  <a:rPr lang="az-Latn-AZ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”-nin hansı qiymətində dogrudur?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az-Latn-AZ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az-Latn-AZ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funksiyası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0;8</m:t>
                        </m:r>
                      </m:e>
                    </m:d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-də kəsilməz funksiyadır.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8−2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Yəni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funksiyası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0;8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də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diferensiallanandır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funksiyası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üçün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Roll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teoreminin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bütün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şərtləri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ödənilir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8−2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=&gt;</m:t>
                    </m:r>
                    <m:f>
                      <m:f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8−2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=0=&gt;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54" y="1047883"/>
                <a:ext cx="10160000" cy="4352217"/>
              </a:xfrm>
              <a:prstGeom prst="rect">
                <a:avLst/>
              </a:prstGeom>
              <a:blipFill>
                <a:blip r:embed="rId2"/>
                <a:stretch>
                  <a:fillRect l="-960" t="-280" r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75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11201" y="1016000"/>
                <a:ext cx="10834254" cy="413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az-Latn-AZ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3: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ad>
                      <m:ra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−8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funksiyası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üçün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0;16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-da Roll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teoreminin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şərtlərinin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ödəndiyini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yoxlayın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az-Latn-AZ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az-Latn-AZ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−8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-dir.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z-Latn-AZ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törəməsi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nöqtəsində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təyin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edilməyib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−8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funksiyası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0;16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-da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diferensiallanan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funksiya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deyil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Roll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teoreminin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şərtləri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ödənmir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Deməli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bu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teoremin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hökmü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də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dogru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deyil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1016000"/>
                <a:ext cx="10834254" cy="4136902"/>
              </a:xfrm>
              <a:prstGeom prst="rect">
                <a:avLst/>
              </a:prstGeom>
              <a:blipFill>
                <a:blip r:embed="rId2"/>
                <a:stretch>
                  <a:fillRect l="-900" r="-844" b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05164" y="692727"/>
                <a:ext cx="10233891" cy="4858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4: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olduğunu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isbat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edin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Laqranj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düsturuna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əsasən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=&gt;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5: </a:t>
                </a:r>
                <a:r>
                  <a:rPr lang="az-Latn-AZ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arctg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arctg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olduğunu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isbat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edin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Laqranj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düsturuna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əsasən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marL="40894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arctg</m:t>
                    </m:r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arctg</m:t>
                    </m:r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=&gt;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arctg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arctg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ru-RU" sz="2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" y="692727"/>
                <a:ext cx="10233891" cy="4858189"/>
              </a:xfrm>
              <a:prstGeom prst="rect">
                <a:avLst/>
              </a:prstGeom>
              <a:blipFill>
                <a:blip r:embed="rId2"/>
                <a:stretch>
                  <a:fillRect l="-774" t="-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5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71417" y="727239"/>
                <a:ext cx="10723419" cy="5006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6: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2)(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3)  funksiyası üçün Roll teoreminin  doğruluğunu yoxlayın.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2)(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3)  funksiyası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1;3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kəsilməz; (1;3)-də deferensiallanan funksiyadır və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(3)-dür. Roll teoreminin bütün şərtləri 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2)(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3)  funksiyası üçün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1;3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ödənilir. Onda (1;3)-ə daxil olan heç olmazsa elə bir  “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”  nöqtəsi var ki,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0-dır: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12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+ 11 = 0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;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,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(1;3) ;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(1;3)-dür.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Qeyd edək ki,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1;2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və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2;3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parçalarında da Roll teoreminin bütün şərtləri ödənilir.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(1;2)-yə daxil olan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nöqtəsində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0-dır.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(2;3)-ə daxil olan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nöqtəsində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0-dır.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17" y="727239"/>
                <a:ext cx="10723419" cy="5006692"/>
              </a:xfrm>
              <a:prstGeom prst="rect">
                <a:avLst/>
              </a:prstGeom>
              <a:blipFill>
                <a:blip r:embed="rId2"/>
                <a:stretch>
                  <a:fillRect l="-625" t="-243" r="-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95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75854" y="702206"/>
                <a:ext cx="10695710" cy="535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7: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;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g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+ 8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funksiyaları üçün Koşi teoreminin 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–1;1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doğruluğunu yoxlayın.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;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g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+ 8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funksiyaları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–1;1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kəsilməz ; (–1;1)-də deferensiallanan funksiyalardır və (–1;1)-in bütün nöqtələrində 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g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(3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+ 8)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0-dır. Yəni Koşi teoreminin bütün şərtləri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–1;1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;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g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3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+ 8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funksiyaları üçün ödənilir.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  </m:t>
                    </m:r>
                    <m:r>
                      <a:rPr lang="az-Latn-AZ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2−0</m:t>
                        </m:r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9−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e>
                        </m:d>
                      </m:den>
                    </m:f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+8</m:t>
                        </m:r>
                      </m:den>
                    </m:f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  </m:t>
                    </m:r>
                    <m:r>
                      <a:rPr lang="az-Latn-AZ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+8</m:t>
                        </m:r>
                      </m:den>
                    </m:f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3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–18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–1 = 0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1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3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;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3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z-Latn-AZ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3 – </m:t>
                        </m:r>
                        <m:f>
                          <m:f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MS Mincho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az-Latn-AZ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MS Mincho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e>
                            </m:rad>
                          </m:num>
                          <m:den>
                            <m:r>
                              <a:rPr lang="az-Latn-AZ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az-Latn-AZ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(–1;1).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4" y="702206"/>
                <a:ext cx="10695710" cy="5356849"/>
              </a:xfrm>
              <a:prstGeom prst="rect">
                <a:avLst/>
              </a:prstGeom>
              <a:blipFill>
                <a:blip r:embed="rId2"/>
                <a:stretch>
                  <a:fillRect l="-570" t="-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2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163782" y="184727"/>
                <a:ext cx="10224655" cy="6533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8: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“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”-nin hansı qiymətində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3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funksiyası üçün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–3;0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-da Laqranj teoremi ödənilir?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3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funksiyası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–3;0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-da kəsilməz; (–3;0)-da deferensiallanan funksiyadır. Laqranj teoreminin bütün şərtləri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3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funksiyası üçün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–3;0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-da ödənilir. Onda (–3;0)-a daxil olan elə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“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 nöqtəsi var ki,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(0) –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(–3)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)(0 – (–3))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27 = 9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3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𝑐</m:t>
                    </m:r>
                    <m:r>
                      <a:rPr lang="az-Latn-AZ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S Mincho"/>
                        <a:cs typeface="Times New Roman" panose="020206030504050203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az-Latn-AZ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Misal 9: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“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”-nin hansı qiymətində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6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+ 100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funksiyası üçün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–1;5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Laqranj teoremi ödənilir?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1000"/>
                  </a:spcAft>
                </a:pPr>
                <a:r>
                  <a:rPr lang="az-Latn-AZ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Həlli: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 =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x</a:t>
                </a:r>
                <a:r>
                  <a:rPr lang="az-Latn-AZ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2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6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x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+ 100</a:t>
                </a:r>
                <a:r>
                  <a:rPr lang="az-Latn-AZ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funksiyası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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–1;5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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-də kəsilməz (–1;5)-də diferensiallanan funksiyadır. Laqranj teoreminə əsasən (–1;5)-ə daxil olan elə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“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 nöqtəsi var ki, 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(5) –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(–1) =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f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(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)(5 – (–1))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–12 = 6(2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– 6)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2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4 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 </a:t>
                </a: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z-Latn-AZ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c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= 2 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az-Latn-AZ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MS Mincho"/>
                    <a:cs typeface="Arial" panose="020B0604020202020204" pitchFamily="34" charset="0"/>
                  </a:rPr>
                  <a:t> (–1;5)-dir.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2" y="184727"/>
                <a:ext cx="10224655" cy="6533583"/>
              </a:xfrm>
              <a:prstGeom prst="rect">
                <a:avLst/>
              </a:prstGeom>
              <a:blipFill>
                <a:blip r:embed="rId2"/>
                <a:stretch>
                  <a:fillRect l="-656" t="-280" r="-358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494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28</TotalTime>
  <Words>1519</Words>
  <Application>Microsoft Office PowerPoint</Application>
  <PresentationFormat>Широкоэкранный</PresentationFormat>
  <Paragraphs>71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Cambria Math</vt:lpstr>
      <vt:lpstr>Times New Roman</vt:lpstr>
      <vt:lpstr>Tw Cen MT</vt:lpstr>
      <vt:lpstr>Контур</vt:lpstr>
      <vt:lpstr>Презентация PowerPoint</vt:lpstr>
      <vt:lpstr>RİYAZİ ANALİZ SEMİNAR 6 Diferensial hesabının əsas teoremləri. Lopital qaydası.  Teylor düstüru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MƏŞĞƏLƏ 6</dc:title>
  <dc:creator>Acer</dc:creator>
  <cp:lastModifiedBy>Rita Sardarova</cp:lastModifiedBy>
  <cp:revision>7</cp:revision>
  <dcterms:created xsi:type="dcterms:W3CDTF">2020-10-30T10:11:14Z</dcterms:created>
  <dcterms:modified xsi:type="dcterms:W3CDTF">2022-02-11T10:53:15Z</dcterms:modified>
</cp:coreProperties>
</file>