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10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10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11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3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Bowl of salad with fried rice, boiled eggs,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Bowl with salmon cakes, salad, and humm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Bowl of pappardelle pasta with parsley butter, roasted hazelnuts,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bowl of salad with fried rice, boiled eggs,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, and humm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,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72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2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Agile Table - پروژه وبلاگ شخصی…"/>
          <p:cNvSpPr txBox="1"/>
          <p:nvPr/>
        </p:nvSpPr>
        <p:spPr>
          <a:xfrm>
            <a:off x="13111993" y="1726974"/>
            <a:ext cx="8084520" cy="7655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r" rtl="1">
              <a:defRPr/>
            </a:pPr>
            <a:r>
              <a:t>Agile Table - پروژه وبلاگ شخصی</a:t>
            </a:r>
          </a:p>
          <a:p>
            <a:pPr algn="r" rtl="1">
              <a:defRPr/>
            </a:pPr>
            <a:r>
              <a:t>افراد: عرفان، حمیدرضا</a:t>
            </a:r>
          </a:p>
          <a:p>
            <a:pPr algn="r" rtl="1">
              <a:defRPr/>
            </a:pPr>
            <a:r>
              <a:t>مدت زمان هر اسپرینت: 1 هفته</a:t>
            </a:r>
          </a:p>
          <a:p>
            <a:pPr algn="r" rtl="1">
              <a:defRPr/>
            </a:pPr>
            <a:r>
              <a:t>تعداد وظایف روزانه: 3</a:t>
            </a:r>
          </a:p>
          <a:p>
            <a:pPr algn="r" rtl="1">
              <a:defRPr/>
            </a:pPr>
            <a:r>
              <a:t>متدولوژی: Agile</a:t>
            </a:r>
          </a:p>
          <a:p>
            <a:pPr algn="r" rtl="1">
              <a:defRPr/>
            </a:pPr>
            <a:r>
              <a:t>عنوان پروژه: وبلاگ شخصی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3" name="Table 1"/>
          <p:cNvGraphicFramePr/>
          <p:nvPr/>
        </p:nvGraphicFramePr>
        <p:xfrm>
          <a:off x="19984172" y="1484733"/>
          <a:ext cx="17420808" cy="8026901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1">
                <a:tableStyleId>{2708684C-4D16-4618-839F-0558EEFCDFE6}</a:tableStyleId>
              </a:tblPr>
              <a:tblGrid>
                <a:gridCol w="2951220"/>
                <a:gridCol w="2261699"/>
                <a:gridCol w="1704177"/>
                <a:gridCol w="2340843"/>
                <a:gridCol w="8150167"/>
              </a:tblGrid>
              <a:tr h="160284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2600"/>
                        <a:t>نوع جلسه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C6C6C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2600"/>
                        <a:t>زمان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2600"/>
                        <a:t>مدت زمان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2600"/>
                        <a:t>مسئول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2600"/>
                        <a:t>موضوع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</a:tcPr>
                </a:tc>
              </a:tr>
              <a:tr h="160284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2600"/>
                        <a:t>جلسات روزانه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هر روز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15 دقیقه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عرفان، حمیدرضا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هماهنگی و بررسی پیشرفت وظایف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</a:tcPr>
                </a:tc>
              </a:tr>
              <a:tr h="160284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2600"/>
                        <a:t>جلسات هفتگی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هر جمعه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1 ساعت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عرفان، حمیدرضا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بررسی پیشرفت کلی پروژه، رفع موانع و برنامه ریزی برای هفته آینده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</a:tcPr>
                </a:tc>
              </a:tr>
              <a:tr h="160284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2600"/>
                        <a:t>جلسات با کارفرما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پایان هر اسپرینت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1 ساعت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عرفان، حمیدرضا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ارائه دمو و دریافت بازخورد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</a:tcPr>
                </a:tc>
              </a:tr>
              <a:tr h="160284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2600"/>
                        <a:t>جلسات آخر اسپرینت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C6C6C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پایان هر اسپرینت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C6C6C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30 دقیقه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C6C6C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عرفان، حمیدرضا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C6C6C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جمع بندی دستاوردها و درس آموخته ها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  <a:lnB w="12700">
                      <a:solidFill>
                        <a:srgbClr val="6C6C6C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5" name="Table 1"/>
          <p:cNvGraphicFramePr/>
          <p:nvPr/>
        </p:nvGraphicFramePr>
        <p:xfrm>
          <a:off x="21028534" y="3274489"/>
          <a:ext cx="16970700" cy="8176302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1">
                <a:tableStyleId>{2708684C-4D16-4618-839F-0558EEFCDFE6}</a:tableStyleId>
              </a:tblPr>
              <a:tblGrid>
                <a:gridCol w="927390"/>
                <a:gridCol w="6634061"/>
                <a:gridCol w="4053011"/>
                <a:gridCol w="5343536"/>
              </a:tblGrid>
              <a:tr h="1166228">
                <a:tc>
                  <a:txBody>
                    <a:bodyPr/>
                    <a:lstStyle/>
                    <a:p>
                      <a:pPr algn="l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defRPr b="0"/>
                      </a:pPr>
                      <a:r>
                        <a:rPr sz="2700"/>
                        <a:t>روز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C6C6C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l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defRPr b="0"/>
                      </a:pPr>
                      <a:r>
                        <a:rPr sz="2700"/>
                        <a:t>وظایف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defRPr b="0"/>
                      </a:pPr>
                      <a:r>
                        <a:rPr sz="2700"/>
                        <a:t>مسئول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defRPr b="0"/>
                      </a:pPr>
                      <a:r>
                        <a:rPr sz="2700"/>
                        <a:t>زمان تخمینی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</a:tcPr>
                </a:tc>
              </a:tr>
              <a:tr h="1166228">
                <a:tc>
                  <a:txBody>
                    <a:bodyPr/>
                    <a:lstStyle/>
                    <a:p>
                      <a:pPr algn="r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defRPr b="0"/>
                      </a:pPr>
                      <a:r>
                        <a:rPr sz="2700"/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</a:pPr>
                      <a:r>
                        <a:rPr sz="2700"/>
                        <a:t>شناسایی نیازمندی های ذینفعان کلیدی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</a:pPr>
                      <a:r>
                        <a:rPr sz="2700"/>
                        <a:t> حمیدرضا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</a:pPr>
                      <a:r>
                        <a:rPr sz="2700"/>
                        <a:t>2 ساعت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</a:tcPr>
                </a:tc>
              </a:tr>
              <a:tr h="1166228">
                <a:tc>
                  <a:txBody>
                    <a:bodyPr/>
                    <a:lstStyle/>
                    <a:p>
                      <a:pPr algn="r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defRPr b="0"/>
                      </a:pPr>
                      <a:r>
                        <a:rPr sz="2700"/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</a:pPr>
                      <a:r>
                        <a:rPr sz="2700"/>
                        <a:t>تجزیه و تحلیل الزامات سیستم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</a:pPr>
                      <a:r>
                        <a:rPr sz="2700"/>
                        <a:t>عرفان، حمیدرضا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</a:pPr>
                      <a:r>
                        <a:rPr sz="2700"/>
                        <a:t>3 ساعت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</a:tcPr>
                </a:tc>
              </a:tr>
              <a:tr h="1166228">
                <a:tc>
                  <a:txBody>
                    <a:bodyPr/>
                    <a:lstStyle/>
                    <a:p>
                      <a:pPr algn="r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defRPr b="0"/>
                      </a:pPr>
                      <a:r>
                        <a:rPr sz="2700"/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</a:pPr>
                      <a:r>
                        <a:rPr sz="2700"/>
                        <a:t>ایجاد سند الزامات سیستم (SRS)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</a:pPr>
                      <a:r>
                        <a:rPr sz="2700"/>
                        <a:t>عرفان، حمیدرضا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</a:pPr>
                      <a:r>
                        <a:rPr sz="2700"/>
                        <a:t>4 ساعت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</a:tcPr>
                </a:tc>
              </a:tr>
              <a:tr h="1166228">
                <a:tc>
                  <a:txBody>
                    <a:bodyPr/>
                    <a:lstStyle/>
                    <a:p>
                      <a:pPr algn="r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defRPr b="0"/>
                      </a:pPr>
                      <a:r>
                        <a:rPr sz="2700"/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</a:pPr>
                      <a:r>
                        <a:rPr sz="2700"/>
                        <a:t>تعریف موارد استفاده کلیدی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</a:pPr>
                      <a:r>
                        <a:rPr sz="2700"/>
                        <a:t>عرفان، حمیدرضا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</a:pPr>
                      <a:r>
                        <a:rPr sz="2700"/>
                        <a:t>2 ساعت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</a:tcPr>
                </a:tc>
              </a:tr>
              <a:tr h="1166228">
                <a:tc>
                  <a:txBody>
                    <a:bodyPr/>
                    <a:lstStyle/>
                    <a:p>
                      <a:pPr algn="r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defRPr b="0"/>
                      </a:pPr>
                      <a:r>
                        <a:rPr sz="2700"/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</a:pPr>
                      <a:r>
                        <a:rPr sz="2700"/>
                        <a:t>ایجاد مدل های دامنه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</a:pPr>
                      <a:r>
                        <a:rPr sz="2700"/>
                        <a:t>عرفان، حمیدرضا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</a:pPr>
                      <a:r>
                        <a:rPr sz="2700"/>
                        <a:t>3 ساعت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</a:tcPr>
                </a:tc>
              </a:tr>
              <a:tr h="1166228">
                <a:tc>
                  <a:txBody>
                    <a:bodyPr/>
                    <a:lstStyle/>
                    <a:p>
                      <a:pPr algn="r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defRPr b="0"/>
                      </a:pPr>
                      <a:r>
                        <a:rPr sz="2700"/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C6C6C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</a:pPr>
                      <a:r>
                        <a:rPr sz="2700"/>
                        <a:t>ارائه SRS به ذینفعان کلیدی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C6C6C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</a:pPr>
                      <a:r>
                        <a:rPr sz="2700"/>
                        <a:t>عرفان، حمیدرضا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C6C6C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</a:pPr>
                      <a:r>
                        <a:rPr sz="2700"/>
                        <a:t>2 ساعت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  <a:lnB w="12700">
                      <a:solidFill>
                        <a:srgbClr val="6C6C6C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76" name="Text"/>
          <p:cNvSpPr txBox="1"/>
          <p:nvPr/>
        </p:nvSpPr>
        <p:spPr>
          <a:xfrm>
            <a:off x="4591699" y="9514521"/>
            <a:ext cx="382936" cy="2794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lnSpc>
                <a:spcPct val="100000"/>
              </a:lnSpc>
              <a:spcBef>
                <a:spcPts val="0"/>
              </a:spcBef>
              <a:defRPr sz="1200">
                <a:latin typeface="Times Roman"/>
                <a:ea typeface="Times Roman"/>
                <a:cs typeface="Times Roman"/>
                <a:sym typeface="Times Roman"/>
              </a:defRPr>
            </a:pPr>
          </a:p>
        </p:txBody>
      </p:sp>
      <p:sp>
        <p:nvSpPr>
          <p:cNvPr id="177" name="اسپرینت ۱: تحلیل نیازمندیهای سیستم و شرح جزئیات"/>
          <p:cNvSpPr txBox="1"/>
          <p:nvPr/>
        </p:nvSpPr>
        <p:spPr>
          <a:xfrm>
            <a:off x="6367825" y="1654787"/>
            <a:ext cx="11724945" cy="8803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 rtl="1">
              <a:defRPr/>
            </a:lvl1pPr>
          </a:lstStyle>
          <a:p>
            <a:pPr/>
            <a:r>
              <a:t>اسپرینت ۱: تحلیل نیازمندی‌های سیستم و شرح جزئیات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اسپرینت 2: طراحی منظقی پایگاه داده و پیاده سازی آن"/>
          <p:cNvSpPr txBox="1"/>
          <p:nvPr/>
        </p:nvSpPr>
        <p:spPr>
          <a:xfrm>
            <a:off x="6182123" y="1109760"/>
            <a:ext cx="12019754" cy="8803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 rtl="1">
              <a:defRPr/>
            </a:lvl1pPr>
          </a:lstStyle>
          <a:p>
            <a:pPr/>
            <a:r>
              <a:t>اسپرینت 2: طراحی منظقی پایگاه داده و پیاده سازی آن</a:t>
            </a:r>
          </a:p>
        </p:txBody>
      </p:sp>
      <p:graphicFrame>
        <p:nvGraphicFramePr>
          <p:cNvPr id="180" name="Table 1"/>
          <p:cNvGraphicFramePr/>
          <p:nvPr/>
        </p:nvGraphicFramePr>
        <p:xfrm>
          <a:off x="21286236" y="3950579"/>
          <a:ext cx="18479426" cy="6415898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1">
                <a:tableStyleId>{2708684C-4D16-4618-839F-0558EEFCDFE6}</a:tableStyleId>
              </a:tblPr>
              <a:tblGrid>
                <a:gridCol w="1103989"/>
                <a:gridCol w="9735176"/>
                <a:gridCol w="3813780"/>
                <a:gridCol w="3813780"/>
              </a:tblGrid>
              <a:tr h="914742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2700"/>
                        <a:t>روز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C6C6C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2700"/>
                        <a:t>وظایف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2700"/>
                        <a:t>مسئول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2700"/>
                        <a:t>زمان تخمینی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</a:tcPr>
                </a:tc>
              </a:tr>
              <a:tr h="914742">
                <a:tc>
                  <a:txBody>
                    <a:bodyPr/>
                    <a:lstStyle/>
                    <a:p>
                      <a:pPr defTabSz="914400"/>
                      <a:r>
                        <a:rPr sz="2700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C6C6C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700"/>
                        <a:t>طراحی مدل داده منطقی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700"/>
                        <a:t>عرفان، حمیدرضا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700"/>
                        <a:t>3 ساعت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</a:tcPr>
                </a:tc>
              </a:tr>
              <a:tr h="914742">
                <a:tc>
                  <a:txBody>
                    <a:bodyPr/>
                    <a:lstStyle/>
                    <a:p>
                      <a:pPr defTabSz="914400"/>
                      <a:r>
                        <a:rPr sz="2700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C6C6C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700"/>
                        <a:t>ایجاد نمودارهای ERD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700"/>
                        <a:t>عرفان، حمیدرضا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700"/>
                        <a:t>2 ساعت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</a:tcPr>
                </a:tc>
              </a:tr>
              <a:tr h="914742">
                <a:tc>
                  <a:txBody>
                    <a:bodyPr/>
                    <a:lstStyle/>
                    <a:p>
                      <a:pPr defTabSz="914400"/>
                      <a:r>
                        <a:rPr sz="2700"/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C6C6C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700"/>
                        <a:t>انتخاب سیستم مدیریت پایگاه داده (DBMS)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700"/>
                        <a:t>عرفان، حمیدرضا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700"/>
                        <a:t>1 ساعت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</a:tcPr>
                </a:tc>
              </a:tr>
              <a:tr h="914742">
                <a:tc>
                  <a:txBody>
                    <a:bodyPr/>
                    <a:lstStyle/>
                    <a:p>
                      <a:pPr defTabSz="914400"/>
                      <a:r>
                        <a:rPr sz="2700"/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C6C6C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700"/>
                        <a:t>ایجاد اسکریپت های DDL برای ایجاد جداول پایگاه داده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700"/>
                        <a:t>عرفان، حمیدرضا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700"/>
                        <a:t>4 ساعت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</a:tcPr>
                </a:tc>
              </a:tr>
              <a:tr h="914742">
                <a:tc>
                  <a:txBody>
                    <a:bodyPr/>
                    <a:lstStyle/>
                    <a:p>
                      <a:pPr defTabSz="914400"/>
                      <a:r>
                        <a:rPr sz="2700"/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C6C6C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700"/>
                        <a:t>پیاده سازی پایگاه داده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700"/>
                        <a:t>عرفان، حمیدرضا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700"/>
                        <a:t>3 ساعت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</a:tcPr>
                </a:tc>
              </a:tr>
              <a:tr h="914742">
                <a:tc>
                  <a:txBody>
                    <a:bodyPr/>
                    <a:lstStyle/>
                    <a:p>
                      <a:pPr defTabSz="914400"/>
                      <a:r>
                        <a:rPr sz="2700"/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C6C6C"/>
                      </a:solidFill>
                      <a:miter lim="400000"/>
                    </a:lnL>
                    <a:lnB w="12700">
                      <a:solidFill>
                        <a:srgbClr val="6C6C6C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700"/>
                        <a:t>تست واحد پایگاه داده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C6C6C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700"/>
                        <a:t>عرفان، حمیدرضا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C6C6C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700"/>
                        <a:t>2 ساعت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  <a:lnB w="12700">
                      <a:solidFill>
                        <a:srgbClr val="6C6C6C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اسپرینت 3: پیاده سازی بک اند و فرانت مربوط به پست ها"/>
          <p:cNvSpPr txBox="1"/>
          <p:nvPr/>
        </p:nvSpPr>
        <p:spPr>
          <a:xfrm>
            <a:off x="6025469" y="1749574"/>
            <a:ext cx="12333062" cy="8803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 rtl="1">
              <a:defRPr/>
            </a:lvl1pPr>
          </a:lstStyle>
          <a:p>
            <a:pPr/>
            <a:r>
              <a:t>اسپرینت 3: پیاده سازی بک اند و فرانت مربوط به پست ها</a:t>
            </a:r>
          </a:p>
        </p:txBody>
      </p:sp>
      <p:graphicFrame>
        <p:nvGraphicFramePr>
          <p:cNvPr id="183" name="Table 1"/>
          <p:cNvGraphicFramePr/>
          <p:nvPr/>
        </p:nvGraphicFramePr>
        <p:xfrm>
          <a:off x="20992201" y="3553723"/>
          <a:ext cx="17613104" cy="6621254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1">
                <a:tableStyleId>{2708684C-4D16-4618-839F-0558EEFCDFE6}</a:tableStyleId>
              </a:tblPr>
              <a:tblGrid>
                <a:gridCol w="1444135"/>
                <a:gridCol w="9296623"/>
                <a:gridCol w="3429822"/>
                <a:gridCol w="3429822"/>
              </a:tblGrid>
              <a:tr h="94407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2700"/>
                        <a:t>روز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C6C6C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2700"/>
                        <a:t>وظایف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2700"/>
                        <a:t>مسئول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2700"/>
                        <a:t>زمان تخمینی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</a:tcPr>
                </a:tc>
              </a:tr>
              <a:tr h="94407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2700"/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700"/>
                        <a:t>طراحی API برای مدیریت پست ها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700"/>
                        <a:t>عرفان، حمیدرضا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700"/>
                        <a:t>3 ساعت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</a:tcPr>
                </a:tc>
              </a:tr>
              <a:tr h="94407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2700"/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700"/>
                        <a:t>پیاده سازی API بک اند برای پست ها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700"/>
                        <a:t>عرفان، حمیدرضا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700"/>
                        <a:t>4 ساعت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</a:tcPr>
                </a:tc>
              </a:tr>
              <a:tr h="94407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2700"/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700"/>
                        <a:t>طراحی رابط کاربری (UI) برای مدیریت پست ها در فرانت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700"/>
                        <a:t>حمیدرضا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700"/>
                        <a:t>3 ساعت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</a:tcPr>
                </a:tc>
              </a:tr>
              <a:tr h="94407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2700"/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700"/>
                        <a:t>پیاده سازی UI برای مدیریت پست ها در فرانت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700"/>
                        <a:t>حمیدرضا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700"/>
                        <a:t>4 ساعت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</a:tcPr>
                </a:tc>
              </a:tr>
              <a:tr h="94407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2700"/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700"/>
                        <a:t>ادغام API بک اند و UI فرانت برای پست ها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700"/>
                        <a:t>عرفان، حمیدرضا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700"/>
                        <a:t>3 ساعت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</a:tcPr>
                </a:tc>
              </a:tr>
              <a:tr h="94407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2700"/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C6C6C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700"/>
                        <a:t>تست واحد و ادغام برای پست ها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C6C6C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700"/>
                        <a:t>عرفان، حمیدرضا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C6C6C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700"/>
                        <a:t>2 ساعت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  <a:lnB w="12700">
                      <a:solidFill>
                        <a:srgbClr val="6C6C6C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اسپرینت 4: پیاده سازی بک اند و فرانت بخش درباره من"/>
          <p:cNvSpPr txBox="1"/>
          <p:nvPr/>
        </p:nvSpPr>
        <p:spPr>
          <a:xfrm>
            <a:off x="6118342" y="1820664"/>
            <a:ext cx="12147316" cy="8803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 rtl="1">
              <a:defRPr/>
            </a:lvl1pPr>
          </a:lstStyle>
          <a:p>
            <a:pPr/>
            <a:r>
              <a:t>اسپرینت 4: پیاده سازی بک اند و فرانت بخش درباره من </a:t>
            </a:r>
          </a:p>
        </p:txBody>
      </p:sp>
      <p:graphicFrame>
        <p:nvGraphicFramePr>
          <p:cNvPr id="186" name="Table 1"/>
          <p:cNvGraphicFramePr/>
          <p:nvPr/>
        </p:nvGraphicFramePr>
        <p:xfrm>
          <a:off x="20861129" y="3362412"/>
          <a:ext cx="17350961" cy="7003876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1">
                <a:tableStyleId>{2708684C-4D16-4618-839F-0558EEFCDFE6}</a:tableStyleId>
              </a:tblPr>
              <a:tblGrid>
                <a:gridCol w="896034"/>
                <a:gridCol w="9632366"/>
                <a:gridCol w="3404929"/>
                <a:gridCol w="3404929"/>
              </a:tblGrid>
              <a:tr h="99873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2700"/>
                        <a:t>روز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C6C6C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2700"/>
                        <a:t>وظایف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2700"/>
                        <a:t>مسئول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2700"/>
                        <a:t>زمان تخمینی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</a:tcPr>
                </a:tc>
              </a:tr>
              <a:tr h="99873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2700"/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700"/>
                        <a:t>طراحی API برای مدیریت اطلاعات "درباره من"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700"/>
                        <a:t>عرفان، حمیدرضا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700"/>
                        <a:t>2 ساعت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</a:tcPr>
                </a:tc>
              </a:tr>
              <a:tr h="99873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2700"/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700"/>
                        <a:t>پیاده سازی API بک اند برای اطلاعات "درباره من"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700"/>
                        <a:t>عرفان، حمیدرضا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700"/>
                        <a:t>3 ساعت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</a:tcPr>
                </a:tc>
              </a:tr>
              <a:tr h="99873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2700"/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700"/>
                        <a:t>طراحی رابط کاربری (UI) برای بخش "درباره من" در فرانت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700"/>
                        <a:t>حمیدرضا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700"/>
                        <a:t>2 ساعت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</a:tcPr>
                </a:tc>
              </a:tr>
              <a:tr h="99873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2700"/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700"/>
                        <a:t>پیاده سازی UI برای بخش "درباره من" در فرانت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700"/>
                        <a:t>حمیدرضا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700"/>
                        <a:t>3 ساعت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</a:tcPr>
                </a:tc>
              </a:tr>
              <a:tr h="99873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2700"/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700"/>
                        <a:t>ادغام API بک اند و UI فرانت برای بخش "درباره من"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700"/>
                        <a:t>عرفان، حمیدرضا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700"/>
                        <a:t>2 ساعت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</a:tcPr>
                </a:tc>
              </a:tr>
              <a:tr h="99873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2700"/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C6C6C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700"/>
                        <a:t>تست واحد و ادغام برای بخش "درباره من"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C6C6C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700"/>
                        <a:t>عرفان، حمیدرضا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C6C6C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700"/>
                        <a:t>1 ساعت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  <a:lnB w="12700">
                      <a:solidFill>
                        <a:srgbClr val="6C6C6C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اسپرینت 5: پیاده سازی فرم ها و بخش ارتباط"/>
          <p:cNvSpPr txBox="1"/>
          <p:nvPr/>
        </p:nvSpPr>
        <p:spPr>
          <a:xfrm>
            <a:off x="7274682" y="1631090"/>
            <a:ext cx="9834636" cy="8803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 rtl="1">
              <a:defRPr/>
            </a:lvl1pPr>
          </a:lstStyle>
          <a:p>
            <a:pPr/>
            <a:r>
              <a:t>اسپرینت 5: پیاده سازی فرم ها و بخش ارتباط</a:t>
            </a:r>
          </a:p>
        </p:txBody>
      </p:sp>
      <p:graphicFrame>
        <p:nvGraphicFramePr>
          <p:cNvPr id="189" name="Table 1"/>
          <p:cNvGraphicFramePr/>
          <p:nvPr/>
        </p:nvGraphicFramePr>
        <p:xfrm>
          <a:off x="20478662" y="3623546"/>
          <a:ext cx="16586026" cy="6481608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1">
                <a:tableStyleId>{2708684C-4D16-4618-839F-0558EEFCDFE6}</a:tableStyleId>
              </a:tblPr>
              <a:tblGrid>
                <a:gridCol w="1274871"/>
                <a:gridCol w="8377724"/>
                <a:gridCol w="3460364"/>
                <a:gridCol w="3460364"/>
              </a:tblGrid>
              <a:tr h="107815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2700"/>
                        <a:t>روز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C6C6C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2700"/>
                        <a:t>وظایف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2700"/>
                        <a:t>مسئول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2700"/>
                        <a:t>زمان تخمینی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</a:tcPr>
                </a:tc>
              </a:tr>
              <a:tr h="107815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2700"/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700"/>
                        <a:t>پیاده سازی فرم تماس در فرانت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700"/>
                        <a:t>حمیدرضا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700"/>
                        <a:t>3 ساعت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</a:tcPr>
                </a:tc>
              </a:tr>
              <a:tr h="107815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2700"/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700"/>
                        <a:t>طراحی API برای مدیریت پیام های تماس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700"/>
                        <a:t>عرفان، حمیدرضا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700"/>
                        <a:t>2 ساعت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</a:tcPr>
                </a:tc>
              </a:tr>
              <a:tr h="107815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2700"/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700"/>
                        <a:t>پیاده سازی API بک اند برای پیام های تماس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700"/>
                        <a:t>عرفان، حمیدرضا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700"/>
                        <a:t>3 ساعت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</a:tcPr>
                </a:tc>
              </a:tr>
              <a:tr h="107815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2700"/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700"/>
                        <a:t>ادغام فرم تماس فرانت و API بک اند پیام ها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700"/>
                        <a:t>عرفان، حمیدرضا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700"/>
                        <a:t>2 ساعت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</a:tcPr>
                </a:tc>
              </a:tr>
              <a:tr h="107815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2700"/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C6C6C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700"/>
                        <a:t>تست واحد و ادغام برای فرم تماس و بخش ارتباط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C6C6C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700"/>
                        <a:t>عرفان، حمیدرضا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C6C6C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700"/>
                        <a:t>1 ساعت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  <a:lnB w="12700">
                      <a:solidFill>
                        <a:srgbClr val="6C6C6C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اسپرینت 6: تست پروژه و مستند سازی آن"/>
          <p:cNvSpPr txBox="1"/>
          <p:nvPr/>
        </p:nvSpPr>
        <p:spPr>
          <a:xfrm>
            <a:off x="7565013" y="1654786"/>
            <a:ext cx="9253974" cy="880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 rtl="1">
              <a:defRPr/>
            </a:lvl1pPr>
          </a:lstStyle>
          <a:p>
            <a:pPr/>
            <a:r>
              <a:t>اسپرینت 6: تست پروژه و مستند سازی آن </a:t>
            </a:r>
          </a:p>
        </p:txBody>
      </p:sp>
      <p:graphicFrame>
        <p:nvGraphicFramePr>
          <p:cNvPr id="192" name="Table 1"/>
          <p:cNvGraphicFramePr/>
          <p:nvPr/>
        </p:nvGraphicFramePr>
        <p:xfrm>
          <a:off x="20411769" y="3603189"/>
          <a:ext cx="16452240" cy="7257311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1">
                <a:tableStyleId>{2708684C-4D16-4618-839F-0558EEFCDFE6}</a:tableStyleId>
              </a:tblPr>
              <a:tblGrid>
                <a:gridCol w="1568436"/>
                <a:gridCol w="6041385"/>
                <a:gridCol w="4414858"/>
                <a:gridCol w="4414858"/>
              </a:tblGrid>
              <a:tr h="1034944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2700"/>
                        <a:t>روز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C6C6C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2700"/>
                        <a:t>وظایف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2700"/>
                        <a:t>مسئول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2700"/>
                        <a:t>زمان تخمینی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</a:tcPr>
                </a:tc>
              </a:tr>
              <a:tr h="1034944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2700"/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700"/>
                        <a:t>انجام تست جامع سیستم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700"/>
                        <a:t> حمیدرضا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700"/>
                        <a:t>4 ساعت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</a:tcPr>
                </a:tc>
              </a:tr>
              <a:tr h="1034944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2700"/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700"/>
                        <a:t>شناسایی و رفع اشکالات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700"/>
                        <a:t>عرفان، حمیدرضا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700"/>
                        <a:t>3 ساعت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</a:tcPr>
                </a:tc>
              </a:tr>
              <a:tr h="1034944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2700"/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700"/>
                        <a:t>مستند سازی الزامات سیستم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700"/>
                        <a:t>عرفان، حمیدرضا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700"/>
                        <a:t>3 ساعت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</a:tcPr>
                </a:tc>
              </a:tr>
              <a:tr h="1034944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2700"/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700"/>
                        <a:t>مستند سازی معماری سیستم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700"/>
                        <a:t>عرفان، حمیدرضا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700"/>
                        <a:t>2 ساعت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</a:tcPr>
                </a:tc>
              </a:tr>
              <a:tr h="1034944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2700"/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700"/>
                        <a:t>مستند سازی کد منبع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700"/>
                        <a:t>عرفان، حمیدرضا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700"/>
                        <a:t>3 ساعت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</a:tcPr>
                </a:tc>
              </a:tr>
              <a:tr h="1034944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2700"/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C6C6C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700"/>
                        <a:t>تهیه مستندات کاربری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C6C6C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700"/>
                        <a:t>عرفان، حمیدرضا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C6C6C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700"/>
                        <a:t>2 ساعت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C6C6C"/>
                      </a:solidFill>
                      <a:miter lim="400000"/>
                    </a:lnR>
                    <a:lnB w="12700">
                      <a:solidFill>
                        <a:srgbClr val="6C6C6C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