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61" r:id="rId5"/>
    <p:sldId id="264" r:id="rId6"/>
    <p:sldId id="267" r:id="rId7"/>
    <p:sldId id="268" r:id="rId8"/>
    <p:sldId id="269" r:id="rId9"/>
    <p:sldId id="299" r:id="rId10"/>
    <p:sldId id="300" r:id="rId11"/>
    <p:sldId id="301" r:id="rId12"/>
    <p:sldId id="302" r:id="rId13"/>
    <p:sldId id="309" r:id="rId14"/>
    <p:sldId id="310" r:id="rId15"/>
    <p:sldId id="313" r:id="rId16"/>
    <p:sldId id="314" r:id="rId17"/>
    <p:sldId id="303" r:id="rId18"/>
    <p:sldId id="304" r:id="rId19"/>
    <p:sldId id="305" r:id="rId20"/>
    <p:sldId id="306" r:id="rId21"/>
    <p:sldId id="307" r:id="rId22"/>
    <p:sldId id="308" r:id="rId23"/>
    <p:sldId id="315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82" d="100"/>
          <a:sy n="82" d="100"/>
        </p:scale>
        <p:origin x="252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2120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80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  <p:sldLayoutId id="2147483672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Personal Blog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 rtl="1">
              <a:spcBef>
                <a:spcPts val="0"/>
              </a:spcBef>
              <a:defRPr/>
            </a:pPr>
            <a:r>
              <a:rPr lang="fa-IR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حمیدرضا </a:t>
            </a:r>
            <a:r>
              <a:rPr lang="fa-IR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بازیار</a:t>
            </a:r>
            <a:r>
              <a:rPr lang="fa-IR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عرفان زین </a:t>
            </a:r>
            <a:r>
              <a:rPr lang="fa-IR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الدینی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برنامه ریزی و مدیریت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تقویم پروژه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فرآیند پیشروی پروژه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fa-IR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3239"/>
            <a:ext cx="9144000" cy="576064"/>
          </a:xfrm>
        </p:spPr>
        <p:txBody>
          <a:bodyPr/>
          <a:lstStyle/>
          <a:p>
            <a:r>
              <a:rPr lang="fa-IR" altLang="ko-KR" dirty="0"/>
              <a:t>چرخه ی </a:t>
            </a:r>
            <a:r>
              <a:rPr lang="fa-IR" altLang="ko-KR" dirty="0" err="1"/>
              <a:t>اسپرینت</a:t>
            </a:r>
            <a:r>
              <a:rPr lang="fa-IR" altLang="ko-KR" dirty="0"/>
              <a:t> ها</a:t>
            </a:r>
            <a:endParaRPr lang="ko-KR" altLang="en-US" dirty="0"/>
          </a:p>
        </p:txBody>
      </p:sp>
      <p:cxnSp>
        <p:nvCxnSpPr>
          <p:cNvPr id="5" name="Straight Connector 4"/>
          <p:cNvCxnSpPr>
            <a:cxnSpLocks/>
            <a:stCxn id="2048" idx="1"/>
          </p:cNvCxnSpPr>
          <p:nvPr/>
        </p:nvCxnSpPr>
        <p:spPr>
          <a:xfrm flipH="1">
            <a:off x="-199023" y="1531794"/>
            <a:ext cx="7719375" cy="3184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92913" y="105909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74943" y="2541822"/>
            <a:ext cx="2880320" cy="461901"/>
            <a:chOff x="6228184" y="1730811"/>
            <a:chExt cx="2592288" cy="518977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31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پیاده سازی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بک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اند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و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فرانت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بخش درباره من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45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بخش درباره من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44382" y="1540334"/>
            <a:ext cx="793017" cy="510003"/>
            <a:chOff x="4007169" y="2268712"/>
            <a:chExt cx="816855" cy="648000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007169" y="2286345"/>
              <a:ext cx="152593" cy="317075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984240" y="3110262"/>
            <a:ext cx="2880320" cy="484749"/>
            <a:chOff x="6228184" y="1730811"/>
            <a:chExt cx="2592288" cy="484749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پیاده سازی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بک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اند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و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فرانت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مربوط به پست ها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بخش پست ها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09082" y="3740191"/>
            <a:ext cx="2880320" cy="484749"/>
            <a:chOff x="6228184" y="1730811"/>
            <a:chExt cx="2592288" cy="484749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</a:t>
              </a:r>
              <a:r>
                <a:rPr lang="fa-IR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منظقی</a:t>
              </a:r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پایگاه داده و پیاده سازی آن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طراحی پایگاه داده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48" name="Rectangle 2047"/>
          <p:cNvSpPr/>
          <p:nvPr/>
        </p:nvSpPr>
        <p:spPr>
          <a:xfrm>
            <a:off x="7520352" y="987574"/>
            <a:ext cx="1512168" cy="108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6B7B8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83503" y="4391944"/>
            <a:ext cx="2880320" cy="484749"/>
            <a:chOff x="6228184" y="1730811"/>
            <a:chExt cx="2592288" cy="484749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تحلیل نیازمندی های سیستم و شرح جزئیات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تحلیل نیازمندی ها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51881" y="1566817"/>
            <a:ext cx="1432359" cy="2026813"/>
            <a:chOff x="2654186" y="1543809"/>
            <a:chExt cx="1432359" cy="2026813"/>
          </a:xfrm>
        </p:grpSpPr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654186" y="1543809"/>
              <a:ext cx="909702" cy="171352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18955" y="1566818"/>
            <a:ext cx="1616247" cy="2694766"/>
            <a:chOff x="1732819" y="1529766"/>
            <a:chExt cx="1616247" cy="2694766"/>
          </a:xfrm>
        </p:grpSpPr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1732819" y="1529766"/>
              <a:ext cx="1230116" cy="2381474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5114" y="1577526"/>
            <a:ext cx="1627243" cy="3323925"/>
            <a:chOff x="984344" y="1554518"/>
            <a:chExt cx="1627243" cy="3323925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984344" y="1554518"/>
              <a:ext cx="1355408" cy="2999925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877484" y="1135488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67F2B6-D41F-4941-AE23-42F65BEEE421}"/>
              </a:ext>
            </a:extLst>
          </p:cNvPr>
          <p:cNvGrpSpPr/>
          <p:nvPr/>
        </p:nvGrpSpPr>
        <p:grpSpPr>
          <a:xfrm>
            <a:off x="2213411" y="1574239"/>
            <a:ext cx="1333738" cy="1530199"/>
            <a:chOff x="3490286" y="1386513"/>
            <a:chExt cx="1333738" cy="15301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CFCCD1-2D5D-C33B-3463-8E191A9F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490286" y="1386513"/>
              <a:ext cx="669477" cy="121690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A9F0AB-4E01-D4D0-964E-76A745CF06A6}"/>
                </a:ext>
              </a:extLst>
            </p:cNvPr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1022AE-804B-A5E5-93CB-4524399E5CBC}"/>
                </a:ext>
              </a:extLst>
            </p:cNvPr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F8DDEA-5848-AAF7-5C71-58CBB1EBCC82}"/>
              </a:ext>
            </a:extLst>
          </p:cNvPr>
          <p:cNvGrpSpPr/>
          <p:nvPr/>
        </p:nvGrpSpPr>
        <p:grpSpPr>
          <a:xfrm>
            <a:off x="2882887" y="1557693"/>
            <a:ext cx="1073209" cy="940117"/>
            <a:chOff x="3838166" y="1894219"/>
            <a:chExt cx="985858" cy="102249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D88F249-C4A4-F10A-E0D3-BF0CA7A64D41}"/>
                </a:ext>
              </a:extLst>
            </p:cNvPr>
            <p:cNvCxnSpPr>
              <a:cxnSpLocks/>
            </p:cNvCxnSpPr>
            <p:nvPr/>
          </p:nvCxnSpPr>
          <p:spPr>
            <a:xfrm>
              <a:off x="3838166" y="1894219"/>
              <a:ext cx="321596" cy="70920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DAC8C05-B2A0-476C-AE8C-6884D91DA69B}"/>
                </a:ext>
              </a:extLst>
            </p:cNvPr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363A02-9258-D1F4-5AB0-80D857D2DE07}"/>
                </a:ext>
              </a:extLst>
            </p:cNvPr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2B1550-0669-4FE6-B5CF-5BC45D7A7AF1}"/>
              </a:ext>
            </a:extLst>
          </p:cNvPr>
          <p:cNvGrpSpPr/>
          <p:nvPr/>
        </p:nvGrpSpPr>
        <p:grpSpPr>
          <a:xfrm>
            <a:off x="6042265" y="1588266"/>
            <a:ext cx="2880320" cy="669415"/>
            <a:chOff x="6228184" y="1730811"/>
            <a:chExt cx="2592288" cy="6694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EB778E-AA52-E2A9-FD39-4D7881A01F59}"/>
                </a:ext>
              </a:extLst>
            </p:cNvPr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تست پروژه و مستند سازی</a:t>
              </a:r>
            </a:p>
            <a:p>
              <a:r>
                <a:rPr lang="fa-IR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آن</a:t>
              </a:r>
              <a:endPara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E9B963-1844-A6EC-9AE0-6658F7CB83A3}"/>
                </a:ext>
              </a:extLst>
            </p:cNvPr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تست و مستند سازی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658846C-E983-D3C4-9FAB-A97E258BCCB2}"/>
              </a:ext>
            </a:extLst>
          </p:cNvPr>
          <p:cNvSpPr txBox="1"/>
          <p:nvPr/>
        </p:nvSpPr>
        <p:spPr>
          <a:xfrm>
            <a:off x="402934" y="104848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4AF8571-6E31-102B-37DF-34F2A2811E5B}"/>
              </a:ext>
            </a:extLst>
          </p:cNvPr>
          <p:cNvSpPr txBox="1"/>
          <p:nvPr/>
        </p:nvSpPr>
        <p:spPr>
          <a:xfrm>
            <a:off x="1120166" y="1059095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EC7E3D4-576F-27AA-8FC6-89864A019946}"/>
              </a:ext>
            </a:extLst>
          </p:cNvPr>
          <p:cNvSpPr txBox="1"/>
          <p:nvPr/>
        </p:nvSpPr>
        <p:spPr>
          <a:xfrm>
            <a:off x="1786930" y="106970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D642EE2-9DAD-9A9A-D536-5E3CDEB8AF92}"/>
              </a:ext>
            </a:extLst>
          </p:cNvPr>
          <p:cNvSpPr txBox="1"/>
          <p:nvPr/>
        </p:nvSpPr>
        <p:spPr>
          <a:xfrm>
            <a:off x="2453694" y="1068860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1B4AD80F-40AE-7050-0E15-93DB0C295386}"/>
              </a:ext>
            </a:extLst>
          </p:cNvPr>
          <p:cNvSpPr txBox="1"/>
          <p:nvPr/>
        </p:nvSpPr>
        <p:spPr>
          <a:xfrm>
            <a:off x="4770584" y="1045313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7678DE0D-C6F0-8ED8-430C-26E0D010BBC7}"/>
              </a:ext>
            </a:extLst>
          </p:cNvPr>
          <p:cNvSpPr txBox="1"/>
          <p:nvPr/>
        </p:nvSpPr>
        <p:spPr>
          <a:xfrm>
            <a:off x="3935810" y="213019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پیاده سازی فرم ها و بخش ارتباط</a:t>
            </a:r>
            <a:endParaRPr lang="en-US" altLang="ko-KR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362FA8C0-36B7-B351-3B0A-159D90F32127}"/>
              </a:ext>
            </a:extLst>
          </p:cNvPr>
          <p:cNvSpPr txBox="1"/>
          <p:nvPr/>
        </p:nvSpPr>
        <p:spPr>
          <a:xfrm>
            <a:off x="3935810" y="194529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طراحی بخش ارتباط</a:t>
            </a:r>
            <a:endParaRPr lang="ko-KR" altLang="en-US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5" y="360425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/>
                </a:solidFill>
              </a:rPr>
              <a:t>شمای کلی سیستم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975491" y="13233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391315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111395" y="264665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83568" y="333506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336990" y="400564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111396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2831475" y="3006697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1875" y="2658105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400" b="1" dirty="0">
                <a:solidFill>
                  <a:schemeClr val="accent3"/>
                </a:solidFill>
                <a:cs typeface="Arial" pitchFamily="34" charset="0"/>
              </a:rPr>
              <a:t>مجموع خروجی سیستم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Frame 17"/>
          <p:cNvSpPr/>
          <p:nvPr/>
        </p:nvSpPr>
        <p:spPr>
          <a:xfrm>
            <a:off x="1594963" y="2168948"/>
            <a:ext cx="312784" cy="31278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3183650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7"/>
          <p:cNvSpPr/>
          <p:nvPr/>
        </p:nvSpPr>
        <p:spPr>
          <a:xfrm>
            <a:off x="2304087" y="2820813"/>
            <a:ext cx="358544" cy="3585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21"/>
          <p:cNvSpPr>
            <a:spLocks noChangeAspect="1"/>
          </p:cNvSpPr>
          <p:nvPr/>
        </p:nvSpPr>
        <p:spPr>
          <a:xfrm>
            <a:off x="835578" y="3485333"/>
            <a:ext cx="416060" cy="419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508208" y="4192734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14718" y="13348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تحلیل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13" y="204375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پست ها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5671" y="26673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ارتباط با من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699" y="336673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درباره من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3" y="440013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200" b="1" dirty="0">
                <a:cs typeface="Arial" pitchFamily="34" charset="0"/>
              </a:rPr>
              <a:t>تست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83943" y="2840614"/>
            <a:ext cx="1459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1600" b="1" dirty="0">
                <a:cs typeface="Arial" pitchFamily="34" charset="0"/>
              </a:rPr>
              <a:t>وبلاگ من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0922"/>
            <a:ext cx="9144000" cy="576064"/>
          </a:xfrm>
        </p:spPr>
        <p:txBody>
          <a:bodyPr/>
          <a:lstStyle/>
          <a:p>
            <a:r>
              <a:rPr lang="fa-IR" altLang="ko-KR" b="1" dirty="0"/>
              <a:t>جلسات با کارفرما</a:t>
            </a:r>
            <a:endParaRPr lang="ko-KR" altLang="en-US" b="1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323528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16208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80416" y="3105100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6146483" y="1409896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169764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682043" y="1409896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3520" y="1574645"/>
            <a:ext cx="1246898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نیازمندی های سیستم معرفی و درخواست سیستم تنظیم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ی معرفی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19080" y="1574645"/>
            <a:ext cx="1246898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</a:t>
              </a:r>
              <a:r>
                <a:rPr lang="fa-IR" altLang="ko-KR" sz="1200" dirty="0" err="1">
                  <a:solidFill>
                    <a:schemeClr val="bg1"/>
                  </a:solidFill>
                  <a:cs typeface="Arial" pitchFamily="34" charset="0"/>
                </a:rPr>
                <a:t>تخلیل</a:t>
              </a:r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 ها و نمودار های معنایی سیستم ارائه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ی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67915" y="1557192"/>
            <a:ext cx="124689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بخش ارتباط با من ارئه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03475" y="1557192"/>
            <a:ext cx="1246898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خروجی کلی سیستم یعنی سیستم نهایی </a:t>
              </a:r>
              <a:r>
                <a:rPr lang="fa-IR" altLang="ko-KR" sz="1200" dirty="0" err="1">
                  <a:solidFill>
                    <a:schemeClr val="bg1"/>
                  </a:solidFill>
                  <a:cs typeface="Arial" pitchFamily="34" charset="0"/>
                </a:rPr>
                <a:t>بخ</a:t>
              </a:r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 کارفرما تحویل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ی تحویل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1C3735-5F99-FF38-C1E7-DD67688676D6}"/>
              </a:ext>
            </a:extLst>
          </p:cNvPr>
          <p:cNvGrpSpPr/>
          <p:nvPr/>
        </p:nvGrpSpPr>
        <p:grpSpPr>
          <a:xfrm>
            <a:off x="3346151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BEA0C04-99F1-5F75-CAE6-73D632AB2EF4}"/>
                </a:ext>
              </a:extLst>
            </p:cNvPr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F5D24AC0-B0E7-10B7-3782-40C5006504EF}"/>
                </a:ext>
              </a:extLst>
            </p:cNvPr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5" name="Rounded Rectangle 8">
            <a:extLst>
              <a:ext uri="{FF2B5EF4-FFF2-40B4-BE49-F238E27FC236}">
                <a16:creationId xmlns:a16="http://schemas.microsoft.com/office/drawing/2014/main" id="{81EF4720-2854-B8C4-00F3-AC426410389B}"/>
              </a:ext>
            </a:extLst>
          </p:cNvPr>
          <p:cNvSpPr/>
          <p:nvPr/>
        </p:nvSpPr>
        <p:spPr>
          <a:xfrm>
            <a:off x="311221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83137E3C-B69A-3CFB-1F57-A7875D3C26A6}"/>
              </a:ext>
            </a:extLst>
          </p:cNvPr>
          <p:cNvSpPr/>
          <p:nvPr/>
        </p:nvSpPr>
        <p:spPr>
          <a:xfrm flipH="1">
            <a:off x="4647778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BE5317-8C7B-DA45-72DB-EAE2DD7D9FA9}"/>
              </a:ext>
            </a:extLst>
          </p:cNvPr>
          <p:cNvGrpSpPr/>
          <p:nvPr/>
        </p:nvGrpSpPr>
        <p:grpSpPr>
          <a:xfrm>
            <a:off x="3133650" y="1574645"/>
            <a:ext cx="1246898" cy="1048024"/>
            <a:chOff x="803640" y="3362835"/>
            <a:chExt cx="2059657" cy="10480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0FF5A9-96EC-FAD4-6CBF-CD6A378FA2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بخش پست ها و مستندات پایگاه داده ارائه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09DAC6-2E15-BB7F-58F9-2A04171F085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A056D5-014B-5119-5086-7195AD9FB26B}"/>
              </a:ext>
            </a:extLst>
          </p:cNvPr>
          <p:cNvGrpSpPr/>
          <p:nvPr/>
        </p:nvGrpSpPr>
        <p:grpSpPr>
          <a:xfrm>
            <a:off x="4669210" y="1574645"/>
            <a:ext cx="1246898" cy="863358"/>
            <a:chOff x="803640" y="3362835"/>
            <a:chExt cx="2059657" cy="86335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D1AB7E-F418-AB2D-6E44-1D005B974BD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در این جلسه بخش </a:t>
              </a:r>
              <a:r>
                <a:rPr lang="fa-IR" altLang="ko-KR" sz="1200" dirty="0" err="1">
                  <a:solidFill>
                    <a:schemeClr val="bg1"/>
                  </a:solidFill>
                  <a:cs typeface="Arial" pitchFamily="34" charset="0"/>
                </a:rPr>
                <a:t>اردرباره</a:t>
              </a:r>
              <a:r>
                <a:rPr lang="fa-IR" altLang="ko-KR" sz="1200" dirty="0">
                  <a:solidFill>
                    <a:schemeClr val="bg1"/>
                  </a:solidFill>
                  <a:cs typeface="Arial" pitchFamily="34" charset="0"/>
                </a:rPr>
                <a:t> من ارئه داده شد.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16FBEA-A9EB-92D5-B455-6C3A75FA0D6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cs typeface="Arial" pitchFamily="34" charset="0"/>
                </a:rPr>
                <a:t>جلسه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65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3280" y="402698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/>
                </a:solidFill>
              </a:rPr>
              <a:t>چرخه ی روزانه تیم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451" y="1268791"/>
            <a:ext cx="5607098" cy="3194490"/>
            <a:chOff x="2133254" y="1345849"/>
            <a:chExt cx="4297306" cy="2448272"/>
          </a:xfrm>
        </p:grpSpPr>
        <p:sp>
          <p:nvSpPr>
            <p:cNvPr id="5" name="Block Arc 4"/>
            <p:cNvSpPr/>
            <p:nvPr/>
          </p:nvSpPr>
          <p:spPr>
            <a:xfrm rot="10800000">
              <a:off x="3982288" y="1345849"/>
              <a:ext cx="2448272" cy="2448272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2133254" y="1345849"/>
              <a:ext cx="2448272" cy="2448272"/>
            </a:xfrm>
            <a:prstGeom prst="blockArc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3982288" y="1345849"/>
              <a:ext cx="2448272" cy="2448272"/>
            </a:xfrm>
            <a:prstGeom prst="block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2133254" y="1345849"/>
              <a:ext cx="2448272" cy="244827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2214517" y="2350180"/>
              <a:ext cx="428366" cy="43423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8100000">
              <a:off x="4062370" y="2354944"/>
              <a:ext cx="428366" cy="434230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rot="18900000">
              <a:off x="5911404" y="2350179"/>
              <a:ext cx="428366" cy="4342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18946" y="247692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7000" y="277450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4812" y="23743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0531" y="325738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ck Arc 14"/>
          <p:cNvSpPr/>
          <p:nvPr/>
        </p:nvSpPr>
        <p:spPr>
          <a:xfrm rot="16200000">
            <a:off x="2091306" y="2130823"/>
            <a:ext cx="297544" cy="2977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4315931" y="3260454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759369" y="1988114"/>
            <a:ext cx="210431" cy="4003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6670008" y="3640434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55287" y="1592803"/>
            <a:ext cx="1793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جلسه ی آغاز روز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6123" y="1414982"/>
            <a:ext cx="1793106" cy="488848"/>
            <a:chOff x="2113657" y="4283314"/>
            <a:chExt cx="3647460" cy="488848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هم فکری میان روز بین بخش های تیم و همگام سازی تغیرات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2825" y="3791388"/>
            <a:ext cx="1793106" cy="488848"/>
            <a:chOff x="2113657" y="4283314"/>
            <a:chExt cx="3647460" cy="488848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7" y="4283314"/>
              <a:ext cx="3647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انجام </a:t>
              </a:r>
              <a:r>
                <a:rPr lang="fa-IR" altLang="ko-KR" sz="16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تسک</a:t>
              </a:r>
              <a:r>
                <a:rPr lang="fa-IR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های روز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7874" y="3830477"/>
            <a:ext cx="1851354" cy="290284"/>
            <a:chOff x="1995169" y="4481878"/>
            <a:chExt cx="3765946" cy="290284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5169" y="4481878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b="1" dirty="0">
                  <a:latin typeface="Arial" pitchFamily="34" charset="0"/>
                  <a:cs typeface="Arial" pitchFamily="34" charset="0"/>
                </a:rPr>
                <a:t>گزارش </a:t>
              </a:r>
              <a:r>
                <a:rPr lang="fa-IR" altLang="ko-KR" sz="1200" b="1" dirty="0" err="1">
                  <a:latin typeface="Arial" pitchFamily="34" charset="0"/>
                  <a:cs typeface="Arial" pitchFamily="34" charset="0"/>
                </a:rPr>
                <a:t>نویسی</a:t>
              </a:r>
              <a:r>
                <a:rPr lang="fa-IR" altLang="ko-KR" sz="1200" b="1" dirty="0">
                  <a:latin typeface="Arial" pitchFamily="34" charset="0"/>
                  <a:cs typeface="Arial" pitchFamily="34" charset="0"/>
                </a:rPr>
                <a:t> روز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8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مستندات و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نمای کلی و صفحات سیستم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مستندات سیستم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لینک دسترسی به پروژه</a:t>
            </a:r>
          </a:p>
        </p:txBody>
      </p:sp>
    </p:spTree>
    <p:extLst>
      <p:ext uri="{BB962C8B-B14F-4D97-AF65-F5344CB8AC3E}">
        <p14:creationId xmlns:p14="http://schemas.microsoft.com/office/powerpoint/2010/main" val="256045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87824" y="272276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3785191" y="247760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Home Page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128" y="1491630"/>
            <a:ext cx="4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صفحه اصلی سایت, شامل سه بخش کلی است: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6394" y="1754624"/>
            <a:ext cx="30963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سربرگ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یا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header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: این بخش در تمامی صفحات سایت مشترک می باشد. در این بخش لینک </a:t>
            </a: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هایی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به سایر صفحات وجود دارد.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بدنه: در این بخش نمای کلی از پست های اخیر نمایش داده می شود. این امکان وجود دارد که با کلیک روی عنوان پست به صفحه ی جزئیات پست و کامنت گذاری برویم.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پانوشت یا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footer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 </a:t>
            </a: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اینن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بخش که در تمامی صفحات مشترک است حاوی لینک های ارتباطی و حق کپی مربوط به سایت می باشد.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F8FBC7-55B0-C494-1072-3356D53222FF}"/>
              </a:ext>
            </a:extLst>
          </p:cNvPr>
          <p:cNvSpPr/>
          <p:nvPr/>
        </p:nvSpPr>
        <p:spPr>
          <a:xfrm>
            <a:off x="251520" y="1414619"/>
            <a:ext cx="5150858" cy="34566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93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نمای جزئی از بخش ها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B6DFF0-4E3F-6253-86F4-BCF4EB31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2070"/>
            <a:ext cx="3391355" cy="1206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8CAC94-7522-1621-FD99-101402FE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92" y="899960"/>
            <a:ext cx="3229426" cy="6954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AC8B67-A4C9-4C90-2ED0-3B044FFF6F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9" t="-2879"/>
          <a:stretch/>
        </p:blipFill>
        <p:spPr>
          <a:xfrm>
            <a:off x="3022758" y="1476024"/>
            <a:ext cx="3098484" cy="204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9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1960" y="483518"/>
            <a:ext cx="3096344" cy="2302348"/>
            <a:chOff x="467544" y="1233581"/>
            <a:chExt cx="3240360" cy="2302348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1473826"/>
              <a:ext cx="324036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600" dirty="0">
                  <a:cs typeface="Arial" pitchFamily="34" charset="0"/>
                </a:rPr>
                <a:t>صفحه پست ها یکی از بخش های اساسی  این پروژه است. در این بخش مالک پست های متنی مورد </a:t>
              </a:r>
              <a:r>
                <a:rPr lang="fa-IR" altLang="ko-KR" sz="1600" dirty="0" err="1">
                  <a:cs typeface="Arial" pitchFamily="34" charset="0"/>
                </a:rPr>
                <a:t>تظر</a:t>
              </a:r>
              <a:r>
                <a:rPr lang="fa-IR" altLang="ko-KR" sz="1600" dirty="0">
                  <a:cs typeface="Arial" pitchFamily="34" charset="0"/>
                </a:rPr>
                <a:t> خود را به اشتراک می گذارد. کاربر می تواند بین صفحات پست ها </a:t>
              </a:r>
              <a:r>
                <a:rPr lang="fa-IR" altLang="ko-KR" sz="1600" dirty="0" err="1">
                  <a:cs typeface="Arial" pitchFamily="34" charset="0"/>
                </a:rPr>
                <a:t>جابه</a:t>
              </a:r>
              <a:r>
                <a:rPr lang="fa-IR" altLang="ko-KR" sz="1600" dirty="0">
                  <a:cs typeface="Arial" pitchFamily="34" charset="0"/>
                </a:rPr>
                <a:t> جا شود, روی عنوان پست کلیک کند و به صفحه ی جزئیات پست برود. همچنین در صفحه جزئیات می تواند نظرات خود را به اشتراک بگذارد.</a:t>
              </a:r>
              <a:endParaRPr lang="en-US" altLang="ko-KR" sz="1600" dirty="0"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1233581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صفحه ی پست ها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1449FF1-2A0B-5626-CCEE-44205327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9502"/>
            <a:ext cx="3542118" cy="1635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9ECB61-EDDE-0B60-3273-1EB0A092A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17" y="2970450"/>
            <a:ext cx="5693675" cy="20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411760" y="363355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altLang="ko-KR" sz="2000" b="1" dirty="0">
                <a:latin typeface="+mj-lt"/>
                <a:cs typeface="Arial" pitchFamily="34" charset="0"/>
              </a:rPr>
              <a:t>صفحه ارتباط با من</a:t>
            </a:r>
          </a:p>
          <a:p>
            <a:pPr marL="0" indent="0" algn="ctr">
              <a:buNone/>
            </a:pPr>
            <a:r>
              <a:rPr lang="fa-IR" altLang="ko-KR" sz="2000" b="1" dirty="0">
                <a:latin typeface="+mj-lt"/>
                <a:cs typeface="Arial" pitchFamily="34" charset="0"/>
              </a:rPr>
              <a:t> و</a:t>
            </a:r>
          </a:p>
          <a:p>
            <a:pPr marL="0" indent="0" algn="ctr">
              <a:buNone/>
            </a:pPr>
            <a:r>
              <a:rPr lang="fa-IR" altLang="ko-KR" sz="2000" b="1" dirty="0">
                <a:latin typeface="+mj-lt"/>
                <a:cs typeface="Arial" pitchFamily="34" charset="0"/>
              </a:rPr>
              <a:t> صفحه ی درباره من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1923678"/>
            <a:ext cx="2088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600" dirty="0">
                <a:cs typeface="Arial" pitchFamily="34" charset="0"/>
              </a:rPr>
              <a:t>در این دو صفحه کاربر می تواند رزومه و توضیحات داده شده در مورد مالک و نمونه کار های وی را مشاهده نماید. همچنین در صفحه ی ارتباط با من امکان ارسال پیام شخصی به کاربر وجود دارد.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F7BEA-2A10-2D64-BFD0-727FD112C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76" r="11089"/>
          <a:stretch/>
        </p:blipFill>
        <p:spPr>
          <a:xfrm>
            <a:off x="34207" y="1157719"/>
            <a:ext cx="2377553" cy="312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9FE8D-9969-81C1-94DB-181E1B39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59" y="81383"/>
            <a:ext cx="2159175" cy="215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79B9E-EADE-E8A2-26D7-1D605EEA0F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92"/>
          <a:stretch/>
        </p:blipFill>
        <p:spPr>
          <a:xfrm>
            <a:off x="6087858" y="2179945"/>
            <a:ext cx="2159176" cy="1075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19C676-18C4-3DBF-D91C-5B4A4C7EC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857" y="2722334"/>
            <a:ext cx="2162760" cy="31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16520" y="1898358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a-IR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فهرست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577052"/>
            <a:chOff x="2175371" y="1762964"/>
            <a:chExt cx="5040560" cy="577052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معرفی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مختصری از موضوع و ویژگی های سیستم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92495"/>
            <a:chOff x="2175371" y="1762964"/>
            <a:chExt cx="5040560" cy="792495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نیازمندی های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5232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کاملی از نیازمندی ها و </a:t>
              </a:r>
              <a:r>
                <a:rPr lang="fa-IR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نحلیل</a:t>
              </a: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نیازمندی های سیستم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577052"/>
            <a:chOff x="2175371" y="1762964"/>
            <a:chExt cx="5040560" cy="577052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برنامه و مدیریت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تقویم و برنامه زمانی و مدیریتی پروژه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577052"/>
            <a:chOff x="2175371" y="1762964"/>
            <a:chExt cx="5040560" cy="577052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مستندات و پروژه</a:t>
              </a: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fa-IR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شرح مستندات و سیستم پیاده سازی شده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/>
                </a:solidFill>
              </a:rPr>
              <a:t>جزئیات پروژه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a-IR" altLang="ko-KR" sz="1800" dirty="0">
                <a:solidFill>
                  <a:schemeClr val="tx1"/>
                </a:solidFill>
              </a:rPr>
              <a:t>در این بخش به تکنولوژی, ساختار و </a:t>
            </a:r>
            <a:r>
              <a:rPr lang="fa-IR" altLang="ko-KR" sz="1800" dirty="0" err="1">
                <a:solidFill>
                  <a:schemeClr val="tx1"/>
                </a:solidFill>
              </a:rPr>
              <a:t>ورژن</a:t>
            </a:r>
            <a:r>
              <a:rPr lang="fa-IR" altLang="ko-KR" sz="1800" dirty="0">
                <a:solidFill>
                  <a:schemeClr val="tx1"/>
                </a:solidFill>
              </a:rPr>
              <a:t> های استفاده شده در سیستم اشاره می کنیم.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56129"/>
              </p:ext>
            </p:extLst>
          </p:nvPr>
        </p:nvGraphicFramePr>
        <p:xfrm>
          <a:off x="526683" y="1419622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a-IR" altLang="ko-KR" sz="24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شرح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altLang="ko-KR" sz="24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عنوان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17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Django 5.0.1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fa-IR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فریم ورک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SQLITE3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fa-IR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پایگاه داده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HTML 5, CSS 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fa-IR" altLang="ko-KR" sz="1800" b="1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فرانت</a:t>
                      </a:r>
                      <a:r>
                        <a:rPr lang="fa-IR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fa-IR" altLang="ko-KR" sz="1800" b="1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اند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6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4764" y="-164554"/>
            <a:ext cx="7979236" cy="1152128"/>
          </a:xfrm>
        </p:spPr>
        <p:txBody>
          <a:bodyPr/>
          <a:lstStyle/>
          <a:p>
            <a:r>
              <a:rPr lang="fa-IR" altLang="ko-KR" sz="2800" b="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برای مشاهده کد های پروژه لینک زیر را اسکن کنید.</a:t>
            </a:r>
            <a:endParaRPr lang="en-US" altLang="ko-KR" sz="28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C0F0-8436-1E87-5268-BC395A6C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17122"/>
            <a:ext cx="2607472" cy="37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sz="4000" dirty="0">
                <a:solidFill>
                  <a:schemeClr val="tx1"/>
                </a:solidFill>
              </a:rPr>
              <a:t>Thank you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معرفی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موضوع پروژه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قابلیت های پروژه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وبلاگ من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310483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وبلاگ من یک وبلاگ شخصی برای ارائه نمونه کار ها, رزومه شخصی, امکان ارتباط و اشتراک پست می باشد.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72140"/>
            <a:ext cx="9144000" cy="576064"/>
          </a:xfrm>
        </p:spPr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بخش های اصلی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3744415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 این بخش صاحب وبلاگ پست </a:t>
              </a:r>
              <a:r>
                <a:rPr lang="fa-IR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هایی</a:t>
              </a:r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را به اشتراک و کاربران </a:t>
              </a:r>
              <a:r>
                <a:rPr lang="fa-IR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نطر</a:t>
              </a:r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دهی می کنند.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اشتراک پست ها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 این بخش کاربر امکان ارسال پیام به صاحب وبلاگ را دارد.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ارتباط با من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صفحه اصلی جایی است که کاربر پست های اخیر و جدیدترین اخبار را می بیند.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صفحه اصلی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 این بخش شرح مختصری از صاحب وبلاگ و رزومه شخصی وی آورده شده است.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درباره من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تیم ما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83690" y="3347694"/>
            <a:ext cx="1440160" cy="843110"/>
            <a:chOff x="251520" y="3350185"/>
            <a:chExt cx="1656184" cy="843110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a-IR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حمیدرضا </a:t>
                </a:r>
                <a:r>
                  <a:rPr lang="fa-IR" sz="1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بازیار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3885518"/>
              <a:ext cx="1656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hamidbz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3890" y="3347694"/>
            <a:ext cx="1560802" cy="843110"/>
            <a:chOff x="251520" y="3350185"/>
            <a:chExt cx="1794922" cy="843110"/>
          </a:xfrm>
        </p:grpSpPr>
        <p:grpSp>
          <p:nvGrpSpPr>
            <p:cNvPr id="14" name="Group 13"/>
            <p:cNvGrpSpPr/>
            <p:nvPr/>
          </p:nvGrpSpPr>
          <p:grpSpPr>
            <a:xfrm>
              <a:off x="390259" y="3350185"/>
              <a:ext cx="1656183" cy="511791"/>
              <a:chOff x="3912618" y="3327771"/>
              <a:chExt cx="1584177" cy="511791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912618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a-IR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عرفان زین </a:t>
                </a:r>
                <a:r>
                  <a:rPr lang="fa-IR" sz="1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الدینی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912618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Project manager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0" dirty="0">
                  <a:effectLst/>
                </a:rPr>
                <a:t>erph82</a:t>
              </a:r>
              <a:endParaRPr lang="en-US" sz="1400" dirty="0">
                <a:effectLst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56176" y="1718641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در این پروژه توسط یک تیم دو نفره انجام شده است. در این پروژه از شیوه </a:t>
            </a:r>
            <a:r>
              <a:rPr lang="fa-IR" altLang="ko-KR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اسکرام</a:t>
            </a:r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استفاده شده است.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99A387-0A66-43B1-8DEC-CCC236794D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FAC46B1-E82D-472F-8913-70CC6EDE5C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Block Arc 6">
            <a:extLst>
              <a:ext uri="{FF2B5EF4-FFF2-40B4-BE49-F238E27FC236}">
                <a16:creationId xmlns:a16="http://schemas.microsoft.com/office/drawing/2014/main" id="{A46DFC65-5413-E53D-5940-6D6971B09D6E}"/>
              </a:ext>
            </a:extLst>
          </p:cNvPr>
          <p:cNvSpPr/>
          <p:nvPr/>
        </p:nvSpPr>
        <p:spPr>
          <a:xfrm>
            <a:off x="739674" y="3902288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Block Arc 6">
            <a:extLst>
              <a:ext uri="{FF2B5EF4-FFF2-40B4-BE49-F238E27FC236}">
                <a16:creationId xmlns:a16="http://schemas.microsoft.com/office/drawing/2014/main" id="{44065906-B674-0E75-A005-BFD46E81068B}"/>
              </a:ext>
            </a:extLst>
          </p:cNvPr>
          <p:cNvSpPr/>
          <p:nvPr/>
        </p:nvSpPr>
        <p:spPr>
          <a:xfrm>
            <a:off x="2683890" y="3902288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id="{004F54AB-4788-A927-5595-0FA76709AF60}"/>
              </a:ext>
            </a:extLst>
          </p:cNvPr>
          <p:cNvSpPr/>
          <p:nvPr/>
        </p:nvSpPr>
        <p:spPr>
          <a:xfrm>
            <a:off x="739674" y="342778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8">
            <a:extLst>
              <a:ext uri="{FF2B5EF4-FFF2-40B4-BE49-F238E27FC236}">
                <a16:creationId xmlns:a16="http://schemas.microsoft.com/office/drawing/2014/main" id="{33410781-F146-D96F-4774-C0ECE074A829}"/>
              </a:ext>
            </a:extLst>
          </p:cNvPr>
          <p:cNvSpPr/>
          <p:nvPr/>
        </p:nvSpPr>
        <p:spPr>
          <a:xfrm>
            <a:off x="2539874" y="342778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پروژه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127058"/>
            <a:ext cx="5148064" cy="1224136"/>
          </a:xfrm>
        </p:spPr>
        <p:txBody>
          <a:bodyPr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غیر کارکردی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5816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کارکردی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عملیات </a:t>
            </a:r>
            <a:r>
              <a:rPr lang="fa-IR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هایی</a:t>
            </a:r>
            <a:r>
              <a:rPr lang="fa-IR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که در سیستم قرار است انجام شود به شرح زیر است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1700000">
            <a:off x="4058041" y="354480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803340" y="285528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2700000">
            <a:off x="4547885" y="3937747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3649972" y="274806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238" y="2543887"/>
            <a:ext cx="2539483" cy="801802"/>
            <a:chOff x="803640" y="3362835"/>
            <a:chExt cx="2059657" cy="80180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مالک می تواند پست یا کامنت های دلخواه خود را حذف کند.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حذف پست و کامنت توسط مالک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84603" y="3725194"/>
            <a:ext cx="2539483" cy="801802"/>
            <a:chOff x="803640" y="3362835"/>
            <a:chExt cx="2059657" cy="80180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کاربر می تواند پیام های خصوصی خود را به مالک ارسال کند.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ارسال پیام توسط کاربر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4668" y="1327084"/>
            <a:ext cx="2539483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مالک می تواند پست های متنی دلخواه خود را در وبلاگ </a:t>
              </a:r>
              <a:r>
                <a:rPr lang="fa-IR" altLang="ko-KR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اش</a:t>
              </a:r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به اشتراک بگذارد.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درج پست جدید توسط مالک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4128" y="2508390"/>
            <a:ext cx="2539483" cy="801802"/>
            <a:chOff x="803640" y="3362835"/>
            <a:chExt cx="2059657" cy="80180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کاربر می تواند نظرات خود را برای پست ها به اشتراک بگذارد.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درج نظر توسط کاربر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غیر کارکردی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a-IR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نیازمندی های غیر عملیاتی که لازمه ی سیستم می باشد به شرح زیر است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23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rapezoid 13"/>
          <p:cNvSpPr/>
          <p:nvPr/>
        </p:nvSpPr>
        <p:spPr>
          <a:xfrm>
            <a:off x="3381542" y="3094925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041105" y="3077954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2032292" y="2014954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6369789" y="2030612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3808" y="2158499"/>
            <a:ext cx="81009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0032" y="2510571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7978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316548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580112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092280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9077" y="2378559"/>
            <a:ext cx="88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مقابله با حمله ی </a:t>
            </a:r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ربات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ها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0859" y="3231544"/>
            <a:ext cx="8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صخت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در ثبت نظرات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4423" y="3231544"/>
            <a:ext cx="88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ریسپانسیو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بودن صفحات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06591" y="2467121"/>
            <a:ext cx="8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امنیت </a:t>
            </a:r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پنل</a:t>
            </a:r>
            <a:r>
              <a:rPr lang="fa-IR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fa-IR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ادمین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452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858</Words>
  <Application>Microsoft Office PowerPoint</Application>
  <PresentationFormat>On-screen Show (16:9)</PresentationFormat>
  <Paragraphs>147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hamidreza bazyar</cp:lastModifiedBy>
  <cp:revision>80</cp:revision>
  <dcterms:created xsi:type="dcterms:W3CDTF">2016-12-05T23:26:54Z</dcterms:created>
  <dcterms:modified xsi:type="dcterms:W3CDTF">2024-05-16T14:12:32Z</dcterms:modified>
</cp:coreProperties>
</file>