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258" r:id="rId3"/>
    <p:sldId id="952" r:id="rId4"/>
    <p:sldId id="970" r:id="rId5"/>
    <p:sldId id="973" r:id="rId6"/>
    <p:sldId id="971" r:id="rId7"/>
    <p:sldId id="974" r:id="rId8"/>
    <p:sldId id="975" r:id="rId9"/>
    <p:sldId id="976" r:id="rId10"/>
    <p:sldId id="977" r:id="rId11"/>
    <p:sldId id="9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 JIRARI Youssef AtsMarBtoArdSet" initials="EJYA" lastIdx="2" clrIdx="0">
    <p:extLst>
      <p:ext uri="{19B8F6BF-5375-455C-9EA6-DF929625EA0E}">
        <p15:presenceInfo xmlns:p15="http://schemas.microsoft.com/office/powerpoint/2012/main" userId="S::youssef.el-jirari@sgcib.com::b61b5f92-c754-40a2-b60d-3c9d3c3c2d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F3300"/>
    <a:srgbClr val="E9041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5386" autoAdjust="0"/>
  </p:normalViewPr>
  <p:slideViewPr>
    <p:cSldViewPr snapToGrid="0">
      <p:cViewPr varScale="1">
        <p:scale>
          <a:sx n="99" d="100"/>
          <a:sy n="99" d="100"/>
        </p:scale>
        <p:origin x="96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0AB50C9-BBF8-4B0A-A973-20CC2E3CAD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F507F-1F9D-4225-8B43-997D13CC24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6DC4C-67F8-4984-B027-BCB886A2F35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C3682A-F04D-4861-89DE-B46B62DFAD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EEF5FB-2AB3-4167-B84F-41FC10A83B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D066-438C-4BAC-8E38-ECF7AA35F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7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7CFBE-9F0B-4006-BB9D-D3B539A1CD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D6B13-FDA5-4FF6-8FEB-1D41196653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4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D6B13-FDA5-4FF6-8FEB-1D41196653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6B13-FDA5-4FF6-8FEB-1D41196653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6B13-FDA5-4FF6-8FEB-1D41196653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6B13-FDA5-4FF6-8FEB-1D41196653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6B13-FDA5-4FF6-8FEB-1D41196653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6B13-FDA5-4FF6-8FEB-1D41196653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6B13-FDA5-4FF6-8FEB-1D41196653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5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6B13-FDA5-4FF6-8FEB-1D41196653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6B13-FDA5-4FF6-8FEB-1D41196653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6B13-FDA5-4FF6-8FEB-1D41196653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70AB8-95A9-449A-BB52-06652AB8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FDBF04-83C4-4748-941C-65048E34B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C39B0B-14D4-41BF-A729-0D9059D3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9F527B-405D-49D1-83F4-2F2DFD4A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D2949C-3B64-4466-9CEA-385D713A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33AB7-AB86-4C1E-8170-584BF3C5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248ECF-947D-4205-BA58-B2E2E3731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AC67B8-ACA8-4346-8FF5-217D28CC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A4A767-5E30-4C90-9420-D05D54AD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143688-6885-4AEE-A368-E55A13F6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DC1B352-3ABB-4D73-82F1-204B3F707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92AA31-47F7-4160-A1E1-2575EE9D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350D5F-3967-410B-8818-707FB124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492BA4-5688-4BA8-BA16-861FC4E1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E7DD7E-1C88-4268-BEE7-FBFBA262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57AE1-0282-4C80-B790-301836D1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441243-590E-4E9D-82A6-5C88282EC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8279AB-660B-408A-A515-CE42EBB0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E31E53-BD6D-422B-907B-EA84FBAA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B5BD45-6932-4B0A-838F-02417D45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B062A5-28F4-46EC-AAA9-E268DD6CE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8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D9C07DC9-5097-467E-A712-6A3F16D4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0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EB8AD86-DAC0-4A72-953D-8F149EC39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8FD6B8-D53A-4C86-88E9-917EAD49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6FBC05-65A9-4153-8D6A-73369D4D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22A677-9ABF-4AAE-9A34-7611C902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934EA4-375D-4AE9-843B-43F5D9EB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B062A5-28F4-46EC-AAA9-E268DD6CE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53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32FDC-4D7E-4C51-8A8A-A73B8F9B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2D30F1-AE6C-401A-88B6-ADE8297A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D1AB2C-FF74-40F8-BC75-D469E406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76452F-C196-472E-AC63-1AF1CD56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994111-0C9F-4EC5-8B86-69A9C3AF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C246A5-5D63-444E-960B-235B57FD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5C59BE-9BD8-4AB7-88B7-6D445FE8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ADAD63-1BDC-495D-994A-E1BD694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F7C92C-088E-4AE8-A9FF-892933A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55BF17-60CA-4526-A9D5-C510C1D5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29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73D39-52DE-4B01-AEA4-0709E8F9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48CAE-29F0-49C6-87BC-5DB10D380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0C7926-FBC6-439E-ABC8-6C34FF7C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D802E9-A7BF-484D-B132-EB2486CB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A5B661-5133-4C43-909B-7D9E6C12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93122C-02F6-445E-80F9-092DCCBC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54E05-781A-4C5E-9F13-A48D9962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C1E0E7-6067-47CC-98A6-20F953D1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217437-DE0C-4F64-B7EC-14481710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3C67FB-7ADD-465E-A9D4-664B3200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9602AF-F095-4D08-910F-00B7B821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DD197F-53D9-4E85-9092-449E82EC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3340B0-610B-4FB9-BB7A-3BE8413B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75BE45-E821-4BEA-82EE-91C01101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06F20D-5D16-433D-A06B-2B8370EE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987467-3CA6-4259-9B7C-26AA3284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A48F02-A7A5-4732-9F89-E4960566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C392CC-B752-46D9-A529-A92B22FD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4843A31-3EB8-4241-844E-AA511945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9D52C81-EFF6-4432-AF1F-E3557BCB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654AE7-5909-43B3-A712-C0101633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16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EB1F4-4DC0-4972-847D-BC3875D9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626428-8506-4481-9348-C5DB9BB5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272F5E-4E97-4882-8826-125DD762A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E8487-FF81-414C-9FDC-180FCDC0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5788E1-83BC-4D24-BEBA-F275F6C3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5CE2A8-08DB-43CA-AD28-5F2BE834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7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04C57-7D5C-4B3E-AD1F-1DC2349E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335119D-62FB-4F3F-8170-37ADB7DB0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69F877-3815-44E2-B7E4-03E5B089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CD2761-0F87-431F-906B-64EDD031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CB1009-2BE2-4E97-B86A-85AA858A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507DEB-2B55-4076-BC14-C16FFC07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w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5D5F3B-0DB5-4379-99CF-6F603753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E974A9-0BED-47FE-995D-36BEA876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ED18CB-4A5F-4E24-A083-F5ACE0857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D3AF09-9C91-4532-91F0-826A3ABB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63F781-ACAE-484B-A3E4-24B7F5F1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01E1C-D2F8-4163-B752-FB84B31636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SG.wmf">
            <a:extLst>
              <a:ext uri="{FF2B5EF4-FFF2-40B4-BE49-F238E27FC236}">
                <a16:creationId xmlns:a16="http://schemas.microsoft.com/office/drawing/2014/main" xmlns="" id="{C23C2B17-2FAB-436D-BEB5-08F5946DFF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58" y="6452482"/>
            <a:ext cx="1636382" cy="2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ysdovhan/wtf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184364D-814E-4ADA-8B18-4EFD8EA1EC84}"/>
              </a:ext>
            </a:extLst>
          </p:cNvPr>
          <p:cNvSpPr txBox="1">
            <a:spLocks/>
          </p:cNvSpPr>
          <p:nvPr/>
        </p:nvSpPr>
        <p:spPr>
          <a:xfrm>
            <a:off x="514000" y="501955"/>
            <a:ext cx="1286225" cy="33111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 algn="l" defTabSz="990564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90564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>
                <a:solidFill>
                  <a:srgbClr val="E9041E"/>
                </a:solidFill>
                <a:latin typeface="Montserrat ExtraBold"/>
              </a:rPr>
              <a:t>P</a:t>
            </a:r>
            <a:r>
              <a:rPr lang="en-US" sz="2800" dirty="0">
                <a:solidFill>
                  <a:srgbClr val="E9041E"/>
                </a:solidFill>
                <a:latin typeface="Montserrat ExtraBold"/>
              </a:rPr>
              <a:t>LAN</a:t>
            </a:r>
            <a:endParaRPr kumimoji="0" lang="en-US" sz="2800" b="0" i="0" u="none" strike="noStrike" kern="1200" cap="all" spc="0" normalizeH="0" baseline="0" noProof="0" dirty="0">
              <a:ln>
                <a:noFill/>
              </a:ln>
              <a:solidFill>
                <a:srgbClr val="E9041E"/>
              </a:solidFill>
              <a:effectLst/>
              <a:uLnTx/>
              <a:uFillTx/>
              <a:latin typeface="Montserrat ExtraBold"/>
              <a:ea typeface="+mj-ea"/>
              <a:cs typeface="Arial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291B63C-924A-4448-AAFB-530205B033BC}"/>
              </a:ext>
            </a:extLst>
          </p:cNvPr>
          <p:cNvSpPr txBox="1">
            <a:spLocks/>
          </p:cNvSpPr>
          <p:nvPr/>
        </p:nvSpPr>
        <p:spPr>
          <a:xfrm>
            <a:off x="514000" y="1917416"/>
            <a:ext cx="11316050" cy="3629199"/>
          </a:xfrm>
          <a:prstGeom prst="rect">
            <a:avLst/>
          </a:prstGeom>
        </p:spPr>
        <p:txBody>
          <a:bodyPr vert="horz" wrap="square" lIns="0" tIns="0" rIns="0" bIns="0" numCol="2" rtlCol="0">
            <a:spAutoFit/>
          </a:bodyPr>
          <a:lstStyle>
            <a:lvl1pPr marL="389986" indent="-389986" algn="l" defTabSz="990564" rtl="0" eaLnBrk="1" latinLnBrk="0" hangingPunct="1">
              <a:lnSpc>
                <a:spcPct val="90000"/>
              </a:lnSpc>
              <a:spcBef>
                <a:spcPts val="1083"/>
              </a:spcBef>
              <a:spcAft>
                <a:spcPts val="217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9131761" algn="r"/>
              </a:tabLst>
              <a:defRPr lang="en-US" sz="2000" b="1" kern="1200" cap="all" baseline="0" noProof="0">
                <a:solidFill>
                  <a:srgbClr val="E60028"/>
                </a:solidFill>
                <a:latin typeface="+mn-lt"/>
                <a:ea typeface="+mn-ea"/>
                <a:cs typeface="Arial" pitchFamily="34" charset="0"/>
              </a:defRPr>
            </a:lvl1pPr>
            <a:lvl2pPr marL="779972" indent="-389986" algn="l" defTabSz="990564" rtl="0" eaLnBrk="1" latinLnBrk="0" hangingPunct="1">
              <a:lnSpc>
                <a:spcPct val="90000"/>
              </a:lnSpc>
              <a:spcBef>
                <a:spcPts val="217"/>
              </a:spcBef>
              <a:buClrTx/>
              <a:buSzPct val="100000"/>
              <a:buFont typeface="+mj-lt"/>
              <a:buAutoNum type="alphaUcPeriod"/>
              <a:tabLst>
                <a:tab pos="9131761" algn="r"/>
              </a:tabLst>
              <a:defRPr lang="en-US" sz="1600" kern="1200" cap="none" baseline="0" noProof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89986" indent="0" algn="l" defTabSz="990564" rtl="0" eaLnBrk="1" latinLnBrk="0" hangingPunct="1">
              <a:lnSpc>
                <a:spcPct val="90000"/>
              </a:lnSpc>
              <a:spcBef>
                <a:spcPts val="3033"/>
              </a:spcBef>
              <a:buClr>
                <a:schemeClr val="tx1"/>
              </a:buClr>
              <a:buSzPct val="100000"/>
              <a:buFont typeface="Source Sans Pro" panose="020B0503030403020204" pitchFamily="34" charset="0"/>
              <a:buNone/>
              <a:tabLst>
                <a:tab pos="9131761" algn="r"/>
              </a:tabLst>
              <a:defRPr lang="en-US" sz="1517" b="0" kern="1200" cap="all" baseline="0" noProof="0">
                <a:solidFill>
                  <a:srgbClr val="E60028"/>
                </a:solidFill>
                <a:latin typeface="+mn-lt"/>
                <a:ea typeface="+mn-ea"/>
                <a:cs typeface="Arial" pitchFamily="34" charset="0"/>
              </a:defRPr>
            </a:lvl3pPr>
            <a:lvl4pPr marL="779972" indent="-389986" algn="l" defTabSz="990564" rtl="0" eaLnBrk="1" latinLnBrk="0" hangingPunct="1">
              <a:lnSpc>
                <a:spcPct val="90000"/>
              </a:lnSpc>
              <a:spcBef>
                <a:spcPts val="217"/>
              </a:spcBef>
              <a:buClrTx/>
              <a:buFont typeface="+mj-lt"/>
              <a:buAutoNum type="alphaUcPeriod"/>
              <a:tabLst>
                <a:tab pos="9131761" algn="r"/>
              </a:tabLst>
              <a:defRPr lang="en-US" sz="1300" kern="1200" cap="none" baseline="0" noProof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84979" indent="0" algn="l" defTabSz="990564" rtl="0" eaLnBrk="1" latinLnBrk="0" hangingPunct="1">
              <a:spcBef>
                <a:spcPts val="2167"/>
              </a:spcBef>
              <a:buClr>
                <a:schemeClr val="tx2"/>
              </a:buClr>
              <a:buFontTx/>
              <a:buNone/>
              <a:tabLst>
                <a:tab pos="8653676" algn="r"/>
              </a:tabLst>
              <a:defRPr lang="en-US" sz="867" b="1" kern="1200" cap="all" baseline="0" noProof="0">
                <a:solidFill>
                  <a:schemeClr val="bg2"/>
                </a:solidFill>
                <a:latin typeface="+mn-lt"/>
                <a:ea typeface="Source Sans Pro Black" panose="020B0803030403020204" pitchFamily="34" charset="0"/>
                <a:cs typeface="Arial" pitchFamily="34" charset="0"/>
              </a:defRPr>
            </a:lvl5pPr>
            <a:lvl6pPr marL="2724050" indent="-247640" algn="l" defTabSz="990564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33" indent="-247640" algn="l" defTabSz="9905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14" indent="-247640" algn="l" defTabSz="9905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896" indent="-247640" algn="l" defTabSz="9905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cap="none" dirty="0" smtClean="0">
                <a:solidFill>
                  <a:schemeClr val="tx1"/>
                </a:solidFill>
                <a:latin typeface="Montserrat ExtraBold (Headings)"/>
              </a:rPr>
              <a:t>History</a:t>
            </a:r>
          </a:p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cap="none" dirty="0" smtClean="0">
                <a:solidFill>
                  <a:schemeClr val="tx1"/>
                </a:solidFill>
                <a:latin typeface="Montserrat ExtraBold (Headings)"/>
              </a:rPr>
              <a:t>Runtime</a:t>
            </a:r>
          </a:p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cap="none" dirty="0" smtClean="0">
                <a:solidFill>
                  <a:schemeClr val="tx1"/>
                </a:solidFill>
                <a:latin typeface="Montserrat ExtraBold (Headings)"/>
              </a:rPr>
              <a:t>OOP in JavaScript</a:t>
            </a:r>
          </a:p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cap="none" dirty="0" smtClean="0">
                <a:solidFill>
                  <a:schemeClr val="tx1"/>
                </a:solidFill>
                <a:latin typeface="Montserrat ExtraBold (Headings)"/>
              </a:rPr>
              <a:t>Prototype</a:t>
            </a:r>
          </a:p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cap="none" dirty="0" smtClean="0">
                <a:solidFill>
                  <a:schemeClr val="tx1"/>
                </a:solidFill>
                <a:latin typeface="Montserrat ExtraBold (Headings)"/>
              </a:rPr>
              <a:t>This keyword – Arrow functions</a:t>
            </a:r>
            <a:r>
              <a:rPr lang="en-US" cap="none" dirty="0">
                <a:solidFill>
                  <a:schemeClr val="tx1"/>
                </a:solidFill>
                <a:latin typeface="Montserrat ExtraBold (Headings)"/>
              </a:rPr>
              <a:t>	</a:t>
            </a:r>
            <a:endParaRPr lang="en-US" cap="none" dirty="0" smtClean="0">
              <a:solidFill>
                <a:schemeClr val="tx1"/>
              </a:solidFill>
              <a:latin typeface="Montserrat ExtraBold (Headings)"/>
            </a:endParaRPr>
          </a:p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endParaRPr lang="en-US" cap="none" dirty="0">
              <a:solidFill>
                <a:schemeClr val="tx1"/>
              </a:solidFill>
              <a:latin typeface="Montserrat ExtraBold (Headings)"/>
            </a:endParaRPr>
          </a:p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cap="none" dirty="0" smtClean="0">
                <a:solidFill>
                  <a:schemeClr val="tx1"/>
                </a:solidFill>
                <a:latin typeface="Montserrat ExtraBold (Headings)"/>
              </a:rPr>
              <a:t>Promises </a:t>
            </a:r>
            <a:r>
              <a:rPr lang="en-US" cap="none" dirty="0">
                <a:solidFill>
                  <a:schemeClr val="tx1"/>
                </a:solidFill>
                <a:latin typeface="Montserrat ExtraBold (Headings)"/>
              </a:rPr>
              <a:t>– </a:t>
            </a:r>
            <a:r>
              <a:rPr lang="en-US" cap="none" dirty="0" err="1" smtClean="0">
                <a:solidFill>
                  <a:schemeClr val="tx1"/>
                </a:solidFill>
                <a:latin typeface="Montserrat ExtraBold (Headings)"/>
              </a:rPr>
              <a:t>Async</a:t>
            </a:r>
            <a:r>
              <a:rPr lang="en-US" cap="none" dirty="0" smtClean="0">
                <a:solidFill>
                  <a:schemeClr val="tx1"/>
                </a:solidFill>
                <a:latin typeface="Montserrat ExtraBold (Headings)"/>
              </a:rPr>
              <a:t>/Await</a:t>
            </a:r>
          </a:p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cap="none" dirty="0" smtClean="0">
                <a:solidFill>
                  <a:schemeClr val="tx1"/>
                </a:solidFill>
                <a:latin typeface="Montserrat ExtraBold (Headings)"/>
              </a:rPr>
              <a:t>Event loop</a:t>
            </a:r>
          </a:p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cap="none" dirty="0" smtClean="0">
                <a:solidFill>
                  <a:schemeClr val="tx1"/>
                </a:solidFill>
                <a:latin typeface="Montserrat ExtraBold (Headings)"/>
              </a:rPr>
              <a:t>Closures </a:t>
            </a:r>
            <a:r>
              <a:rPr lang="en-US" cap="none" dirty="0">
                <a:solidFill>
                  <a:schemeClr val="tx1"/>
                </a:solidFill>
                <a:latin typeface="Montserrat ExtraBold (Headings)"/>
              </a:rPr>
              <a:t>– lexical scoping</a:t>
            </a:r>
          </a:p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cap="none" dirty="0">
                <a:solidFill>
                  <a:schemeClr val="tx1"/>
                </a:solidFill>
                <a:latin typeface="Montserrat ExtraBold (Headings)"/>
              </a:rPr>
              <a:t>Hoisting – </a:t>
            </a:r>
            <a:r>
              <a:rPr lang="en-US" cap="none" dirty="0" err="1">
                <a:solidFill>
                  <a:schemeClr val="tx1"/>
                </a:solidFill>
                <a:latin typeface="Montserrat ExtraBold (Headings)"/>
              </a:rPr>
              <a:t>var</a:t>
            </a:r>
            <a:r>
              <a:rPr lang="en-US" cap="none" dirty="0">
                <a:solidFill>
                  <a:schemeClr val="tx1"/>
                </a:solidFill>
                <a:latin typeface="Montserrat ExtraBold (Headings)"/>
              </a:rPr>
              <a:t>/let – </a:t>
            </a:r>
            <a:r>
              <a:rPr lang="en-US" cap="none" dirty="0" smtClean="0">
                <a:solidFill>
                  <a:schemeClr val="tx1"/>
                </a:solidFill>
                <a:latin typeface="Montserrat ExtraBold (Headings)"/>
              </a:rPr>
              <a:t>scopes</a:t>
            </a:r>
            <a:endParaRPr lang="en-US" cap="none" dirty="0">
              <a:solidFill>
                <a:schemeClr val="tx1"/>
              </a:solidFill>
              <a:latin typeface="Montserrat ExtraBold (Headings)"/>
            </a:endParaRPr>
          </a:p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cap="none" dirty="0">
                <a:solidFill>
                  <a:schemeClr val="tx1"/>
                </a:solidFill>
                <a:latin typeface="Montserrat ExtraBold (Headings)"/>
              </a:rPr>
              <a:t>Funny </a:t>
            </a:r>
            <a:r>
              <a:rPr lang="en-US" cap="none" dirty="0" smtClean="0">
                <a:solidFill>
                  <a:schemeClr val="tx1"/>
                </a:solidFill>
                <a:latin typeface="Montserrat ExtraBold (Headings)"/>
              </a:rPr>
              <a:t>JavaScript</a:t>
            </a:r>
          </a:p>
          <a:p>
            <a:pPr marL="514350" lvl="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endParaRPr lang="en-US" cap="none" dirty="0" smtClean="0">
              <a:solidFill>
                <a:schemeClr val="tx1"/>
              </a:solidFill>
              <a:latin typeface="Montserrat ExtraBold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8B5203-EC8B-4AD6-BF8C-3AFA979CAC44}"/>
              </a:ext>
            </a:extLst>
          </p:cNvPr>
          <p:cNvSpPr/>
          <p:nvPr/>
        </p:nvSpPr>
        <p:spPr>
          <a:xfrm>
            <a:off x="309650" y="921671"/>
            <a:ext cx="2609205" cy="89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2197815"/>
            <a:ext cx="10128396" cy="2935706"/>
          </a:xfrm>
        </p:spPr>
        <p:txBody>
          <a:bodyPr>
            <a:normAutofit/>
          </a:bodyPr>
          <a:lstStyle/>
          <a:p>
            <a:r>
              <a:rPr lang="en-US" sz="3200" dirty="0"/>
              <a:t>- </a:t>
            </a:r>
            <a:r>
              <a:rPr lang="en-US" sz="3200" dirty="0" smtClean="0"/>
              <a:t>(</a:t>
            </a:r>
            <a:r>
              <a:rPr lang="en-US" sz="3200" dirty="0"/>
              <a:t>'</a:t>
            </a:r>
            <a:r>
              <a:rPr lang="en-US" sz="3200" dirty="0" err="1"/>
              <a:t>b'+'a</a:t>
            </a:r>
            <a:r>
              <a:rPr lang="en-US" sz="3200" dirty="0"/>
              <a:t>' + + 'a' + 'a').</a:t>
            </a:r>
            <a:r>
              <a:rPr lang="en-US" sz="3200" dirty="0" err="1"/>
              <a:t>toLowerCase</a:t>
            </a:r>
            <a:r>
              <a:rPr lang="en-US" sz="3200" dirty="0" smtClean="0"/>
              <a:t>() =&gt; ?</a:t>
            </a:r>
            <a:br>
              <a:rPr lang="en-US" sz="3200" dirty="0" smtClean="0"/>
            </a:br>
            <a:r>
              <a:rPr lang="en-US" sz="3200" dirty="0" smtClean="0"/>
              <a:t>- Array length</a:t>
            </a:r>
            <a:r>
              <a:rPr lang="en-US" sz="3200" dirty="0" smtClean="0">
                <a:hlinkClick r:id="rId3"/>
              </a:rPr>
              <a:t/>
            </a:r>
            <a:br>
              <a:rPr lang="en-US" sz="3200" dirty="0" smtClean="0">
                <a:hlinkClick r:id="rId3"/>
              </a:rPr>
            </a:br>
            <a:r>
              <a:rPr lang="en-US" sz="3200" dirty="0" smtClean="0">
                <a:hlinkClick r:id="rId3"/>
              </a:rPr>
              <a:t>- https</a:t>
            </a:r>
            <a:r>
              <a:rPr lang="en-US" sz="3200" dirty="0">
                <a:hlinkClick r:id="rId3"/>
              </a:rPr>
              <a:t>://</a:t>
            </a:r>
            <a:r>
              <a:rPr lang="en-US" sz="3200" dirty="0" smtClean="0">
                <a:hlinkClick r:id="rId3"/>
              </a:rPr>
              <a:t>github.com/denysdovhan/wtfjs</a:t>
            </a:r>
            <a:endParaRPr lang="en-US" sz="3200" dirty="0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Funny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2197815"/>
            <a:ext cx="10128396" cy="29357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1995 - </a:t>
            </a:r>
            <a:r>
              <a:rPr lang="en-US" sz="3200" dirty="0"/>
              <a:t>invented by </a:t>
            </a:r>
            <a:r>
              <a:rPr lang="en-US" sz="3200" b="1" dirty="0"/>
              <a:t>Brendan </a:t>
            </a:r>
            <a:r>
              <a:rPr lang="en-US" sz="3200" b="1" dirty="0" err="1" smtClean="0"/>
              <a:t>Eich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1996 - </a:t>
            </a:r>
            <a:r>
              <a:rPr lang="en-US" sz="3200" dirty="0"/>
              <a:t>Netscape 2 was released with JavaScript </a:t>
            </a:r>
            <a:r>
              <a:rPr lang="en-US" sz="3200" dirty="0" smtClean="0"/>
              <a:t>1.0</a:t>
            </a:r>
            <a:br>
              <a:rPr lang="en-US" sz="3200" dirty="0" smtClean="0"/>
            </a:br>
            <a:r>
              <a:rPr lang="en-US" sz="3200" dirty="0" smtClean="0"/>
              <a:t>1997 - ES1 was released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2015	</a:t>
            </a:r>
            <a:r>
              <a:rPr lang="en-US" sz="3200" dirty="0" smtClean="0"/>
              <a:t>- ES6</a:t>
            </a:r>
            <a:r>
              <a:rPr lang="en-US" sz="3200" dirty="0"/>
              <a:t>	</a:t>
            </a:r>
            <a:r>
              <a:rPr lang="en-US" sz="3200" dirty="0" smtClean="0"/>
              <a:t>was released</a:t>
            </a:r>
            <a:br>
              <a:rPr lang="en-US" sz="3200" dirty="0" smtClean="0"/>
            </a:br>
            <a:r>
              <a:rPr lang="en-US" sz="3200" dirty="0" smtClean="0"/>
              <a:t>2023 – ES14 was released</a:t>
            </a:r>
            <a:endParaRPr lang="en-US" sz="3200" dirty="0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1737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45" y="1892785"/>
            <a:ext cx="2727779" cy="1786333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4710951" y="4742325"/>
            <a:ext cx="2770098" cy="959233"/>
            <a:chOff x="4964650" y="4021569"/>
            <a:chExt cx="2770098" cy="959233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463" y="4021569"/>
              <a:ext cx="959233" cy="959233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756" y="4101810"/>
              <a:ext cx="839992" cy="83999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650" y="4062809"/>
              <a:ext cx="876752" cy="876752"/>
            </a:xfrm>
            <a:prstGeom prst="rect">
              <a:avLst/>
            </a:prstGeom>
          </p:spPr>
        </p:pic>
      </p:grpSp>
      <p:cxnSp>
        <p:nvCxnSpPr>
          <p:cNvPr id="14" name="Connecteur droit avec flèche 13"/>
          <p:cNvCxnSpPr>
            <a:stCxn id="5" idx="2"/>
            <a:endCxn id="6" idx="0"/>
          </p:cNvCxnSpPr>
          <p:nvPr/>
        </p:nvCxnSpPr>
        <p:spPr>
          <a:xfrm flipH="1">
            <a:off x="6114381" y="3679118"/>
            <a:ext cx="16854" cy="106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28" y="1892785"/>
            <a:ext cx="1687213" cy="168721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17" y="4701084"/>
            <a:ext cx="959233" cy="959233"/>
          </a:xfrm>
          <a:prstGeom prst="rect">
            <a:avLst/>
          </a:prstGeom>
        </p:spPr>
      </p:pic>
      <p:cxnSp>
        <p:nvCxnSpPr>
          <p:cNvPr id="21" name="Connecteur droit avec flèche 20"/>
          <p:cNvCxnSpPr>
            <a:stCxn id="16" idx="2"/>
            <a:endCxn id="19" idx="0"/>
          </p:cNvCxnSpPr>
          <p:nvPr/>
        </p:nvCxnSpPr>
        <p:spPr>
          <a:xfrm flipH="1">
            <a:off x="8685034" y="3579998"/>
            <a:ext cx="1" cy="112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9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 in JavaScript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806254" y="2065595"/>
            <a:ext cx="2579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It’s all objects in JS</a:t>
            </a:r>
            <a:br>
              <a:rPr lang="en-US" sz="2400" dirty="0"/>
            </a:br>
            <a:endParaRPr lang="en-US" sz="2400" dirty="0" smtClean="0"/>
          </a:p>
          <a:p>
            <a:pPr algn="ctr"/>
            <a:r>
              <a:rPr lang="en-US" sz="2400" dirty="0" smtClean="0"/>
              <a:t>Where </a:t>
            </a:r>
            <a:r>
              <a:rPr lang="en-US" sz="2400" dirty="0"/>
              <a:t>are classes</a:t>
            </a:r>
            <a:r>
              <a:rPr lang="en-US" sz="2400" dirty="0" smtClean="0"/>
              <a:t>?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algn="ctr"/>
            <a:r>
              <a:rPr lang="en-US" sz="2400" dirty="0" smtClean="0"/>
              <a:t>Prototype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17" y="4582079"/>
            <a:ext cx="1429352" cy="14293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35" y="4379494"/>
            <a:ext cx="1834522" cy="183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</a:t>
            </a:r>
            <a:r>
              <a:rPr lang="en-US" dirty="0" smtClean="0"/>
              <a:t>keyword </a:t>
            </a:r>
            <a:r>
              <a:rPr lang="en-US" dirty="0"/>
              <a:t>– Arrow functions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3993280" y="2511739"/>
            <a:ext cx="4205440" cy="1834522"/>
            <a:chOff x="4235917" y="4379494"/>
            <a:chExt cx="4205440" cy="1834522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5917" y="4582079"/>
              <a:ext cx="1429352" cy="142935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835" y="4379494"/>
              <a:ext cx="1834522" cy="1834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27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Promises –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3993280" y="2511739"/>
            <a:ext cx="4205440" cy="1834522"/>
            <a:chOff x="4235917" y="4379494"/>
            <a:chExt cx="4205440" cy="1834522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5917" y="4582079"/>
              <a:ext cx="1429352" cy="142935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835" y="4379494"/>
              <a:ext cx="1834522" cy="1834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6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 loop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3993280" y="2511739"/>
            <a:ext cx="4205440" cy="1834522"/>
            <a:chOff x="4235917" y="4379494"/>
            <a:chExt cx="4205440" cy="183452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5917" y="4582079"/>
              <a:ext cx="1429352" cy="1429352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835" y="4379494"/>
              <a:ext cx="1834522" cy="1834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9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Closures – lexical scoping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993280" y="2511739"/>
            <a:ext cx="4205440" cy="1834522"/>
            <a:chOff x="4235917" y="4379494"/>
            <a:chExt cx="4205440" cy="1834522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5917" y="4582079"/>
              <a:ext cx="1429352" cy="142935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835" y="4379494"/>
              <a:ext cx="1834522" cy="1834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4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Hoisting – </a:t>
            </a:r>
            <a:r>
              <a:rPr lang="en-US" dirty="0" err="1"/>
              <a:t>var</a:t>
            </a:r>
            <a:r>
              <a:rPr lang="en-US" dirty="0"/>
              <a:t>/let – scopes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993280" y="2511739"/>
            <a:ext cx="4205440" cy="1834522"/>
            <a:chOff x="4235917" y="4379494"/>
            <a:chExt cx="4205440" cy="1834522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5917" y="4582079"/>
              <a:ext cx="1429352" cy="142935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835" y="4379494"/>
              <a:ext cx="1834522" cy="1834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59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9041E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20237</TotalTime>
  <Words>75</Words>
  <Application>Microsoft Office PowerPoint</Application>
  <PresentationFormat>Grand écran</PresentationFormat>
  <Paragraphs>36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 ExtraBold</vt:lpstr>
      <vt:lpstr>Montserrat ExtraBold (Headings)</vt:lpstr>
      <vt:lpstr>Office Theme</vt:lpstr>
      <vt:lpstr>Custom default</vt:lpstr>
      <vt:lpstr>Présentation PowerPoint</vt:lpstr>
      <vt:lpstr>1995 - invented by Brendan Eich 1996 - Netscape 2 was released with JavaScript 1.0 1997 - ES1 was released 2015 - ES6 was released 2023 – ES14 was released</vt:lpstr>
      <vt:lpstr>Runtime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- ('b'+'a' + + 'a' + 'a').toLowerCase() =&gt; ? - Array length - https://github.com/denysdovhan/wtfjs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 JIRARI Youssef AtsMarBtoArdSet</dc:creator>
  <cp:lastModifiedBy>Utilisateur Windows</cp:lastModifiedBy>
  <cp:revision>514</cp:revision>
  <dcterms:created xsi:type="dcterms:W3CDTF">2021-06-16T15:01:16Z</dcterms:created>
  <dcterms:modified xsi:type="dcterms:W3CDTF">2023-10-02T00:02:33Z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01b303-ecb1-4a9d-936a-70858c2d9a3e_Enabled">
    <vt:lpwstr>true</vt:lpwstr>
  </property>
  <property fmtid="{D5CDD505-2E9C-101B-9397-08002B2CF9AE}" pid="3" name="MSIP_Label_a401b303-ecb1-4a9d-936a-70858c2d9a3e_SetDate">
    <vt:lpwstr>2021-06-30T09:15:20Z</vt:lpwstr>
  </property>
  <property fmtid="{D5CDD505-2E9C-101B-9397-08002B2CF9AE}" pid="4" name="MSIP_Label_a401b303-ecb1-4a9d-936a-70858c2d9a3e_Method">
    <vt:lpwstr>Privileged</vt:lpwstr>
  </property>
  <property fmtid="{D5CDD505-2E9C-101B-9397-08002B2CF9AE}" pid="5" name="MSIP_Label_a401b303-ecb1-4a9d-936a-70858c2d9a3e_Name">
    <vt:lpwstr>a401b303-ecb1-4a9d-936a-70858c2d9a3e</vt:lpwstr>
  </property>
  <property fmtid="{D5CDD505-2E9C-101B-9397-08002B2CF9AE}" pid="6" name="MSIP_Label_a401b303-ecb1-4a9d-936a-70858c2d9a3e_SiteId">
    <vt:lpwstr>c9a7d621-4bc4-4407-b730-f428e656aa9e</vt:lpwstr>
  </property>
  <property fmtid="{D5CDD505-2E9C-101B-9397-08002B2CF9AE}" pid="7" name="MSIP_Label_a401b303-ecb1-4a9d-936a-70858c2d9a3e_ActionId">
    <vt:lpwstr>21cf7029-a7a4-4714-9cad-737d83e3ec30</vt:lpwstr>
  </property>
  <property fmtid="{D5CDD505-2E9C-101B-9397-08002B2CF9AE}" pid="8" name="MSIP_Label_a401b303-ecb1-4a9d-936a-70858c2d9a3e_ContentBits">
    <vt:lpwstr>0</vt:lpwstr>
  </property>
</Properties>
</file>