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5143500" type="screen16x9"/>
  <p:notesSz cx="6858000" cy="9144000"/>
  <p:embeddedFontLst>
    <p:embeddedFont>
      <p:font typeface="Source Code Pro" panose="020B0604020202020204" charset="0"/>
      <p:regular r:id="rId33"/>
      <p:bold r:id="rId34"/>
    </p:embeddedFont>
    <p:embeddedFont>
      <p:font typeface="Montserrat" panose="020B0604020202020204" charset="0"/>
      <p:regular r:id="rId35"/>
      <p:bold r:id="rId36"/>
      <p:italic r:id="rId37"/>
      <p:boldItalic r:id="rId38"/>
    </p:embeddedFont>
    <p:embeddedFont>
      <p:font typeface="Roboto" panose="020B0604020202020204" charset="0"/>
      <p:regular r:id="rId39"/>
      <p:bold r:id="rId40"/>
      <p:italic r:id="rId41"/>
      <p:boldItalic r:id="rId42"/>
    </p:embeddedFont>
    <p:embeddedFont>
      <p:font typeface="Oswald" panose="020B0604020202020204" charset="0"/>
      <p:regular r:id="rId43"/>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15c750ab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15c750ab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15c750ab0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15c750ab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15c750ab0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15c750ab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15c750ab0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15c750ab0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15c750ab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15c750ab0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15c750ab0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15c750ab0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15c750ab0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15c750ab0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15c750ab0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15c750ab0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15c750ab0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15c750ab0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15c750ab0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15c750ab0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c4e07dad0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c4e07dad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15c750ab0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15c750ab0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15c750ab0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15c750ab0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15c750ab0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15c750ab0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dddea23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dddea23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dddea23a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dddea23a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dddea23a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dddea23a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dddea23a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dddea23a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15c750ab0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15c750ab0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15c750ab0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15c750ab0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15c750ab0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15c750ab0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15c750ab0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15c750ab0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15c750ab0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15c750ab0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15c750ab0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15c750ab0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15c750ab0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15c750ab0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15c750ab0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15c750ab0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15c750ab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15c750ab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15c750ab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15c750ab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endParaRPr/>
          </a:p>
        </p:txBody>
      </p:sp>
      <p:sp>
        <p:nvSpPr>
          <p:cNvPr id="58" name="Google Shape;58;p14"/>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600"/>
              <a:buFont typeface="Oswald"/>
              <a:buNone/>
              <a:defRPr sz="3600">
                <a:latin typeface="Oswald"/>
                <a:ea typeface="Oswald"/>
                <a:cs typeface="Oswald"/>
                <a:sym typeface="Oswald"/>
              </a:defRPr>
            </a:lvl1pPr>
            <a:lvl2pPr lvl="1" algn="ctr" rtl="0">
              <a:lnSpc>
                <a:spcPct val="100000"/>
              </a:lnSpc>
              <a:spcBef>
                <a:spcPts val="0"/>
              </a:spcBef>
              <a:spcAft>
                <a:spcPts val="0"/>
              </a:spcAft>
              <a:buSzPts val="3600"/>
              <a:buFont typeface="Oswald"/>
              <a:buNone/>
              <a:defRPr sz="3600">
                <a:latin typeface="Oswald"/>
                <a:ea typeface="Oswald"/>
                <a:cs typeface="Oswald"/>
                <a:sym typeface="Oswald"/>
              </a:defRPr>
            </a:lvl2pPr>
            <a:lvl3pPr lvl="2" algn="ctr" rtl="0">
              <a:lnSpc>
                <a:spcPct val="100000"/>
              </a:lnSpc>
              <a:spcBef>
                <a:spcPts val="0"/>
              </a:spcBef>
              <a:spcAft>
                <a:spcPts val="0"/>
              </a:spcAft>
              <a:buSzPts val="3600"/>
              <a:buFont typeface="Oswald"/>
              <a:buNone/>
              <a:defRPr sz="3600">
                <a:latin typeface="Oswald"/>
                <a:ea typeface="Oswald"/>
                <a:cs typeface="Oswald"/>
                <a:sym typeface="Oswald"/>
              </a:defRPr>
            </a:lvl3pPr>
            <a:lvl4pPr lvl="3" algn="ctr" rtl="0">
              <a:lnSpc>
                <a:spcPct val="100000"/>
              </a:lnSpc>
              <a:spcBef>
                <a:spcPts val="0"/>
              </a:spcBef>
              <a:spcAft>
                <a:spcPts val="0"/>
              </a:spcAft>
              <a:buSzPts val="3600"/>
              <a:buFont typeface="Oswald"/>
              <a:buNone/>
              <a:defRPr sz="3600">
                <a:latin typeface="Oswald"/>
                <a:ea typeface="Oswald"/>
                <a:cs typeface="Oswald"/>
                <a:sym typeface="Oswald"/>
              </a:defRPr>
            </a:lvl4pPr>
            <a:lvl5pPr lvl="4" algn="ctr" rtl="0">
              <a:lnSpc>
                <a:spcPct val="100000"/>
              </a:lnSpc>
              <a:spcBef>
                <a:spcPts val="0"/>
              </a:spcBef>
              <a:spcAft>
                <a:spcPts val="0"/>
              </a:spcAft>
              <a:buSzPts val="3600"/>
              <a:buFont typeface="Oswald"/>
              <a:buNone/>
              <a:defRPr sz="3600">
                <a:latin typeface="Oswald"/>
                <a:ea typeface="Oswald"/>
                <a:cs typeface="Oswald"/>
                <a:sym typeface="Oswald"/>
              </a:defRPr>
            </a:lvl5pPr>
            <a:lvl6pPr lvl="5" algn="ctr" rtl="0">
              <a:lnSpc>
                <a:spcPct val="100000"/>
              </a:lnSpc>
              <a:spcBef>
                <a:spcPts val="0"/>
              </a:spcBef>
              <a:spcAft>
                <a:spcPts val="0"/>
              </a:spcAft>
              <a:buSzPts val="3600"/>
              <a:buFont typeface="Oswald"/>
              <a:buNone/>
              <a:defRPr sz="3600">
                <a:latin typeface="Oswald"/>
                <a:ea typeface="Oswald"/>
                <a:cs typeface="Oswald"/>
                <a:sym typeface="Oswald"/>
              </a:defRPr>
            </a:lvl6pPr>
            <a:lvl7pPr lvl="6" algn="ctr" rtl="0">
              <a:lnSpc>
                <a:spcPct val="100000"/>
              </a:lnSpc>
              <a:spcBef>
                <a:spcPts val="0"/>
              </a:spcBef>
              <a:spcAft>
                <a:spcPts val="0"/>
              </a:spcAft>
              <a:buSzPts val="3600"/>
              <a:buFont typeface="Oswald"/>
              <a:buNone/>
              <a:defRPr sz="3600">
                <a:latin typeface="Oswald"/>
                <a:ea typeface="Oswald"/>
                <a:cs typeface="Oswald"/>
                <a:sym typeface="Oswald"/>
              </a:defRPr>
            </a:lvl7pPr>
            <a:lvl8pPr lvl="7" algn="ctr" rtl="0">
              <a:lnSpc>
                <a:spcPct val="100000"/>
              </a:lnSpc>
              <a:spcBef>
                <a:spcPts val="0"/>
              </a:spcBef>
              <a:spcAft>
                <a:spcPts val="0"/>
              </a:spcAft>
              <a:buSzPts val="3600"/>
              <a:buFont typeface="Oswald"/>
              <a:buNone/>
              <a:defRPr sz="3600">
                <a:latin typeface="Oswald"/>
                <a:ea typeface="Oswald"/>
                <a:cs typeface="Oswald"/>
                <a:sym typeface="Oswald"/>
              </a:defRPr>
            </a:lvl8pPr>
            <a:lvl9pPr lvl="8" algn="ctr" rtl="0">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59" name="Google Shape;5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66" name="Google Shape;66;p1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 name="Google Shape;67;p1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71" name="Google Shape;71;p1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2" name="Google Shape;72;p17"/>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3" name="Google Shape;73;p17"/>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4" name="Google Shape;7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7" name="Google Shape;7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80" name="Google Shape;80;p19"/>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19"/>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2" name="Google Shape;8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3"/>
        <p:cNvGrpSpPr/>
        <p:nvPr/>
      </p:nvGrpSpPr>
      <p:grpSpPr>
        <a:xfrm>
          <a:off x="0" y="0"/>
          <a:ext cx="0" cy="0"/>
          <a:chOff x="0" y="0"/>
          <a:chExt cx="0" cy="0"/>
        </a:xfrm>
      </p:grpSpPr>
      <p:sp>
        <p:nvSpPr>
          <p:cNvPr id="84" name="Google Shape;84;p20"/>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a:endParaRPr/>
          </a:p>
        </p:txBody>
      </p:sp>
      <p:sp>
        <p:nvSpPr>
          <p:cNvPr id="85" name="Google Shape;8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21"/>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89" name="Google Shape;89;p21"/>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600"/>
              <a:buNone/>
              <a:defRPr sz="4600">
                <a:solidFill>
                  <a:schemeClr val="lt1"/>
                </a:solidFill>
              </a:defRPr>
            </a:lvl1pPr>
            <a:lvl2pPr lvl="1" algn="ctr" rtl="0">
              <a:spcBef>
                <a:spcPts val="0"/>
              </a:spcBef>
              <a:spcAft>
                <a:spcPts val="0"/>
              </a:spcAft>
              <a:buClr>
                <a:schemeClr val="lt1"/>
              </a:buClr>
              <a:buSzPts val="4600"/>
              <a:buNone/>
              <a:defRPr sz="4600">
                <a:solidFill>
                  <a:schemeClr val="lt1"/>
                </a:solidFill>
              </a:defRPr>
            </a:lvl2pPr>
            <a:lvl3pPr lvl="2" algn="ctr" rtl="0">
              <a:spcBef>
                <a:spcPts val="0"/>
              </a:spcBef>
              <a:spcAft>
                <a:spcPts val="0"/>
              </a:spcAft>
              <a:buClr>
                <a:schemeClr val="lt1"/>
              </a:buClr>
              <a:buSzPts val="4600"/>
              <a:buNone/>
              <a:defRPr sz="4600">
                <a:solidFill>
                  <a:schemeClr val="lt1"/>
                </a:solidFill>
              </a:defRPr>
            </a:lvl3pPr>
            <a:lvl4pPr lvl="3" algn="ctr" rtl="0">
              <a:spcBef>
                <a:spcPts val="0"/>
              </a:spcBef>
              <a:spcAft>
                <a:spcPts val="0"/>
              </a:spcAft>
              <a:buClr>
                <a:schemeClr val="lt1"/>
              </a:buClr>
              <a:buSzPts val="4600"/>
              <a:buNone/>
              <a:defRPr sz="4600">
                <a:solidFill>
                  <a:schemeClr val="lt1"/>
                </a:solidFill>
              </a:defRPr>
            </a:lvl4pPr>
            <a:lvl5pPr lvl="4" algn="ctr" rtl="0">
              <a:spcBef>
                <a:spcPts val="0"/>
              </a:spcBef>
              <a:spcAft>
                <a:spcPts val="0"/>
              </a:spcAft>
              <a:buClr>
                <a:schemeClr val="lt1"/>
              </a:buClr>
              <a:buSzPts val="4600"/>
              <a:buNone/>
              <a:defRPr sz="4600">
                <a:solidFill>
                  <a:schemeClr val="lt1"/>
                </a:solidFill>
              </a:defRPr>
            </a:lvl5pPr>
            <a:lvl6pPr lvl="5" algn="ctr" rtl="0">
              <a:spcBef>
                <a:spcPts val="0"/>
              </a:spcBef>
              <a:spcAft>
                <a:spcPts val="0"/>
              </a:spcAft>
              <a:buClr>
                <a:schemeClr val="lt1"/>
              </a:buClr>
              <a:buSzPts val="4600"/>
              <a:buNone/>
              <a:defRPr sz="4600">
                <a:solidFill>
                  <a:schemeClr val="lt1"/>
                </a:solidFill>
              </a:defRPr>
            </a:lvl6pPr>
            <a:lvl7pPr lvl="6" algn="ctr" rtl="0">
              <a:spcBef>
                <a:spcPts val="0"/>
              </a:spcBef>
              <a:spcAft>
                <a:spcPts val="0"/>
              </a:spcAft>
              <a:buClr>
                <a:schemeClr val="lt1"/>
              </a:buClr>
              <a:buSzPts val="4600"/>
              <a:buNone/>
              <a:defRPr sz="4600">
                <a:solidFill>
                  <a:schemeClr val="lt1"/>
                </a:solidFill>
              </a:defRPr>
            </a:lvl7pPr>
            <a:lvl8pPr lvl="7" algn="ctr" rtl="0">
              <a:spcBef>
                <a:spcPts val="0"/>
              </a:spcBef>
              <a:spcAft>
                <a:spcPts val="0"/>
              </a:spcAft>
              <a:buClr>
                <a:schemeClr val="lt1"/>
              </a:buClr>
              <a:buSzPts val="4600"/>
              <a:buNone/>
              <a:defRPr sz="4600">
                <a:solidFill>
                  <a:schemeClr val="lt1"/>
                </a:solidFill>
              </a:defRPr>
            </a:lvl8pPr>
            <a:lvl9pPr lvl="8" algn="ctr" rtl="0">
              <a:spcBef>
                <a:spcPts val="0"/>
              </a:spcBef>
              <a:spcAft>
                <a:spcPts val="0"/>
              </a:spcAft>
              <a:buClr>
                <a:schemeClr val="lt1"/>
              </a:buClr>
              <a:buSzPts val="4600"/>
              <a:buNone/>
              <a:defRPr sz="4600">
                <a:solidFill>
                  <a:schemeClr val="lt1"/>
                </a:solidFill>
              </a:defRPr>
            </a:lvl9pPr>
          </a:lstStyle>
          <a:p>
            <a:endParaRPr/>
          </a:p>
        </p:txBody>
      </p:sp>
      <p:sp>
        <p:nvSpPr>
          <p:cNvPr id="90" name="Google Shape;90;p21"/>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900"/>
              <a:buNone/>
              <a:defRPr sz="1900">
                <a:solidFill>
                  <a:schemeClr val="lt1"/>
                </a:solidFill>
              </a:defRPr>
            </a:lvl1pPr>
            <a:lvl2pPr lvl="1" algn="ctr" rtl="0">
              <a:lnSpc>
                <a:spcPct val="100000"/>
              </a:lnSpc>
              <a:spcBef>
                <a:spcPts val="0"/>
              </a:spcBef>
              <a:spcAft>
                <a:spcPts val="0"/>
              </a:spcAft>
              <a:buClr>
                <a:schemeClr val="lt1"/>
              </a:buClr>
              <a:buSzPts val="1900"/>
              <a:buNone/>
              <a:defRPr sz="1900">
                <a:solidFill>
                  <a:schemeClr val="lt1"/>
                </a:solidFill>
              </a:defRPr>
            </a:lvl2pPr>
            <a:lvl3pPr lvl="2" algn="ctr" rtl="0">
              <a:lnSpc>
                <a:spcPct val="100000"/>
              </a:lnSpc>
              <a:spcBef>
                <a:spcPts val="0"/>
              </a:spcBef>
              <a:spcAft>
                <a:spcPts val="0"/>
              </a:spcAft>
              <a:buClr>
                <a:schemeClr val="lt1"/>
              </a:buClr>
              <a:buSzPts val="1900"/>
              <a:buNone/>
              <a:defRPr sz="1900">
                <a:solidFill>
                  <a:schemeClr val="lt1"/>
                </a:solidFill>
              </a:defRPr>
            </a:lvl3pPr>
            <a:lvl4pPr lvl="3" algn="ctr" rtl="0">
              <a:lnSpc>
                <a:spcPct val="100000"/>
              </a:lnSpc>
              <a:spcBef>
                <a:spcPts val="0"/>
              </a:spcBef>
              <a:spcAft>
                <a:spcPts val="0"/>
              </a:spcAft>
              <a:buClr>
                <a:schemeClr val="lt1"/>
              </a:buClr>
              <a:buSzPts val="1900"/>
              <a:buNone/>
              <a:defRPr sz="1900">
                <a:solidFill>
                  <a:schemeClr val="lt1"/>
                </a:solidFill>
              </a:defRPr>
            </a:lvl4pPr>
            <a:lvl5pPr lvl="4" algn="ctr" rtl="0">
              <a:lnSpc>
                <a:spcPct val="100000"/>
              </a:lnSpc>
              <a:spcBef>
                <a:spcPts val="0"/>
              </a:spcBef>
              <a:spcAft>
                <a:spcPts val="0"/>
              </a:spcAft>
              <a:buClr>
                <a:schemeClr val="lt1"/>
              </a:buClr>
              <a:buSzPts val="1900"/>
              <a:buNone/>
              <a:defRPr sz="1900">
                <a:solidFill>
                  <a:schemeClr val="lt1"/>
                </a:solidFill>
              </a:defRPr>
            </a:lvl5pPr>
            <a:lvl6pPr lvl="5" algn="ctr" rtl="0">
              <a:lnSpc>
                <a:spcPct val="100000"/>
              </a:lnSpc>
              <a:spcBef>
                <a:spcPts val="0"/>
              </a:spcBef>
              <a:spcAft>
                <a:spcPts val="0"/>
              </a:spcAft>
              <a:buClr>
                <a:schemeClr val="lt1"/>
              </a:buClr>
              <a:buSzPts val="1900"/>
              <a:buNone/>
              <a:defRPr sz="1900">
                <a:solidFill>
                  <a:schemeClr val="lt1"/>
                </a:solidFill>
              </a:defRPr>
            </a:lvl6pPr>
            <a:lvl7pPr lvl="6" algn="ctr" rtl="0">
              <a:lnSpc>
                <a:spcPct val="100000"/>
              </a:lnSpc>
              <a:spcBef>
                <a:spcPts val="0"/>
              </a:spcBef>
              <a:spcAft>
                <a:spcPts val="0"/>
              </a:spcAft>
              <a:buClr>
                <a:schemeClr val="lt1"/>
              </a:buClr>
              <a:buSzPts val="1900"/>
              <a:buNone/>
              <a:defRPr sz="1900">
                <a:solidFill>
                  <a:schemeClr val="lt1"/>
                </a:solidFill>
              </a:defRPr>
            </a:lvl7pPr>
            <a:lvl8pPr lvl="7" algn="ctr" rtl="0">
              <a:lnSpc>
                <a:spcPct val="100000"/>
              </a:lnSpc>
              <a:spcBef>
                <a:spcPts val="0"/>
              </a:spcBef>
              <a:spcAft>
                <a:spcPts val="0"/>
              </a:spcAft>
              <a:buClr>
                <a:schemeClr val="lt1"/>
              </a:buClr>
              <a:buSzPts val="1900"/>
              <a:buNone/>
              <a:defRPr sz="1900">
                <a:solidFill>
                  <a:schemeClr val="lt1"/>
                </a:solidFill>
              </a:defRPr>
            </a:lvl8pPr>
            <a:lvl9pPr lvl="8" algn="ctr" rtl="0">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91" name="Google Shape;91;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2" name="Google Shape;9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3"/>
        <p:cNvGrpSpPr/>
        <p:nvPr/>
      </p:nvGrpSpPr>
      <p:grpSpPr>
        <a:xfrm>
          <a:off x="0" y="0"/>
          <a:ext cx="0" cy="0"/>
          <a:chOff x="0" y="0"/>
          <a:chExt cx="0" cy="0"/>
        </a:xfrm>
      </p:grpSpPr>
      <p:sp>
        <p:nvSpPr>
          <p:cNvPr id="94" name="Google Shape;94;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95" name="Google Shape;9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98" name="Google Shape;98;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00" name="Google Shape;10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1"/>
        <p:cNvGrpSpPr/>
        <p:nvPr/>
      </p:nvGrpSpPr>
      <p:grpSpPr>
        <a:xfrm>
          <a:off x="0" y="0"/>
          <a:ext cx="0" cy="0"/>
          <a:chOff x="0" y="0"/>
          <a:chExt cx="0" cy="0"/>
        </a:xfrm>
      </p:grpSpPr>
      <p:sp>
        <p:nvSpPr>
          <p:cNvPr id="102" name="Google Shape;10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52" name="Google Shape;52;p13"/>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Source Code Pro"/>
                <a:ea typeface="Source Code Pro"/>
                <a:cs typeface="Source Code Pro"/>
                <a:sym typeface="Source Code Pro"/>
              </a:defRPr>
            </a:lvl1pPr>
            <a:lvl2pPr lvl="1" algn="r" rtl="0">
              <a:buNone/>
              <a:defRPr sz="1000">
                <a:solidFill>
                  <a:schemeClr val="dk2"/>
                </a:solidFill>
                <a:latin typeface="Source Code Pro"/>
                <a:ea typeface="Source Code Pro"/>
                <a:cs typeface="Source Code Pro"/>
                <a:sym typeface="Source Code Pro"/>
              </a:defRPr>
            </a:lvl2pPr>
            <a:lvl3pPr lvl="2" algn="r" rtl="0">
              <a:buNone/>
              <a:defRPr sz="1000">
                <a:solidFill>
                  <a:schemeClr val="dk2"/>
                </a:solidFill>
                <a:latin typeface="Source Code Pro"/>
                <a:ea typeface="Source Code Pro"/>
                <a:cs typeface="Source Code Pro"/>
                <a:sym typeface="Source Code Pro"/>
              </a:defRPr>
            </a:lvl3pPr>
            <a:lvl4pPr lvl="3" algn="r" rtl="0">
              <a:buNone/>
              <a:defRPr sz="1000">
                <a:solidFill>
                  <a:schemeClr val="dk2"/>
                </a:solidFill>
                <a:latin typeface="Source Code Pro"/>
                <a:ea typeface="Source Code Pro"/>
                <a:cs typeface="Source Code Pro"/>
                <a:sym typeface="Source Code Pro"/>
              </a:defRPr>
            </a:lvl4pPr>
            <a:lvl5pPr lvl="4" algn="r" rtl="0">
              <a:buNone/>
              <a:defRPr sz="1000">
                <a:solidFill>
                  <a:schemeClr val="dk2"/>
                </a:solidFill>
                <a:latin typeface="Source Code Pro"/>
                <a:ea typeface="Source Code Pro"/>
                <a:cs typeface="Source Code Pro"/>
                <a:sym typeface="Source Code Pro"/>
              </a:defRPr>
            </a:lvl5pPr>
            <a:lvl6pPr lvl="5" algn="r" rtl="0">
              <a:buNone/>
              <a:defRPr sz="1000">
                <a:solidFill>
                  <a:schemeClr val="dk2"/>
                </a:solidFill>
                <a:latin typeface="Source Code Pro"/>
                <a:ea typeface="Source Code Pro"/>
                <a:cs typeface="Source Code Pro"/>
                <a:sym typeface="Source Code Pro"/>
              </a:defRPr>
            </a:lvl6pPr>
            <a:lvl7pPr lvl="6" algn="r" rtl="0">
              <a:buNone/>
              <a:defRPr sz="1000">
                <a:solidFill>
                  <a:schemeClr val="dk2"/>
                </a:solidFill>
                <a:latin typeface="Source Code Pro"/>
                <a:ea typeface="Source Code Pro"/>
                <a:cs typeface="Source Code Pro"/>
                <a:sym typeface="Source Code Pro"/>
              </a:defRPr>
            </a:lvl7pPr>
            <a:lvl8pPr lvl="7" algn="r" rtl="0">
              <a:buNone/>
              <a:defRPr sz="1000">
                <a:solidFill>
                  <a:schemeClr val="dk2"/>
                </a:solidFill>
                <a:latin typeface="Source Code Pro"/>
                <a:ea typeface="Source Code Pro"/>
                <a:cs typeface="Source Code Pro"/>
                <a:sym typeface="Source Code Pro"/>
              </a:defRPr>
            </a:lvl8pPr>
            <a:lvl9pPr lvl="8" algn="r" rtl="0">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xmlns:mc="http://schemas.openxmlformats.org/markup-compatibility/2006" xmlns:p14="http://schemas.microsoft.com/office/powerpoint/2010/main">
    <mc:Choice Requires="p14">
      <p:transition p14:dur="0">
        <p:push dir="r"/>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Machine Learning</a:t>
            </a:r>
            <a:endParaRPr b="1">
              <a:latin typeface="Montserrat"/>
              <a:ea typeface="Montserrat"/>
              <a:cs typeface="Montserrat"/>
              <a:sym typeface="Montserrat"/>
            </a:endParaRPr>
          </a:p>
        </p:txBody>
      </p:sp>
      <p:sp>
        <p:nvSpPr>
          <p:cNvPr id="108" name="Google Shape;108;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Let’s learn something! </a:t>
            </a:r>
            <a:endParaRPr/>
          </a:p>
        </p:txBody>
      </p:sp>
      <p:pic>
        <p:nvPicPr>
          <p:cNvPr id="109" name="Google Shape;109;p25"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110" name="Google Shape;110;p25"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34"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182" name="Google Shape;182;p34"/>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183" name="Google Shape;183;p34"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184" name="Google Shape;184;p34"/>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Montserrat"/>
                <a:ea typeface="Montserrat"/>
                <a:cs typeface="Montserrat"/>
                <a:sym typeface="Montserrat"/>
              </a:rPr>
              <a:t>What is Machine Learning?</a:t>
            </a:r>
            <a:endParaRPr sz="3000">
              <a:solidFill>
                <a:srgbClr val="2A3990"/>
              </a:solidFill>
              <a:latin typeface="Montserrat"/>
              <a:ea typeface="Montserrat"/>
              <a:cs typeface="Montserrat"/>
              <a:sym typeface="Montserrat"/>
            </a:endParaRPr>
          </a:p>
        </p:txBody>
      </p:sp>
      <p:sp>
        <p:nvSpPr>
          <p:cNvPr id="185" name="Google Shape;185;p34"/>
          <p:cNvSpPr txBo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lvl="0" indent="-393700" algn="l" rtl="0">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Machine learning is a method of data analysis that automates analytical model building. </a:t>
            </a:r>
            <a:endParaRPr sz="2600">
              <a:solidFill>
                <a:srgbClr val="333333"/>
              </a:solidFill>
              <a:latin typeface="Montserrat"/>
              <a:ea typeface="Montserrat"/>
              <a:cs typeface="Montserrat"/>
              <a:sym typeface="Montserrat"/>
            </a:endParaRPr>
          </a:p>
          <a:p>
            <a:pPr marL="457200" lvl="0" indent="-393700" algn="l" rtl="0">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Using algorithms that iteratively learn from data, machine learning allows computers to find hidden insights without being explicitly programmed where to look.</a:t>
            </a:r>
            <a:endParaRPr sz="2600">
              <a:solidFill>
                <a:srgbClr val="43434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35"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191" name="Google Shape;191;p35"/>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192" name="Google Shape;192;p35"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193" name="Google Shape;193;p35"/>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Montserrat"/>
                <a:ea typeface="Montserrat"/>
                <a:cs typeface="Montserrat"/>
                <a:sym typeface="Montserrat"/>
              </a:rPr>
              <a:t>What is it used for?</a:t>
            </a:r>
            <a:endParaRPr sz="3000">
              <a:solidFill>
                <a:srgbClr val="2A3990"/>
              </a:solidFill>
              <a:latin typeface="Montserrat"/>
              <a:ea typeface="Montserrat"/>
              <a:cs typeface="Montserrat"/>
              <a:sym typeface="Montserrat"/>
            </a:endParaRPr>
          </a:p>
        </p:txBody>
      </p:sp>
      <p:sp>
        <p:nvSpPr>
          <p:cNvPr id="194" name="Google Shape;194;p35"/>
          <p:cNvSpPr txBox="1"/>
          <p:nvPr/>
        </p:nvSpPr>
        <p:spPr>
          <a:xfrm>
            <a:off x="517400" y="1011875"/>
            <a:ext cx="8520600" cy="3339000"/>
          </a:xfrm>
          <a:prstGeom prst="rect">
            <a:avLst/>
          </a:prstGeom>
          <a:noFill/>
          <a:ln>
            <a:noFill/>
          </a:ln>
        </p:spPr>
        <p:txBody>
          <a:bodyPr spcFirstLastPara="1" wrap="square" lIns="91425" tIns="91425" rIns="91425" bIns="91425" anchor="t" anchorCtr="0">
            <a:noAutofit/>
          </a:bodyPr>
          <a:lstStyle/>
          <a:p>
            <a:pPr marL="457200" marR="355600" lvl="0" indent="-342900" algn="l" rtl="0">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Fraud detection.</a:t>
            </a:r>
            <a:endParaRPr sz="1800">
              <a:solidFill>
                <a:srgbClr val="333333"/>
              </a:solidFill>
              <a:latin typeface="Montserrat"/>
              <a:ea typeface="Montserrat"/>
              <a:cs typeface="Montserrat"/>
              <a:sym typeface="Montserrat"/>
            </a:endParaRPr>
          </a:p>
          <a:p>
            <a:pPr marL="457200" marR="355600" lvl="0" indent="-342900" algn="l" rtl="0">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Web search results.</a:t>
            </a:r>
            <a:endParaRPr sz="1800">
              <a:solidFill>
                <a:srgbClr val="333333"/>
              </a:solidFill>
              <a:latin typeface="Montserrat"/>
              <a:ea typeface="Montserrat"/>
              <a:cs typeface="Montserrat"/>
              <a:sym typeface="Montserrat"/>
            </a:endParaRPr>
          </a:p>
          <a:p>
            <a:pPr marL="457200" marR="355600" lvl="0" indent="-342900" algn="l" rtl="0">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Real-time ads on web pages </a:t>
            </a:r>
            <a:endParaRPr sz="1800">
              <a:solidFill>
                <a:srgbClr val="333333"/>
              </a:solidFill>
              <a:latin typeface="Montserrat"/>
              <a:ea typeface="Montserrat"/>
              <a:cs typeface="Montserrat"/>
              <a:sym typeface="Montserrat"/>
            </a:endParaRPr>
          </a:p>
          <a:p>
            <a:pPr marL="457200" marR="355600" lvl="0" indent="-342900" algn="l" rtl="0">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Credit scoring and next-best offers.</a:t>
            </a:r>
            <a:endParaRPr sz="1800">
              <a:solidFill>
                <a:srgbClr val="333333"/>
              </a:solidFill>
              <a:latin typeface="Montserrat"/>
              <a:ea typeface="Montserrat"/>
              <a:cs typeface="Montserrat"/>
              <a:sym typeface="Montserrat"/>
            </a:endParaRPr>
          </a:p>
          <a:p>
            <a:pPr marL="457200" lvl="0" indent="-342900" algn="l" rtl="0">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Prediction of equipment failures.</a:t>
            </a:r>
            <a:endParaRPr sz="1800">
              <a:solidFill>
                <a:srgbClr val="333333"/>
              </a:solidFill>
              <a:latin typeface="Montserrat"/>
              <a:ea typeface="Montserrat"/>
              <a:cs typeface="Montserrat"/>
              <a:sym typeface="Montserrat"/>
            </a:endParaRPr>
          </a:p>
          <a:p>
            <a:pPr marL="457200" lvl="0" indent="-342900" algn="l" rtl="0">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New pricing models.</a:t>
            </a:r>
            <a:endParaRPr sz="1800">
              <a:solidFill>
                <a:srgbClr val="333333"/>
              </a:solidFill>
              <a:latin typeface="Montserrat"/>
              <a:ea typeface="Montserrat"/>
              <a:cs typeface="Montserrat"/>
              <a:sym typeface="Montserrat"/>
            </a:endParaRPr>
          </a:p>
          <a:p>
            <a:pPr marL="457200" lvl="0" indent="-342900" algn="l" rtl="0">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Network intrusion detection.</a:t>
            </a:r>
            <a:endParaRPr sz="1800">
              <a:solidFill>
                <a:srgbClr val="333333"/>
              </a:solidFill>
              <a:latin typeface="Montserrat"/>
              <a:ea typeface="Montserrat"/>
              <a:cs typeface="Montserrat"/>
              <a:sym typeface="Montserrat"/>
            </a:endParaRPr>
          </a:p>
          <a:p>
            <a:pPr marL="0" lvl="0" indent="0" algn="l" rtl="0">
              <a:lnSpc>
                <a:spcPct val="150000"/>
              </a:lnSpc>
              <a:spcBef>
                <a:spcPts val="2700"/>
              </a:spcBef>
              <a:spcAft>
                <a:spcPts val="0"/>
              </a:spcAft>
              <a:buNone/>
            </a:pPr>
            <a:endParaRPr sz="1800">
              <a:solidFill>
                <a:srgbClr val="333333"/>
              </a:solidFill>
              <a:latin typeface="Montserrat"/>
              <a:ea typeface="Montserrat"/>
              <a:cs typeface="Montserrat"/>
              <a:sym typeface="Montserrat"/>
            </a:endParaRPr>
          </a:p>
          <a:p>
            <a:pPr marL="0" lvl="0" indent="0" algn="l" rtl="0">
              <a:lnSpc>
                <a:spcPct val="115000"/>
              </a:lnSpc>
              <a:spcBef>
                <a:spcPts val="2700"/>
              </a:spcBef>
              <a:spcAft>
                <a:spcPts val="0"/>
              </a:spcAft>
              <a:buClr>
                <a:srgbClr val="000000"/>
              </a:buClr>
              <a:buSzPts val="1100"/>
              <a:buFont typeface="Arial"/>
              <a:buNone/>
            </a:pPr>
            <a:endParaRPr sz="1800">
              <a:solidFill>
                <a:srgbClr val="434343"/>
              </a:solidFill>
              <a:latin typeface="Montserrat"/>
              <a:ea typeface="Montserrat"/>
              <a:cs typeface="Montserrat"/>
              <a:sym typeface="Montserrat"/>
            </a:endParaRPr>
          </a:p>
          <a:p>
            <a:pPr marL="0" lvl="0" indent="0" algn="l" rtl="0">
              <a:lnSpc>
                <a:spcPct val="115000"/>
              </a:lnSpc>
              <a:spcBef>
                <a:spcPts val="1600"/>
              </a:spcBef>
              <a:spcAft>
                <a:spcPts val="1600"/>
              </a:spcAft>
              <a:buNone/>
            </a:pPr>
            <a:endParaRPr sz="1800">
              <a:solidFill>
                <a:srgbClr val="333333"/>
              </a:solidFill>
              <a:latin typeface="Montserrat"/>
              <a:ea typeface="Montserrat"/>
              <a:cs typeface="Montserrat"/>
              <a:sym typeface="Montserrat"/>
            </a:endParaRPr>
          </a:p>
        </p:txBody>
      </p:sp>
      <p:sp>
        <p:nvSpPr>
          <p:cNvPr id="195" name="Google Shape;195;p35"/>
          <p:cNvSpPr txBox="1"/>
          <p:nvPr/>
        </p:nvSpPr>
        <p:spPr>
          <a:xfrm>
            <a:off x="4977725" y="1011875"/>
            <a:ext cx="4116000" cy="3339000"/>
          </a:xfrm>
          <a:prstGeom prst="rect">
            <a:avLst/>
          </a:prstGeom>
          <a:noFill/>
          <a:ln>
            <a:noFill/>
          </a:ln>
        </p:spPr>
        <p:txBody>
          <a:bodyPr spcFirstLastPara="1" wrap="square" lIns="91425" tIns="91425" rIns="91425" bIns="91425" anchor="t" anchorCtr="0">
            <a:noAutofit/>
          </a:bodyPr>
          <a:lstStyle/>
          <a:p>
            <a:pPr marL="457200" marR="355600" lvl="0" indent="-342900" algn="l" rtl="0">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Recommendation Engines</a:t>
            </a:r>
            <a:endParaRPr sz="1800">
              <a:solidFill>
                <a:srgbClr val="333333"/>
              </a:solidFill>
              <a:latin typeface="Montserrat"/>
              <a:ea typeface="Montserrat"/>
              <a:cs typeface="Montserrat"/>
              <a:sym typeface="Montserrat"/>
            </a:endParaRPr>
          </a:p>
          <a:p>
            <a:pPr marL="457200" marR="355600" lvl="0" indent="-342900" algn="l" rtl="0">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Customer Segmentation</a:t>
            </a:r>
            <a:endParaRPr sz="1800">
              <a:solidFill>
                <a:srgbClr val="333333"/>
              </a:solidFill>
              <a:latin typeface="Montserrat"/>
              <a:ea typeface="Montserrat"/>
              <a:cs typeface="Montserrat"/>
              <a:sym typeface="Montserrat"/>
            </a:endParaRPr>
          </a:p>
          <a:p>
            <a:pPr marL="457200" marR="355600" lvl="0" indent="-342900" algn="l" rtl="0">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Text Sentiment Analysis</a:t>
            </a:r>
            <a:endParaRPr sz="1800">
              <a:solidFill>
                <a:srgbClr val="333333"/>
              </a:solidFill>
              <a:latin typeface="Montserrat"/>
              <a:ea typeface="Montserrat"/>
              <a:cs typeface="Montserrat"/>
              <a:sym typeface="Montserrat"/>
            </a:endParaRPr>
          </a:p>
          <a:p>
            <a:pPr marL="457200" marR="355600" lvl="0" indent="-342900" algn="l" rtl="0">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Predicting Customer Churn</a:t>
            </a:r>
            <a:endParaRPr sz="1800">
              <a:solidFill>
                <a:srgbClr val="333333"/>
              </a:solidFill>
              <a:latin typeface="Montserrat"/>
              <a:ea typeface="Montserrat"/>
              <a:cs typeface="Montserrat"/>
              <a:sym typeface="Montserrat"/>
            </a:endParaRPr>
          </a:p>
          <a:p>
            <a:pPr marL="457200" lvl="0" indent="-342900" algn="l" rtl="0">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Pattern and image recognition.</a:t>
            </a:r>
            <a:endParaRPr sz="1800">
              <a:solidFill>
                <a:srgbClr val="333333"/>
              </a:solidFill>
              <a:latin typeface="Montserrat"/>
              <a:ea typeface="Montserrat"/>
              <a:cs typeface="Montserrat"/>
              <a:sym typeface="Montserrat"/>
            </a:endParaRPr>
          </a:p>
          <a:p>
            <a:pPr marL="457200" lvl="0" indent="-342900" algn="l" rtl="0">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Email spam filtering.</a:t>
            </a:r>
            <a:endParaRPr sz="1800">
              <a:solidFill>
                <a:srgbClr val="333333"/>
              </a:solidFill>
              <a:latin typeface="Montserrat"/>
              <a:ea typeface="Montserrat"/>
              <a:cs typeface="Montserrat"/>
              <a:sym typeface="Montserrat"/>
            </a:endParaRPr>
          </a:p>
          <a:p>
            <a:pPr marL="457200" lvl="0" indent="-342900" algn="l" rtl="0">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Financial Modeling</a:t>
            </a:r>
            <a:endParaRPr sz="1800">
              <a:solidFill>
                <a:srgbClr val="333333"/>
              </a:solidFill>
              <a:latin typeface="Montserrat"/>
              <a:ea typeface="Montserrat"/>
              <a:cs typeface="Montserrat"/>
              <a:sym typeface="Montserrat"/>
            </a:endParaRPr>
          </a:p>
          <a:p>
            <a:pPr marL="0" lvl="0" indent="0" algn="l" rtl="0">
              <a:lnSpc>
                <a:spcPct val="115000"/>
              </a:lnSpc>
              <a:spcBef>
                <a:spcPts val="2700"/>
              </a:spcBef>
              <a:spcAft>
                <a:spcPts val="0"/>
              </a:spcAft>
              <a:buClr>
                <a:srgbClr val="000000"/>
              </a:buClr>
              <a:buSzPts val="1100"/>
              <a:buFont typeface="Arial"/>
              <a:buNone/>
            </a:pPr>
            <a:endParaRPr>
              <a:solidFill>
                <a:srgbClr val="434343"/>
              </a:solidFill>
              <a:latin typeface="Montserrat"/>
              <a:ea typeface="Montserrat"/>
              <a:cs typeface="Montserrat"/>
              <a:sym typeface="Montserrat"/>
            </a:endParaRPr>
          </a:p>
          <a:p>
            <a:pPr marL="0" lvl="0" indent="0" algn="l" rtl="0">
              <a:lnSpc>
                <a:spcPct val="115000"/>
              </a:lnSpc>
              <a:spcBef>
                <a:spcPts val="1600"/>
              </a:spcBef>
              <a:spcAft>
                <a:spcPts val="1600"/>
              </a:spcAft>
              <a:buNone/>
            </a:pPr>
            <a:endParaRPr sz="2400">
              <a:solidFill>
                <a:srgbClr val="33333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36"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201" name="Google Shape;201;p36"/>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202" name="Google Shape;202;p36"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203" name="Google Shape;203;p36"/>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04" name="Google Shape;204;p36"/>
          <p:cNvSpPr/>
          <p:nvPr/>
        </p:nvSpPr>
        <p:spPr>
          <a:xfrm>
            <a:off x="185125" y="2707875"/>
            <a:ext cx="1340400" cy="907800"/>
          </a:xfrm>
          <a:prstGeom prst="roundRect">
            <a:avLst>
              <a:gd name="adj" fmla="val 16667"/>
            </a:avLst>
          </a:prstGeom>
          <a:solidFill>
            <a:srgbClr val="20124D"/>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6"/>
          <p:cNvSpPr/>
          <p:nvPr/>
        </p:nvSpPr>
        <p:spPr>
          <a:xfrm>
            <a:off x="1948450" y="2707875"/>
            <a:ext cx="1340400" cy="907800"/>
          </a:xfrm>
          <a:prstGeom prst="roundRect">
            <a:avLst>
              <a:gd name="adj" fmla="val 16667"/>
            </a:avLst>
          </a:prstGeom>
          <a:solidFill>
            <a:srgbClr val="20124D"/>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6"/>
          <p:cNvSpPr/>
          <p:nvPr/>
        </p:nvSpPr>
        <p:spPr>
          <a:xfrm>
            <a:off x="3813975" y="2707875"/>
            <a:ext cx="1340400" cy="907800"/>
          </a:xfrm>
          <a:prstGeom prst="roundRect">
            <a:avLst>
              <a:gd name="adj" fmla="val 16667"/>
            </a:avLst>
          </a:prstGeom>
          <a:solidFill>
            <a:srgbClr val="20124D"/>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6"/>
          <p:cNvSpPr/>
          <p:nvPr/>
        </p:nvSpPr>
        <p:spPr>
          <a:xfrm>
            <a:off x="5628400" y="2707875"/>
            <a:ext cx="1340400" cy="907800"/>
          </a:xfrm>
          <a:prstGeom prst="roundRect">
            <a:avLst>
              <a:gd name="adj" fmla="val 16667"/>
            </a:avLst>
          </a:prstGeom>
          <a:solidFill>
            <a:srgbClr val="20124D"/>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6"/>
          <p:cNvSpPr/>
          <p:nvPr/>
        </p:nvSpPr>
        <p:spPr>
          <a:xfrm>
            <a:off x="7442825" y="2707875"/>
            <a:ext cx="1340400" cy="907800"/>
          </a:xfrm>
          <a:prstGeom prst="roundRect">
            <a:avLst>
              <a:gd name="adj" fmla="val 16667"/>
            </a:avLst>
          </a:prstGeom>
          <a:solidFill>
            <a:srgbClr val="20124D"/>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6"/>
          <p:cNvSpPr/>
          <p:nvPr/>
        </p:nvSpPr>
        <p:spPr>
          <a:xfrm>
            <a:off x="3813975" y="1562850"/>
            <a:ext cx="1340400" cy="907800"/>
          </a:xfrm>
          <a:prstGeom prst="roundRect">
            <a:avLst>
              <a:gd name="adj" fmla="val 16667"/>
            </a:avLst>
          </a:prstGeom>
          <a:solidFill>
            <a:srgbClr val="20124D"/>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0" name="Google Shape;210;p36"/>
          <p:cNvCxnSpPr>
            <a:stCxn id="204" idx="3"/>
            <a:endCxn id="205" idx="1"/>
          </p:cNvCxnSpPr>
          <p:nvPr/>
        </p:nvCxnSpPr>
        <p:spPr>
          <a:xfrm>
            <a:off x="1525525" y="3161775"/>
            <a:ext cx="423000" cy="0"/>
          </a:xfrm>
          <a:prstGeom prst="straightConnector1">
            <a:avLst/>
          </a:prstGeom>
          <a:noFill/>
          <a:ln w="38100" cap="flat" cmpd="sng">
            <a:solidFill>
              <a:schemeClr val="dk2"/>
            </a:solidFill>
            <a:prstDash val="solid"/>
            <a:round/>
            <a:headEnd type="none" w="med" len="med"/>
            <a:tailEnd type="triangle" w="med" len="med"/>
          </a:ln>
        </p:spPr>
      </p:cxnSp>
      <p:cxnSp>
        <p:nvCxnSpPr>
          <p:cNvPr id="211" name="Google Shape;211;p36"/>
          <p:cNvCxnSpPr>
            <a:endCxn id="206" idx="1"/>
          </p:cNvCxnSpPr>
          <p:nvPr/>
        </p:nvCxnSpPr>
        <p:spPr>
          <a:xfrm>
            <a:off x="3288975" y="3161775"/>
            <a:ext cx="525000" cy="0"/>
          </a:xfrm>
          <a:prstGeom prst="straightConnector1">
            <a:avLst/>
          </a:prstGeom>
          <a:noFill/>
          <a:ln w="38100" cap="flat" cmpd="sng">
            <a:solidFill>
              <a:schemeClr val="dk2"/>
            </a:solidFill>
            <a:prstDash val="solid"/>
            <a:round/>
            <a:headEnd type="none" w="med" len="med"/>
            <a:tailEnd type="triangle" w="med" len="med"/>
          </a:ln>
        </p:spPr>
      </p:cxnSp>
      <p:cxnSp>
        <p:nvCxnSpPr>
          <p:cNvPr id="212" name="Google Shape;212;p36"/>
          <p:cNvCxnSpPr>
            <a:endCxn id="207" idx="1"/>
          </p:cNvCxnSpPr>
          <p:nvPr/>
        </p:nvCxnSpPr>
        <p:spPr>
          <a:xfrm>
            <a:off x="5154400" y="3161775"/>
            <a:ext cx="474000" cy="0"/>
          </a:xfrm>
          <a:prstGeom prst="straightConnector1">
            <a:avLst/>
          </a:prstGeom>
          <a:noFill/>
          <a:ln w="38100" cap="flat" cmpd="sng">
            <a:solidFill>
              <a:schemeClr val="dk2"/>
            </a:solidFill>
            <a:prstDash val="solid"/>
            <a:round/>
            <a:headEnd type="none" w="med" len="med"/>
            <a:tailEnd type="triangle" w="med" len="med"/>
          </a:ln>
        </p:spPr>
      </p:cxnSp>
      <p:cxnSp>
        <p:nvCxnSpPr>
          <p:cNvPr id="213" name="Google Shape;213;p36"/>
          <p:cNvCxnSpPr>
            <a:endCxn id="208" idx="1"/>
          </p:cNvCxnSpPr>
          <p:nvPr/>
        </p:nvCxnSpPr>
        <p:spPr>
          <a:xfrm>
            <a:off x="6968825" y="3161775"/>
            <a:ext cx="474000" cy="0"/>
          </a:xfrm>
          <a:prstGeom prst="straightConnector1">
            <a:avLst/>
          </a:prstGeom>
          <a:noFill/>
          <a:ln w="38100" cap="flat" cmpd="sng">
            <a:solidFill>
              <a:schemeClr val="dk2"/>
            </a:solidFill>
            <a:prstDash val="solid"/>
            <a:round/>
            <a:headEnd type="none" w="med" len="med"/>
            <a:tailEnd type="triangle" w="med" len="med"/>
          </a:ln>
        </p:spPr>
      </p:cxnSp>
      <p:cxnSp>
        <p:nvCxnSpPr>
          <p:cNvPr id="214" name="Google Shape;214;p36"/>
          <p:cNvCxnSpPr>
            <a:stCxn id="207" idx="2"/>
            <a:endCxn id="206" idx="2"/>
          </p:cNvCxnSpPr>
          <p:nvPr/>
        </p:nvCxnSpPr>
        <p:spPr>
          <a:xfrm rot="5400000">
            <a:off x="5391100" y="2708775"/>
            <a:ext cx="600" cy="1814400"/>
          </a:xfrm>
          <a:prstGeom prst="curvedConnector3">
            <a:avLst>
              <a:gd name="adj1" fmla="val 39687500"/>
            </a:avLst>
          </a:prstGeom>
          <a:noFill/>
          <a:ln w="38100" cap="flat" cmpd="sng">
            <a:solidFill>
              <a:schemeClr val="dk2"/>
            </a:solidFill>
            <a:prstDash val="solid"/>
            <a:round/>
            <a:headEnd type="none" w="med" len="med"/>
            <a:tailEnd type="triangle" w="med" len="med"/>
          </a:ln>
        </p:spPr>
      </p:cxnSp>
      <p:cxnSp>
        <p:nvCxnSpPr>
          <p:cNvPr id="215" name="Google Shape;215;p36"/>
          <p:cNvCxnSpPr>
            <a:stCxn id="205" idx="0"/>
            <a:endCxn id="209" idx="1"/>
          </p:cNvCxnSpPr>
          <p:nvPr/>
        </p:nvCxnSpPr>
        <p:spPr>
          <a:xfrm rot="-5400000">
            <a:off x="2870650" y="1764675"/>
            <a:ext cx="691200" cy="1195200"/>
          </a:xfrm>
          <a:prstGeom prst="curvedConnector2">
            <a:avLst/>
          </a:prstGeom>
          <a:noFill/>
          <a:ln w="38100" cap="flat" cmpd="sng">
            <a:solidFill>
              <a:schemeClr val="dk2"/>
            </a:solidFill>
            <a:prstDash val="solid"/>
            <a:round/>
            <a:headEnd type="none" w="med" len="med"/>
            <a:tailEnd type="triangle" w="med" len="med"/>
          </a:ln>
        </p:spPr>
      </p:cxnSp>
      <p:cxnSp>
        <p:nvCxnSpPr>
          <p:cNvPr id="216" name="Google Shape;216;p36"/>
          <p:cNvCxnSpPr>
            <a:stCxn id="209" idx="3"/>
            <a:endCxn id="207" idx="0"/>
          </p:cNvCxnSpPr>
          <p:nvPr/>
        </p:nvCxnSpPr>
        <p:spPr>
          <a:xfrm>
            <a:off x="5154375" y="2016750"/>
            <a:ext cx="1144200" cy="691200"/>
          </a:xfrm>
          <a:prstGeom prst="curvedConnector2">
            <a:avLst/>
          </a:prstGeom>
          <a:noFill/>
          <a:ln w="38100" cap="flat" cmpd="sng">
            <a:solidFill>
              <a:schemeClr val="dk2"/>
            </a:solidFill>
            <a:prstDash val="solid"/>
            <a:round/>
            <a:headEnd type="none" w="med" len="med"/>
            <a:tailEnd type="triangle" w="med" len="med"/>
          </a:ln>
        </p:spPr>
      </p:cxnSp>
      <p:sp>
        <p:nvSpPr>
          <p:cNvPr id="217" name="Google Shape;217;p36"/>
          <p:cNvSpPr txBox="1"/>
          <p:nvPr/>
        </p:nvSpPr>
        <p:spPr>
          <a:xfrm>
            <a:off x="185125" y="2800650"/>
            <a:ext cx="1340400" cy="6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marL="0" lvl="0" indent="0" algn="ctr" rtl="0">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18" name="Google Shape;218;p36"/>
          <p:cNvSpPr txBox="1"/>
          <p:nvPr/>
        </p:nvSpPr>
        <p:spPr>
          <a:xfrm>
            <a:off x="1948450" y="2800650"/>
            <a:ext cx="1340400" cy="6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marL="0" lvl="0" indent="0" algn="ctr" rtl="0">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19" name="Google Shape;219;p36"/>
          <p:cNvSpPr txBox="1"/>
          <p:nvPr/>
        </p:nvSpPr>
        <p:spPr>
          <a:xfrm>
            <a:off x="3813975" y="1636650"/>
            <a:ext cx="1340400" cy="6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marL="0" lvl="0" indent="0" algn="ctr" rtl="0">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20" name="Google Shape;220;p36"/>
          <p:cNvSpPr txBox="1"/>
          <p:nvPr/>
        </p:nvSpPr>
        <p:spPr>
          <a:xfrm>
            <a:off x="3813975" y="2631663"/>
            <a:ext cx="1340400" cy="6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marL="0" lvl="0" indent="0" algn="ctr" rtl="0">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marL="0" lvl="0" indent="0" algn="ctr" rtl="0">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221" name="Google Shape;221;p36"/>
          <p:cNvSpPr txBox="1"/>
          <p:nvPr/>
        </p:nvSpPr>
        <p:spPr>
          <a:xfrm>
            <a:off x="5628400" y="2781713"/>
            <a:ext cx="1340400" cy="6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marL="0" lvl="0" indent="0" algn="ctr" rtl="0">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222" name="Google Shape;222;p36"/>
          <p:cNvSpPr txBox="1"/>
          <p:nvPr/>
        </p:nvSpPr>
        <p:spPr>
          <a:xfrm>
            <a:off x="7398275" y="2800650"/>
            <a:ext cx="1429500" cy="6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marL="0" lvl="0" indent="0" algn="ctr" rtl="0">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37"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228" name="Google Shape;228;p37"/>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229" name="Google Shape;229;p37"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230" name="Google Shape;230;p37"/>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31" name="Google Shape;231;p37"/>
          <p:cNvSpPr txBo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lvl="0" indent="-393700" algn="l" rtl="0">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Spark’s MLlib is mainly designed for Supervised and Unsupervised Learning tasks, with most of its algorithms falling under those two categories.</a:t>
            </a:r>
            <a:endParaRPr sz="2600">
              <a:solidFill>
                <a:srgbClr val="434343"/>
              </a:solidFill>
              <a:latin typeface="Montserrat"/>
              <a:ea typeface="Montserrat"/>
              <a:cs typeface="Montserrat"/>
              <a:sym typeface="Montserrat"/>
            </a:endParaRPr>
          </a:p>
          <a:p>
            <a:pPr marL="457200" lvl="0" indent="-393700" algn="l" rtl="0">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Let’s discuss them in more detail and describe how they are different!</a:t>
            </a:r>
            <a:endParaRPr sz="2600">
              <a:solidFill>
                <a:srgbClr val="434343"/>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38"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237" name="Google Shape;237;p38"/>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238" name="Google Shape;238;p38"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239" name="Google Shape;239;p38"/>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40" name="Google Shape;240;p38"/>
          <p:cNvSpPr txBo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lvl="0" indent="-393700" algn="l" rtl="0">
              <a:lnSpc>
                <a:spcPct val="115000"/>
              </a:lnSpc>
              <a:spcBef>
                <a:spcPts val="0"/>
              </a:spcBef>
              <a:spcAft>
                <a:spcPts val="0"/>
              </a:spcAft>
              <a:buClr>
                <a:srgbClr val="434343"/>
              </a:buClr>
              <a:buSzPts val="2600"/>
              <a:buFont typeface="Arial"/>
              <a:buChar char="●"/>
            </a:pPr>
            <a:r>
              <a:rPr lang="en" sz="2600" b="1">
                <a:solidFill>
                  <a:srgbClr val="434343"/>
                </a:solidFill>
                <a:latin typeface="Montserrat"/>
                <a:ea typeface="Montserrat"/>
                <a:cs typeface="Montserrat"/>
                <a:sym typeface="Montserrat"/>
              </a:rPr>
              <a:t>Supervised learning </a:t>
            </a:r>
            <a:r>
              <a:rPr lang="en" sz="2600">
                <a:solidFill>
                  <a:srgbClr val="434343"/>
                </a:solidFill>
                <a:latin typeface="Montserrat"/>
                <a:ea typeface="Montserrat"/>
                <a:cs typeface="Montserrat"/>
                <a:sym typeface="Montserrat"/>
              </a:rPr>
              <a:t>algorithms are trained using </a:t>
            </a:r>
            <a:r>
              <a:rPr lang="en" sz="2600" b="1">
                <a:solidFill>
                  <a:srgbClr val="434343"/>
                </a:solidFill>
                <a:latin typeface="Montserrat"/>
                <a:ea typeface="Montserrat"/>
                <a:cs typeface="Montserrat"/>
                <a:sym typeface="Montserrat"/>
              </a:rPr>
              <a:t>labeled</a:t>
            </a:r>
            <a:r>
              <a:rPr lang="en" sz="2600">
                <a:solidFill>
                  <a:srgbClr val="434343"/>
                </a:solidFill>
                <a:latin typeface="Montserrat"/>
                <a:ea typeface="Montserrat"/>
                <a:cs typeface="Montserrat"/>
                <a:sym typeface="Montserrat"/>
              </a:rPr>
              <a:t> examples, such as an input where the desired output is known. </a:t>
            </a:r>
            <a:endParaRPr sz="2600">
              <a:solidFill>
                <a:srgbClr val="434343"/>
              </a:solidFill>
              <a:latin typeface="Montserrat"/>
              <a:ea typeface="Montserrat"/>
              <a:cs typeface="Montserrat"/>
              <a:sym typeface="Montserrat"/>
            </a:endParaRPr>
          </a:p>
          <a:p>
            <a:pPr marL="457200" lvl="0" indent="-393700" algn="l" rtl="0">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For example, a piece of equipment could have data points labeled either “F” (failed) or “R” (runs). </a:t>
            </a:r>
            <a:endParaRPr sz="2600">
              <a:solidFill>
                <a:srgbClr val="434343"/>
              </a:solidFill>
              <a:latin typeface="Montserrat"/>
              <a:ea typeface="Montserrat"/>
              <a:cs typeface="Montserrat"/>
              <a:sym typeface="Montserrat"/>
            </a:endParaRPr>
          </a:p>
          <a:p>
            <a:pPr marL="0" lvl="0" indent="0" algn="l" rtl="0">
              <a:lnSpc>
                <a:spcPct val="115000"/>
              </a:lnSpc>
              <a:spcBef>
                <a:spcPts val="1600"/>
              </a:spcBef>
              <a:spcAft>
                <a:spcPts val="1600"/>
              </a:spcAft>
              <a:buNone/>
            </a:pPr>
            <a:endParaRPr sz="2600">
              <a:solidFill>
                <a:srgbClr val="434343"/>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39"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246" name="Google Shape;246;p39"/>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247" name="Google Shape;247;p39"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248" name="Google Shape;248;p39"/>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49" name="Google Shape;249;p39"/>
          <p:cNvSpPr txBo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lvl="0" indent="-393700" algn="l" rtl="0">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learning algorithm receives a set of inputs along with the corresponding correct outputs, and the algorithm learns by comparing its actual output with correct outputs to find errors. </a:t>
            </a:r>
            <a:endParaRPr sz="2600">
              <a:solidFill>
                <a:srgbClr val="333333"/>
              </a:solidFill>
              <a:latin typeface="Montserrat"/>
              <a:ea typeface="Montserrat"/>
              <a:cs typeface="Montserrat"/>
              <a:sym typeface="Montserrat"/>
            </a:endParaRPr>
          </a:p>
          <a:p>
            <a:pPr marL="457200" lvl="0" indent="-393700" algn="l" rtl="0">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It then modifies the model accordingly. </a:t>
            </a:r>
            <a:endParaRPr sz="2600" b="1">
              <a:solidFill>
                <a:srgbClr val="333333"/>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Google Shape;254;p40"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255" name="Google Shape;255;p40"/>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256" name="Google Shape;256;p40"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257" name="Google Shape;257;p40"/>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58" name="Google Shape;258;p40"/>
          <p:cNvSpPr txBo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lvl="0" indent="-393700" algn="l" rtl="0">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Through methods like classification, regression, prediction and gradient boosting, supervised learning uses patterns to predict the values of the label on additional unlabeled data. </a:t>
            </a:r>
            <a:endParaRPr sz="2600">
              <a:solidFill>
                <a:srgbClr val="333333"/>
              </a:solidFill>
              <a:latin typeface="Montserrat"/>
              <a:ea typeface="Montserrat"/>
              <a:cs typeface="Montserrat"/>
              <a:sym typeface="Montserrat"/>
            </a:endParaRPr>
          </a:p>
          <a:p>
            <a:pPr marL="457200" lvl="0" indent="-393700" algn="l" rtl="0">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Supervised learning is commonly used in applications where historical data predicts likely future events. </a:t>
            </a:r>
            <a:endParaRPr sz="2600" b="1">
              <a:solidFill>
                <a:srgbClr val="33333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p41"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264" name="Google Shape;264;p41"/>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265" name="Google Shape;265;p41"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266" name="Google Shape;266;p41"/>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67" name="Google Shape;267;p41"/>
          <p:cNvSpPr txBo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lvl="0" indent="-393700" algn="l" rtl="0">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For example, it can anticipate when credit card transactions are likely to be fraudulent or which insurance customer is likely to file a claim.</a:t>
            </a:r>
            <a:endParaRPr sz="2600">
              <a:solidFill>
                <a:srgbClr val="333333"/>
              </a:solidFill>
              <a:latin typeface="Montserrat"/>
              <a:ea typeface="Montserrat"/>
              <a:cs typeface="Montserrat"/>
              <a:sym typeface="Montserrat"/>
            </a:endParaRPr>
          </a:p>
          <a:p>
            <a:pPr marL="457200" lvl="0" indent="-393700" algn="l" rtl="0">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Or it can attempt to predict the price of a house based on different features for houses for which we have historical price data.</a:t>
            </a:r>
            <a:endParaRPr sz="2600">
              <a:solidFill>
                <a:srgbClr val="333333"/>
              </a:solidFill>
              <a:latin typeface="Montserrat"/>
              <a:ea typeface="Montserrat"/>
              <a:cs typeface="Montserrat"/>
              <a:sym typeface="Montserrat"/>
            </a:endParaRPr>
          </a:p>
          <a:p>
            <a:pPr marL="0" lvl="0" indent="0" algn="l" rtl="0">
              <a:lnSpc>
                <a:spcPct val="115000"/>
              </a:lnSpc>
              <a:spcBef>
                <a:spcPts val="1600"/>
              </a:spcBef>
              <a:spcAft>
                <a:spcPts val="1600"/>
              </a:spcAft>
              <a:buNone/>
            </a:pPr>
            <a:endParaRPr sz="2600" b="1">
              <a:solidFill>
                <a:srgbClr val="33333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42"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273" name="Google Shape;273;p42"/>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274" name="Google Shape;274;p42"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275" name="Google Shape;275;p42"/>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Unsupervised Learning</a:t>
            </a:r>
            <a:endParaRPr sz="3000">
              <a:solidFill>
                <a:srgbClr val="2A3990"/>
              </a:solidFill>
              <a:latin typeface="Roboto"/>
              <a:ea typeface="Roboto"/>
              <a:cs typeface="Roboto"/>
              <a:sym typeface="Roboto"/>
            </a:endParaRPr>
          </a:p>
          <a:p>
            <a:pPr marL="0" lvl="0" indent="0" algn="l" rtl="0">
              <a:spcBef>
                <a:spcPts val="0"/>
              </a:spcBef>
              <a:spcAft>
                <a:spcPts val="0"/>
              </a:spcAft>
              <a:buNone/>
            </a:pPr>
            <a:endParaRPr sz="3000">
              <a:solidFill>
                <a:srgbClr val="2A3990"/>
              </a:solidFill>
              <a:latin typeface="Roboto"/>
              <a:ea typeface="Roboto"/>
              <a:cs typeface="Roboto"/>
              <a:sym typeface="Roboto"/>
            </a:endParaRPr>
          </a:p>
        </p:txBody>
      </p:sp>
      <p:sp>
        <p:nvSpPr>
          <p:cNvPr id="276" name="Google Shape;276;p42"/>
          <p:cNvSpPr txBo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lvl="0" indent="-393700" algn="l" rtl="0">
              <a:lnSpc>
                <a:spcPct val="115000"/>
              </a:lnSpc>
              <a:spcBef>
                <a:spcPts val="1500"/>
              </a:spcBef>
              <a:spcAft>
                <a:spcPts val="0"/>
              </a:spcAft>
              <a:buClr>
                <a:srgbClr val="333333"/>
              </a:buClr>
              <a:buSzPts val="2600"/>
              <a:buChar char="●"/>
            </a:pPr>
            <a:r>
              <a:rPr lang="en" sz="2600" b="1">
                <a:solidFill>
                  <a:srgbClr val="333333"/>
                </a:solidFill>
                <a:latin typeface="Montserrat"/>
                <a:ea typeface="Montserrat"/>
                <a:cs typeface="Montserrat"/>
                <a:sym typeface="Montserrat"/>
              </a:rPr>
              <a:t>Unsupervised learning </a:t>
            </a:r>
            <a:r>
              <a:rPr lang="en" sz="2600">
                <a:solidFill>
                  <a:srgbClr val="333333"/>
                </a:solidFill>
                <a:latin typeface="Montserrat"/>
                <a:ea typeface="Montserrat"/>
                <a:cs typeface="Montserrat"/>
                <a:sym typeface="Montserrat"/>
              </a:rPr>
              <a:t>is used against data that has no historical labels. </a:t>
            </a:r>
            <a:endParaRPr sz="2600">
              <a:solidFill>
                <a:srgbClr val="333333"/>
              </a:solidFill>
              <a:latin typeface="Montserrat"/>
              <a:ea typeface="Montserrat"/>
              <a:cs typeface="Montserrat"/>
              <a:sym typeface="Montserrat"/>
            </a:endParaRPr>
          </a:p>
          <a:p>
            <a:pPr marL="457200" lvl="0" indent="-393700" algn="l" rtl="0">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system is not told the "right answer." The algorithm must figure out what is being shown. </a:t>
            </a:r>
            <a:endParaRPr sz="2600">
              <a:solidFill>
                <a:srgbClr val="333333"/>
              </a:solidFill>
              <a:latin typeface="Montserrat"/>
              <a:ea typeface="Montserrat"/>
              <a:cs typeface="Montserrat"/>
              <a:sym typeface="Montserrat"/>
            </a:endParaRPr>
          </a:p>
          <a:p>
            <a:pPr marL="457200" lvl="0" indent="-393700" algn="l" rtl="0">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goal is to explore the data and find some structure within. </a:t>
            </a:r>
            <a:endParaRPr sz="2600">
              <a:solidFill>
                <a:srgbClr val="434343"/>
              </a:solidFill>
              <a:latin typeface="Montserrat"/>
              <a:ea typeface="Montserrat"/>
              <a:cs typeface="Montserrat"/>
              <a:sym typeface="Montserrat"/>
            </a:endParaRPr>
          </a:p>
          <a:p>
            <a:pPr marL="0" lvl="0" indent="0" algn="l" rtl="0">
              <a:lnSpc>
                <a:spcPct val="115000"/>
              </a:lnSpc>
              <a:spcBef>
                <a:spcPts val="2700"/>
              </a:spcBef>
              <a:spcAft>
                <a:spcPts val="1600"/>
              </a:spcAft>
              <a:buNone/>
            </a:pPr>
            <a:endParaRPr sz="2600" b="1">
              <a:solidFill>
                <a:srgbClr val="33333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43"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282" name="Google Shape;282;p43"/>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283" name="Google Shape;283;p43"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284" name="Google Shape;284;p43"/>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Unsupervised Learning</a:t>
            </a:r>
            <a:endParaRPr sz="3000">
              <a:solidFill>
                <a:srgbClr val="2A3990"/>
              </a:solidFill>
              <a:latin typeface="Roboto"/>
              <a:ea typeface="Roboto"/>
              <a:cs typeface="Roboto"/>
              <a:sym typeface="Roboto"/>
            </a:endParaRPr>
          </a:p>
          <a:p>
            <a:pPr marL="0" lvl="0" indent="0" algn="l" rtl="0">
              <a:spcBef>
                <a:spcPts val="0"/>
              </a:spcBef>
              <a:spcAft>
                <a:spcPts val="0"/>
              </a:spcAft>
              <a:buNone/>
            </a:pPr>
            <a:endParaRPr sz="3000">
              <a:solidFill>
                <a:srgbClr val="2A3990"/>
              </a:solidFill>
              <a:latin typeface="Roboto"/>
              <a:ea typeface="Roboto"/>
              <a:cs typeface="Roboto"/>
              <a:sym typeface="Roboto"/>
            </a:endParaRPr>
          </a:p>
        </p:txBody>
      </p:sp>
      <p:sp>
        <p:nvSpPr>
          <p:cNvPr id="285" name="Google Shape;285;p43"/>
          <p:cNvSpPr txBo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lvl="0" indent="-393700" algn="l" rtl="0">
              <a:lnSpc>
                <a:spcPct val="100000"/>
              </a:lnSpc>
              <a:spcBef>
                <a:spcPts val="150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For example, it can find the main attributes that separate customer segments from each other. </a:t>
            </a:r>
            <a:endParaRPr sz="2600">
              <a:solidFill>
                <a:srgbClr val="333333"/>
              </a:solidFill>
              <a:latin typeface="Montserrat"/>
              <a:ea typeface="Montserrat"/>
              <a:cs typeface="Montserrat"/>
              <a:sym typeface="Montserrat"/>
            </a:endParaRPr>
          </a:p>
          <a:p>
            <a:pPr marL="457200" lvl="0" indent="-393700" algn="l" rtl="0">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Popular techniques include self-organizing maps, nearest-neighbor mapping, k-means clustering and singular value decomposition.</a:t>
            </a:r>
            <a:endParaRPr sz="2600">
              <a:solidFill>
                <a:srgbClr val="333333"/>
              </a:solidFill>
              <a:latin typeface="Montserrat"/>
              <a:ea typeface="Montserrat"/>
              <a:cs typeface="Montserrat"/>
              <a:sym typeface="Montserrat"/>
            </a:endParaRPr>
          </a:p>
          <a:p>
            <a:pPr marL="457200" lvl="0" indent="-393700" algn="l" rtl="0">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One issue is that it can be difficult to evaluate results of an unsupervised model!</a:t>
            </a:r>
            <a:endParaRPr sz="2600">
              <a:solidFill>
                <a:srgbClr val="333333"/>
              </a:solidFill>
              <a:latin typeface="Montserrat"/>
              <a:ea typeface="Montserrat"/>
              <a:cs typeface="Montserrat"/>
              <a:sym typeface="Montserrat"/>
            </a:endParaRPr>
          </a:p>
          <a:p>
            <a:pPr marL="0" lvl="0" indent="0" algn="l" rtl="0">
              <a:lnSpc>
                <a:spcPct val="100000"/>
              </a:lnSpc>
              <a:spcBef>
                <a:spcPts val="2700"/>
              </a:spcBef>
              <a:spcAft>
                <a:spcPts val="0"/>
              </a:spcAft>
              <a:buNone/>
            </a:pPr>
            <a:endParaRPr sz="2600">
              <a:solidFill>
                <a:srgbClr val="434343"/>
              </a:solidFill>
              <a:latin typeface="Montserrat"/>
              <a:ea typeface="Montserrat"/>
              <a:cs typeface="Montserrat"/>
              <a:sym typeface="Montserrat"/>
            </a:endParaRPr>
          </a:p>
          <a:p>
            <a:pPr marL="0" lvl="0" indent="0" algn="l" rtl="0">
              <a:lnSpc>
                <a:spcPct val="100000"/>
              </a:lnSpc>
              <a:spcBef>
                <a:spcPts val="1600"/>
              </a:spcBef>
              <a:spcAft>
                <a:spcPts val="1600"/>
              </a:spcAft>
              <a:buNone/>
            </a:pPr>
            <a:endParaRPr sz="2600" b="1">
              <a:solidFill>
                <a:srgbClr val="33333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16" name="Google Shape;11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It is now time to begin with the Machine Learning Sections of the course!</a:t>
            </a:r>
            <a:endParaRPr sz="3000">
              <a:latin typeface="Montserrat"/>
              <a:ea typeface="Montserrat"/>
              <a:cs typeface="Montserrat"/>
              <a:sym typeface="Montserrat"/>
            </a:endParaRPr>
          </a:p>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This introduction section will discuss a general introduction to machine learning and how Spark’s MLlib library works for Machine Learning.</a:t>
            </a:r>
            <a:endParaRPr sz="3000">
              <a:latin typeface="Montserrat"/>
              <a:ea typeface="Montserrat"/>
              <a:cs typeface="Montserrat"/>
              <a:sym typeface="Montserrat"/>
            </a:endParaRPr>
          </a:p>
        </p:txBody>
      </p:sp>
      <p:pic>
        <p:nvPicPr>
          <p:cNvPr id="117" name="Google Shape;117;p26"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118" name="Google Shape;118;p26"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44"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291" name="Google Shape;291;p44"/>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292" name="Google Shape;292;p44"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293" name="Google Shape;293;p44"/>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Final Thoughts</a:t>
            </a:r>
            <a:endParaRPr sz="3000">
              <a:solidFill>
                <a:srgbClr val="2A3990"/>
              </a:solidFill>
              <a:latin typeface="Roboto"/>
              <a:ea typeface="Roboto"/>
              <a:cs typeface="Roboto"/>
              <a:sym typeface="Roboto"/>
            </a:endParaRPr>
          </a:p>
          <a:p>
            <a:pPr marL="0" lvl="0" indent="0" algn="l" rtl="0">
              <a:spcBef>
                <a:spcPts val="0"/>
              </a:spcBef>
              <a:spcAft>
                <a:spcPts val="0"/>
              </a:spcAft>
              <a:buNone/>
            </a:pPr>
            <a:endParaRPr sz="3000">
              <a:solidFill>
                <a:srgbClr val="2A3990"/>
              </a:solidFill>
              <a:latin typeface="Roboto"/>
              <a:ea typeface="Roboto"/>
              <a:cs typeface="Roboto"/>
              <a:sym typeface="Roboto"/>
            </a:endParaRPr>
          </a:p>
        </p:txBody>
      </p:sp>
      <p:sp>
        <p:nvSpPr>
          <p:cNvPr id="294" name="Google Shape;294;p44"/>
          <p:cNvSpPr txBo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lvl="0" indent="-393700" algn="l" rtl="0">
              <a:lnSpc>
                <a:spcPct val="100000"/>
              </a:lnSpc>
              <a:spcBef>
                <a:spcPts val="150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Machine Learning takes time to learn.</a:t>
            </a:r>
            <a:endParaRPr sz="2600">
              <a:solidFill>
                <a:srgbClr val="333333"/>
              </a:solidFill>
              <a:latin typeface="Montserrat"/>
              <a:ea typeface="Montserrat"/>
              <a:cs typeface="Montserrat"/>
              <a:sym typeface="Montserrat"/>
            </a:endParaRPr>
          </a:p>
          <a:p>
            <a:pPr marL="457200" lvl="0" indent="-393700" algn="l" rtl="0">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Be patient with yourself and feel free to post to the QA forums.</a:t>
            </a:r>
            <a:endParaRPr sz="2600">
              <a:solidFill>
                <a:srgbClr val="333333"/>
              </a:solidFill>
              <a:latin typeface="Montserrat"/>
              <a:ea typeface="Montserrat"/>
              <a:cs typeface="Montserrat"/>
              <a:sym typeface="Montserrat"/>
            </a:endParaRPr>
          </a:p>
          <a:p>
            <a:pPr marL="457200" lvl="0" indent="-393700" algn="l" rtl="0">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No one course can be a reference for all Machine Learning topics, but I’m always happy to point you in the right direction!</a:t>
            </a:r>
            <a:endParaRPr sz="2600">
              <a:solidFill>
                <a:srgbClr val="333333"/>
              </a:solidFill>
              <a:latin typeface="Montserrat"/>
              <a:ea typeface="Montserrat"/>
              <a:cs typeface="Montserrat"/>
              <a:sym typeface="Montserrat"/>
            </a:endParaRPr>
          </a:p>
          <a:p>
            <a:pPr marL="0" lvl="0" indent="0" algn="l" rtl="0">
              <a:lnSpc>
                <a:spcPct val="100000"/>
              </a:lnSpc>
              <a:spcBef>
                <a:spcPts val="2700"/>
              </a:spcBef>
              <a:spcAft>
                <a:spcPts val="0"/>
              </a:spcAft>
              <a:buNone/>
            </a:pPr>
            <a:endParaRPr sz="2600">
              <a:solidFill>
                <a:srgbClr val="434343"/>
              </a:solidFill>
              <a:latin typeface="Montserrat"/>
              <a:ea typeface="Montserrat"/>
              <a:cs typeface="Montserrat"/>
              <a:sym typeface="Montserrat"/>
            </a:endParaRPr>
          </a:p>
          <a:p>
            <a:pPr marL="0" lvl="0" indent="0" algn="l" rtl="0">
              <a:lnSpc>
                <a:spcPct val="100000"/>
              </a:lnSpc>
              <a:spcBef>
                <a:spcPts val="1600"/>
              </a:spcBef>
              <a:spcAft>
                <a:spcPts val="1600"/>
              </a:spcAft>
              <a:buNone/>
            </a:pPr>
            <a:endParaRPr sz="2600" b="1">
              <a:solidFill>
                <a:srgbClr val="33333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5"/>
          <p:cNvSpPr txBox="1">
            <a:spLocks noGrp="1"/>
          </p:cNvSpPr>
          <p:nvPr>
            <p:ph type="ctrTitle"/>
          </p:nvPr>
        </p:nvSpPr>
        <p:spPr>
          <a:xfrm>
            <a:off x="311708" y="154545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Machine Learning </a:t>
            </a:r>
            <a:endParaRPr b="1">
              <a:latin typeface="Montserrat"/>
              <a:ea typeface="Montserrat"/>
              <a:cs typeface="Montserrat"/>
              <a:sym typeface="Montserrat"/>
            </a:endParaRPr>
          </a:p>
          <a:p>
            <a:pPr marL="0" lvl="0" indent="0" algn="ctr" rtl="0">
              <a:spcBef>
                <a:spcPts val="0"/>
              </a:spcBef>
              <a:spcAft>
                <a:spcPts val="0"/>
              </a:spcAft>
              <a:buNone/>
            </a:pPr>
            <a:r>
              <a:rPr lang="en" b="1">
                <a:latin typeface="Montserrat"/>
                <a:ea typeface="Montserrat"/>
                <a:cs typeface="Montserrat"/>
                <a:sym typeface="Montserrat"/>
              </a:rPr>
              <a:t>with Spark</a:t>
            </a:r>
            <a:endParaRPr b="1">
              <a:latin typeface="Montserrat"/>
              <a:ea typeface="Montserrat"/>
              <a:cs typeface="Montserrat"/>
              <a:sym typeface="Montserrat"/>
            </a:endParaRPr>
          </a:p>
        </p:txBody>
      </p:sp>
      <p:pic>
        <p:nvPicPr>
          <p:cNvPr id="300" name="Google Shape;300;p45"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301" name="Google Shape;301;p45"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6"/>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07" name="Google Shape;307;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Spark has its own MLlib for Machine Learning.</a:t>
            </a:r>
            <a:endParaRPr sz="3000">
              <a:latin typeface="Montserrat"/>
              <a:ea typeface="Montserrat"/>
              <a:cs typeface="Montserrat"/>
              <a:sym typeface="Montserrat"/>
            </a:endParaRPr>
          </a:p>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The future of MLlib utilizes the Spark 2.0 DataFrame syntax.</a:t>
            </a:r>
            <a:endParaRPr sz="3000">
              <a:latin typeface="Montserrat"/>
              <a:ea typeface="Montserrat"/>
              <a:cs typeface="Montserrat"/>
              <a:sym typeface="Montserrat"/>
            </a:endParaRPr>
          </a:p>
        </p:txBody>
      </p:sp>
      <p:pic>
        <p:nvPicPr>
          <p:cNvPr id="308" name="Google Shape;308;p46"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309" name="Google Shape;309;p46"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7"/>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15" name="Google Shape;315;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One of the main “quirks” of using MLlib is that you need to format your data so that eventually  it just has one or two columns:</a:t>
            </a:r>
            <a:endParaRPr sz="3000">
              <a:latin typeface="Montserrat"/>
              <a:ea typeface="Montserrat"/>
              <a:cs typeface="Montserrat"/>
              <a:sym typeface="Montserrat"/>
            </a:endParaRPr>
          </a:p>
          <a:p>
            <a:pPr marL="1371600" lvl="1" indent="-419100" algn="l" rtl="0">
              <a:spcBef>
                <a:spcPts val="0"/>
              </a:spcBef>
              <a:spcAft>
                <a:spcPts val="0"/>
              </a:spcAft>
              <a:buSzPts val="3000"/>
              <a:buFont typeface="Montserrat"/>
              <a:buChar char="○"/>
            </a:pPr>
            <a:r>
              <a:rPr lang="en" sz="3000">
                <a:latin typeface="Montserrat"/>
                <a:ea typeface="Montserrat"/>
                <a:cs typeface="Montserrat"/>
                <a:sym typeface="Montserrat"/>
              </a:rPr>
              <a:t>Features, Labels (Supervised)</a:t>
            </a:r>
            <a:endParaRPr sz="3000">
              <a:latin typeface="Montserrat"/>
              <a:ea typeface="Montserrat"/>
              <a:cs typeface="Montserrat"/>
              <a:sym typeface="Montserrat"/>
            </a:endParaRPr>
          </a:p>
          <a:p>
            <a:pPr marL="1371600" lvl="1" indent="-419100" algn="l" rtl="0">
              <a:spcBef>
                <a:spcPts val="0"/>
              </a:spcBef>
              <a:spcAft>
                <a:spcPts val="0"/>
              </a:spcAft>
              <a:buSzPts val="3000"/>
              <a:buFont typeface="Montserrat"/>
              <a:buChar char="○"/>
            </a:pPr>
            <a:r>
              <a:rPr lang="en" sz="3000">
                <a:latin typeface="Montserrat"/>
                <a:ea typeface="Montserrat"/>
                <a:cs typeface="Montserrat"/>
                <a:sym typeface="Montserrat"/>
              </a:rPr>
              <a:t>Features (Unsupervised)</a:t>
            </a:r>
            <a:endParaRPr sz="3000">
              <a:latin typeface="Montserrat"/>
              <a:ea typeface="Montserrat"/>
              <a:cs typeface="Montserrat"/>
              <a:sym typeface="Montserrat"/>
            </a:endParaRPr>
          </a:p>
        </p:txBody>
      </p:sp>
      <p:pic>
        <p:nvPicPr>
          <p:cNvPr id="316" name="Google Shape;316;p47"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317" name="Google Shape;317;p47"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8"/>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23" name="Google Shape;323;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This requires a little more data processing work than some other machine learning libraries, but the big upside is that this exact same syntax works with distributed data, which is no small feat for what is going on “under the hood”!</a:t>
            </a:r>
            <a:endParaRPr sz="3000">
              <a:latin typeface="Montserrat"/>
              <a:ea typeface="Montserrat"/>
              <a:cs typeface="Montserrat"/>
              <a:sym typeface="Montserrat"/>
            </a:endParaRPr>
          </a:p>
        </p:txBody>
      </p:sp>
      <p:pic>
        <p:nvPicPr>
          <p:cNvPr id="324" name="Google Shape;324;p48"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325" name="Google Shape;325;p48"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9"/>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1" name="Google Shape;331;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When working with Python and Spark with MLlib, the documentation examples are always with nicely formatted data.</a:t>
            </a:r>
            <a:endParaRPr sz="3000">
              <a:latin typeface="Montserrat"/>
              <a:ea typeface="Montserrat"/>
              <a:cs typeface="Montserrat"/>
              <a:sym typeface="Montserrat"/>
            </a:endParaRPr>
          </a:p>
          <a:p>
            <a:pPr marL="457200" marR="0" lvl="0"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However, we’ll have our own custom examples that have messier, more realistic data!</a:t>
            </a:r>
            <a:endParaRPr sz="3000">
              <a:latin typeface="Montserrat"/>
              <a:ea typeface="Montserrat"/>
              <a:cs typeface="Montserrat"/>
              <a:sym typeface="Montserrat"/>
            </a:endParaRPr>
          </a:p>
        </p:txBody>
      </p:sp>
      <p:pic>
        <p:nvPicPr>
          <p:cNvPr id="332" name="Google Shape;332;p49"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333" name="Google Shape;333;p49"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0"/>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9" name="Google Shape;339;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We will also have consulting projects, which set you loose on a real world data project with a data set and a problem to solve, without explicitly telling you what to do!</a:t>
            </a:r>
            <a:endParaRPr sz="3000">
              <a:latin typeface="Montserrat"/>
              <a:ea typeface="Montserrat"/>
              <a:cs typeface="Montserrat"/>
              <a:sym typeface="Montserrat"/>
            </a:endParaRPr>
          </a:p>
        </p:txBody>
      </p:sp>
      <p:pic>
        <p:nvPicPr>
          <p:cNvPr id="340" name="Google Shape;340;p50"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341" name="Google Shape;341;p50"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1"/>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47" name="Google Shape;347;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A huge part of learning MLlib is getting comfortable with the documentation!</a:t>
            </a:r>
            <a:endParaRPr sz="3000">
              <a:latin typeface="Montserrat"/>
              <a:ea typeface="Montserrat"/>
              <a:cs typeface="Montserrat"/>
              <a:sym typeface="Montserrat"/>
            </a:endParaRPr>
          </a:p>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Being able to master the skill of finding information (</a:t>
            </a:r>
            <a:r>
              <a:rPr lang="en" sz="3000" b="1">
                <a:latin typeface="Montserrat"/>
                <a:ea typeface="Montserrat"/>
                <a:cs typeface="Montserrat"/>
                <a:sym typeface="Montserrat"/>
              </a:rPr>
              <a:t>not </a:t>
            </a:r>
            <a:r>
              <a:rPr lang="en" sz="3000">
                <a:latin typeface="Montserrat"/>
                <a:ea typeface="Montserrat"/>
                <a:cs typeface="Montserrat"/>
                <a:sym typeface="Montserrat"/>
              </a:rPr>
              <a:t>memorization) is the key to becoming a great Spark and Python developer!</a:t>
            </a:r>
            <a:endParaRPr sz="3000">
              <a:latin typeface="Montserrat"/>
              <a:ea typeface="Montserrat"/>
              <a:cs typeface="Montserrat"/>
              <a:sym typeface="Montserrat"/>
            </a:endParaRPr>
          </a:p>
        </p:txBody>
      </p:sp>
      <p:pic>
        <p:nvPicPr>
          <p:cNvPr id="348" name="Google Shape;348;p51"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349" name="Google Shape;349;p51"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2"/>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55" name="Google Shape;355;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Fortunately, the Spark MLlib documentation is quite good, and we’ll constantly teach you how to refer to it during each Machine Learning Algorithm Section.</a:t>
            </a:r>
            <a:endParaRPr sz="3000">
              <a:latin typeface="Montserrat"/>
              <a:ea typeface="Montserrat"/>
              <a:cs typeface="Montserrat"/>
              <a:sym typeface="Montserrat"/>
            </a:endParaRPr>
          </a:p>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Let’s jump to it now!</a:t>
            </a:r>
            <a:endParaRPr sz="3000">
              <a:latin typeface="Montserrat"/>
              <a:ea typeface="Montserrat"/>
              <a:cs typeface="Montserrat"/>
              <a:sym typeface="Montserrat"/>
            </a:endParaRPr>
          </a:p>
        </p:txBody>
      </p:sp>
      <p:pic>
        <p:nvPicPr>
          <p:cNvPr id="356" name="Google Shape;356;p52"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357" name="Google Shape;357;p52"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3"/>
          <p:cNvSpPr txBox="1">
            <a:spLocks noGrp="1"/>
          </p:cNvSpPr>
          <p:nvPr>
            <p:ph type="ctrTitle"/>
          </p:nvPr>
        </p:nvSpPr>
        <p:spPr>
          <a:xfrm>
            <a:off x="311700" y="1960950"/>
            <a:ext cx="8520600" cy="122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spark.apache.org</a:t>
            </a:r>
            <a:endParaRPr b="1">
              <a:latin typeface="Montserrat"/>
              <a:ea typeface="Montserrat"/>
              <a:cs typeface="Montserrat"/>
              <a:sym typeface="Montserrat"/>
            </a:endParaRPr>
          </a:p>
        </p:txBody>
      </p:sp>
      <p:pic>
        <p:nvPicPr>
          <p:cNvPr id="363" name="Google Shape;363;p53"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364" name="Google Shape;364;p53"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7"/>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24" name="Google Shape;124;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Most Machine Learning Sections have:</a:t>
            </a:r>
            <a:endParaRPr sz="3000">
              <a:latin typeface="Montserrat"/>
              <a:ea typeface="Montserrat"/>
              <a:cs typeface="Montserrat"/>
              <a:sym typeface="Montserrat"/>
            </a:endParaRPr>
          </a:p>
          <a:p>
            <a:pPr marL="1371600" lvl="1" indent="-419100" algn="l" rtl="0">
              <a:spcBef>
                <a:spcPts val="0"/>
              </a:spcBef>
              <a:spcAft>
                <a:spcPts val="0"/>
              </a:spcAft>
              <a:buSzPts val="3000"/>
              <a:buFont typeface="Montserrat"/>
              <a:buChar char="○"/>
            </a:pPr>
            <a:r>
              <a:rPr lang="en" sz="3000">
                <a:latin typeface="Montserrat"/>
                <a:ea typeface="Montserrat"/>
                <a:cs typeface="Montserrat"/>
                <a:sym typeface="Montserrat"/>
              </a:rPr>
              <a:t>Suggested Reading Assignment</a:t>
            </a:r>
            <a:endParaRPr sz="3000">
              <a:latin typeface="Montserrat"/>
              <a:ea typeface="Montserrat"/>
              <a:cs typeface="Montserrat"/>
              <a:sym typeface="Montserrat"/>
            </a:endParaRPr>
          </a:p>
          <a:p>
            <a:pPr marL="1371600" lvl="1" indent="-419100" algn="l" rtl="0">
              <a:spcBef>
                <a:spcPts val="0"/>
              </a:spcBef>
              <a:spcAft>
                <a:spcPts val="0"/>
              </a:spcAft>
              <a:buSzPts val="3000"/>
              <a:buFont typeface="Montserrat"/>
              <a:buChar char="○"/>
            </a:pPr>
            <a:r>
              <a:rPr lang="en" sz="3000">
                <a:latin typeface="Montserrat"/>
                <a:ea typeface="Montserrat"/>
                <a:cs typeface="Montserrat"/>
                <a:sym typeface="Montserrat"/>
              </a:rPr>
              <a:t>Basic Theory Lecture</a:t>
            </a:r>
            <a:endParaRPr sz="3000">
              <a:latin typeface="Montserrat"/>
              <a:ea typeface="Montserrat"/>
              <a:cs typeface="Montserrat"/>
              <a:sym typeface="Montserrat"/>
            </a:endParaRPr>
          </a:p>
          <a:p>
            <a:pPr marL="1371600" lvl="1" indent="-419100" algn="l" rtl="0">
              <a:spcBef>
                <a:spcPts val="0"/>
              </a:spcBef>
              <a:spcAft>
                <a:spcPts val="0"/>
              </a:spcAft>
              <a:buSzPts val="3000"/>
              <a:buFont typeface="Montserrat"/>
              <a:buChar char="○"/>
            </a:pPr>
            <a:r>
              <a:rPr lang="en" sz="3000">
                <a:latin typeface="Montserrat"/>
                <a:ea typeface="Montserrat"/>
                <a:cs typeface="Montserrat"/>
                <a:sym typeface="Montserrat"/>
              </a:rPr>
              <a:t>Documentation Walkthrough</a:t>
            </a:r>
            <a:endParaRPr sz="3000">
              <a:latin typeface="Montserrat"/>
              <a:ea typeface="Montserrat"/>
              <a:cs typeface="Montserrat"/>
              <a:sym typeface="Montserrat"/>
            </a:endParaRPr>
          </a:p>
          <a:p>
            <a:pPr marL="1371600" lvl="1" indent="-419100" algn="l" rtl="0">
              <a:spcBef>
                <a:spcPts val="0"/>
              </a:spcBef>
              <a:spcAft>
                <a:spcPts val="0"/>
              </a:spcAft>
              <a:buSzPts val="3000"/>
              <a:buFont typeface="Montserrat"/>
              <a:buChar char="○"/>
            </a:pPr>
            <a:r>
              <a:rPr lang="en" sz="3000">
                <a:latin typeface="Montserrat"/>
                <a:ea typeface="Montserrat"/>
                <a:cs typeface="Montserrat"/>
                <a:sym typeface="Montserrat"/>
              </a:rPr>
              <a:t>More realistic custom code example</a:t>
            </a:r>
            <a:endParaRPr sz="3000">
              <a:latin typeface="Montserrat"/>
              <a:ea typeface="Montserrat"/>
              <a:cs typeface="Montserrat"/>
              <a:sym typeface="Montserrat"/>
            </a:endParaRPr>
          </a:p>
          <a:p>
            <a:pPr marL="1371600" lvl="1" indent="-419100" algn="l" rtl="0">
              <a:spcBef>
                <a:spcPts val="0"/>
              </a:spcBef>
              <a:spcAft>
                <a:spcPts val="0"/>
              </a:spcAft>
              <a:buSzPts val="3000"/>
              <a:buFont typeface="Montserrat"/>
              <a:buChar char="○"/>
            </a:pPr>
            <a:r>
              <a:rPr lang="en" sz="3000">
                <a:latin typeface="Montserrat"/>
                <a:ea typeface="Montserrat"/>
                <a:cs typeface="Montserrat"/>
                <a:sym typeface="Montserrat"/>
              </a:rPr>
              <a:t>Consulting Project</a:t>
            </a:r>
            <a:endParaRPr sz="3000">
              <a:latin typeface="Montserrat"/>
              <a:ea typeface="Montserrat"/>
              <a:cs typeface="Montserrat"/>
              <a:sym typeface="Montserrat"/>
            </a:endParaRPr>
          </a:p>
          <a:p>
            <a:pPr marL="1371600" lvl="1" indent="-419100" algn="l" rtl="0">
              <a:spcBef>
                <a:spcPts val="0"/>
              </a:spcBef>
              <a:spcAft>
                <a:spcPts val="0"/>
              </a:spcAft>
              <a:buSzPts val="3000"/>
              <a:buFont typeface="Montserrat"/>
              <a:buChar char="○"/>
            </a:pPr>
            <a:r>
              <a:rPr lang="en" sz="3000">
                <a:latin typeface="Montserrat"/>
                <a:ea typeface="Montserrat"/>
                <a:cs typeface="Montserrat"/>
                <a:sym typeface="Montserrat"/>
              </a:rPr>
              <a:t>Consulting Project Solutions</a:t>
            </a:r>
            <a:endParaRPr sz="3000">
              <a:latin typeface="Montserrat"/>
              <a:ea typeface="Montserrat"/>
              <a:cs typeface="Montserrat"/>
              <a:sym typeface="Montserrat"/>
            </a:endParaRPr>
          </a:p>
        </p:txBody>
      </p:sp>
      <p:pic>
        <p:nvPicPr>
          <p:cNvPr id="125" name="Google Shape;125;p27"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126" name="Google Shape;126;p27"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8"/>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32" name="Google Shape;132;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The Consulting Projects are looser, more realistic projects for you to attempt with the skills you just learned.</a:t>
            </a:r>
            <a:endParaRPr sz="3000">
              <a:latin typeface="Montserrat"/>
              <a:ea typeface="Montserrat"/>
              <a:cs typeface="Montserrat"/>
              <a:sym typeface="Montserrat"/>
            </a:endParaRPr>
          </a:p>
          <a:p>
            <a:pPr marL="457200" marR="0" lvl="0"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A dataset, some background, and a problem is described, and you are free to solve it however you want.</a:t>
            </a:r>
            <a:endParaRPr sz="3000">
              <a:latin typeface="Montserrat"/>
              <a:ea typeface="Montserrat"/>
              <a:cs typeface="Montserrat"/>
              <a:sym typeface="Montserrat"/>
            </a:endParaRPr>
          </a:p>
        </p:txBody>
      </p:sp>
      <p:pic>
        <p:nvPicPr>
          <p:cNvPr id="133" name="Google Shape;133;p28"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134" name="Google Shape;134;p28"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9"/>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40" name="Google Shape;140;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If you prefer a more guided approach to problems, that’s totally okay!</a:t>
            </a:r>
            <a:endParaRPr sz="3000">
              <a:latin typeface="Montserrat"/>
              <a:ea typeface="Montserrat"/>
              <a:cs typeface="Montserrat"/>
              <a:sym typeface="Montserrat"/>
            </a:endParaRPr>
          </a:p>
          <a:p>
            <a:pPr marL="457200" marR="0" lvl="0"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We have the custom code examples before each Consulting Project.</a:t>
            </a:r>
            <a:endParaRPr sz="3000">
              <a:latin typeface="Montserrat"/>
              <a:ea typeface="Montserrat"/>
              <a:cs typeface="Montserrat"/>
              <a:sym typeface="Montserrat"/>
            </a:endParaRPr>
          </a:p>
          <a:p>
            <a:pPr marL="457200" marR="0" lvl="0"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Plus, you can treat the Consulting Project Solutions as an additional “code-along”!</a:t>
            </a:r>
            <a:endParaRPr sz="3000">
              <a:latin typeface="Montserrat"/>
              <a:ea typeface="Montserrat"/>
              <a:cs typeface="Montserrat"/>
              <a:sym typeface="Montserrat"/>
            </a:endParaRPr>
          </a:p>
        </p:txBody>
      </p:sp>
      <p:pic>
        <p:nvPicPr>
          <p:cNvPr id="141" name="Google Shape;141;p29"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142" name="Google Shape;142;p29"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0"/>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48" name="Google Shape;148;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Because different students have different backgrounds in math, we will keep the mathematics behind the machine learning algorithms light.</a:t>
            </a:r>
            <a:endParaRPr sz="3000">
              <a:solidFill>
                <a:srgbClr val="434343"/>
              </a:solidFill>
              <a:latin typeface="Montserrat"/>
              <a:ea typeface="Montserrat"/>
              <a:cs typeface="Montserrat"/>
              <a:sym typeface="Montserrat"/>
            </a:endParaRPr>
          </a:p>
          <a:p>
            <a:pPr marL="0" lvl="0" indent="0" algn="l" rtl="0">
              <a:spcBef>
                <a:spcPts val="1600"/>
              </a:spcBef>
              <a:spcAft>
                <a:spcPts val="1600"/>
              </a:spcAft>
              <a:buNone/>
            </a:pPr>
            <a:endParaRPr sz="3000">
              <a:solidFill>
                <a:srgbClr val="434343"/>
              </a:solidFill>
              <a:latin typeface="Montserrat"/>
              <a:ea typeface="Montserrat"/>
              <a:cs typeface="Montserrat"/>
              <a:sym typeface="Montserrat"/>
            </a:endParaRPr>
          </a:p>
        </p:txBody>
      </p:sp>
      <p:pic>
        <p:nvPicPr>
          <p:cNvPr id="149" name="Google Shape;149;p30"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150" name="Google Shape;150;p30"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1"/>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56" name="Google Shape;156;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you are interested in reading more about the math behind the algorithms we discuss, we will be using </a:t>
            </a:r>
            <a:r>
              <a:rPr lang="en" sz="3000" b="1">
                <a:solidFill>
                  <a:srgbClr val="434343"/>
                </a:solidFill>
                <a:latin typeface="Montserrat"/>
                <a:ea typeface="Montserrat"/>
                <a:cs typeface="Montserrat"/>
                <a:sym typeface="Montserrat"/>
              </a:rPr>
              <a:t>Introduction to Statistical Learning </a:t>
            </a:r>
            <a:r>
              <a:rPr lang="en" sz="3000">
                <a:solidFill>
                  <a:srgbClr val="434343"/>
                </a:solidFill>
                <a:latin typeface="Montserrat"/>
                <a:ea typeface="Montserrat"/>
                <a:cs typeface="Montserrat"/>
                <a:sym typeface="Montserrat"/>
              </a:rPr>
              <a:t>by Gareth James as a companion book.</a:t>
            </a:r>
            <a:endParaRPr sz="3000">
              <a:solidFill>
                <a:srgbClr val="434343"/>
              </a:solidFill>
              <a:latin typeface="Montserrat"/>
              <a:ea typeface="Montserrat"/>
              <a:cs typeface="Montserrat"/>
              <a:sym typeface="Montserrat"/>
            </a:endParaRPr>
          </a:p>
          <a:p>
            <a:pPr marL="457200" lvl="0" indent="-419100" algn="l" rtl="0">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freely available online.</a:t>
            </a:r>
            <a:endParaRPr sz="3000">
              <a:solidFill>
                <a:srgbClr val="434343"/>
              </a:solidFill>
              <a:latin typeface="Montserrat"/>
              <a:ea typeface="Montserrat"/>
              <a:cs typeface="Montserrat"/>
              <a:sym typeface="Montserrat"/>
            </a:endParaRPr>
          </a:p>
          <a:p>
            <a:pPr marL="0" lvl="0" indent="0" algn="l" rtl="0">
              <a:spcBef>
                <a:spcPts val="1600"/>
              </a:spcBef>
              <a:spcAft>
                <a:spcPts val="1600"/>
              </a:spcAft>
              <a:buNone/>
            </a:pPr>
            <a:endParaRPr sz="3000">
              <a:solidFill>
                <a:srgbClr val="434343"/>
              </a:solidFill>
              <a:latin typeface="Montserrat"/>
              <a:ea typeface="Montserrat"/>
              <a:cs typeface="Montserrat"/>
              <a:sym typeface="Montserrat"/>
            </a:endParaRPr>
          </a:p>
        </p:txBody>
      </p:sp>
      <p:pic>
        <p:nvPicPr>
          <p:cNvPr id="157" name="Google Shape;157;p31"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158" name="Google Shape;158;p31"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32" descr="watermark.jpg"/>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64" name="Google Shape;164;p32"/>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165" name="Google Shape;165;p32"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166" name="Google Shape;166;p32"/>
          <p:cNvSpPr txBox="1"/>
          <p:nvPr/>
        </p:nvSpPr>
        <p:spPr>
          <a:xfrm>
            <a:off x="457200" y="1392825"/>
            <a:ext cx="8376600" cy="2947200"/>
          </a:xfrm>
          <a:prstGeom prst="rect">
            <a:avLst/>
          </a:prstGeom>
          <a:noFill/>
          <a:ln>
            <a:noFill/>
          </a:ln>
        </p:spPr>
        <p:txBody>
          <a:bodyPr spcFirstLastPara="1" wrap="square" lIns="91425" tIns="91425" rIns="91425" bIns="91425" anchor="t" anchorCtr="0">
            <a:noAutofit/>
          </a:bodyPr>
          <a:lstStyle/>
          <a:p>
            <a:pPr marL="457200" lvl="0" indent="-419100" algn="l" rtl="0">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who want the mathematical theory should do the suggested reading assignment that will appear for each machine learning section. </a:t>
            </a:r>
            <a:endParaRPr sz="3000">
              <a:solidFill>
                <a:srgbClr val="434343"/>
              </a:solidFill>
              <a:latin typeface="Montserrat"/>
              <a:ea typeface="Montserrat"/>
              <a:cs typeface="Montserrat"/>
              <a:sym typeface="Montserrat"/>
            </a:endParaRPr>
          </a:p>
          <a:p>
            <a:pPr marL="457200" lvl="0" indent="-419100" algn="l" rtl="0">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Otherwise, feel free to watch the Intro Theory Lectures for the fundamentals.</a:t>
            </a:r>
            <a:endParaRPr sz="3000">
              <a:solidFill>
                <a:srgbClr val="434343"/>
              </a:solidFill>
              <a:latin typeface="Montserrat"/>
              <a:ea typeface="Montserrat"/>
              <a:cs typeface="Montserrat"/>
              <a:sym typeface="Montserrat"/>
            </a:endParaRPr>
          </a:p>
          <a:p>
            <a:pPr marL="0" lvl="0" indent="0" algn="l" rtl="0">
              <a:spcBef>
                <a:spcPts val="0"/>
              </a:spcBef>
              <a:spcAft>
                <a:spcPts val="0"/>
              </a:spcAft>
              <a:buNone/>
            </a:pPr>
            <a:endParaRPr sz="3000">
              <a:solidFill>
                <a:srgbClr val="434343"/>
              </a:solidFill>
              <a:latin typeface="Montserrat"/>
              <a:ea typeface="Montserrat"/>
              <a:cs typeface="Montserrat"/>
              <a:sym typeface="Montserrat"/>
            </a:endParaRPr>
          </a:p>
        </p:txBody>
      </p:sp>
      <p:sp>
        <p:nvSpPr>
          <p:cNvPr id="167" name="Google Shape;167;p32"/>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Companion Book</a:t>
            </a:r>
            <a:endParaRPr sz="3000">
              <a:solidFill>
                <a:srgbClr val="2A399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33" descr="watermark.jpg"/>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73" name="Google Shape;173;p33"/>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174" name="Google Shape;174;p33"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175" name="Google Shape;175;p33"/>
          <p:cNvSpPr txBox="1"/>
          <p:nvPr/>
        </p:nvSpPr>
        <p:spPr>
          <a:xfrm>
            <a:off x="457200" y="1392825"/>
            <a:ext cx="8376600" cy="2947200"/>
          </a:xfrm>
          <a:prstGeom prst="rect">
            <a:avLst/>
          </a:prstGeom>
          <a:noFill/>
          <a:ln>
            <a:noFill/>
          </a:ln>
        </p:spPr>
        <p:txBody>
          <a:bodyPr spcFirstLastPara="1" wrap="square" lIns="91425" tIns="91425" rIns="91425" bIns="91425" anchor="t" anchorCtr="0">
            <a:noAutofit/>
          </a:bodyPr>
          <a:lstStyle/>
          <a:p>
            <a:pPr marL="457200" lvl="0" indent="-419100" algn="l" rtl="0">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First Suggested Reading Assignment:</a:t>
            </a:r>
            <a:endParaRPr sz="3000">
              <a:solidFill>
                <a:srgbClr val="434343"/>
              </a:solidFill>
              <a:latin typeface="Montserrat"/>
              <a:ea typeface="Montserrat"/>
              <a:cs typeface="Montserrat"/>
              <a:sym typeface="Montserrat"/>
            </a:endParaRPr>
          </a:p>
          <a:p>
            <a:pPr marL="914400" lvl="1" indent="-419100" algn="l" rtl="0">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Chapters 1 &amp; 2 to gain a background understanding before continuing to the Machine Learning Lectures.</a:t>
            </a:r>
            <a:endParaRPr sz="3000">
              <a:solidFill>
                <a:srgbClr val="434343"/>
              </a:solidFill>
              <a:latin typeface="Montserrat"/>
              <a:ea typeface="Montserrat"/>
              <a:cs typeface="Montserrat"/>
              <a:sym typeface="Montserrat"/>
            </a:endParaRPr>
          </a:p>
          <a:p>
            <a:pPr marL="0" lvl="0" indent="0" algn="l" rtl="0">
              <a:spcBef>
                <a:spcPts val="0"/>
              </a:spcBef>
              <a:spcAft>
                <a:spcPts val="0"/>
              </a:spcAft>
              <a:buNone/>
            </a:pPr>
            <a:endParaRPr sz="3000">
              <a:solidFill>
                <a:srgbClr val="434343"/>
              </a:solidFill>
              <a:latin typeface="Montserrat"/>
              <a:ea typeface="Montserrat"/>
              <a:cs typeface="Montserrat"/>
              <a:sym typeface="Montserrat"/>
            </a:endParaRPr>
          </a:p>
        </p:txBody>
      </p:sp>
      <p:sp>
        <p:nvSpPr>
          <p:cNvPr id="176" name="Google Shape;176;p33"/>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Companion Book</a:t>
            </a:r>
            <a:endParaRPr sz="3000">
              <a:solidFill>
                <a:srgbClr val="2A399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1046</Words>
  <Application>Microsoft Office PowerPoint</Application>
  <PresentationFormat>On-screen Show (16:9)</PresentationFormat>
  <Paragraphs>114</Paragraphs>
  <Slides>29</Slides>
  <Notes>29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Arial</vt:lpstr>
      <vt:lpstr>Source Code Pro</vt:lpstr>
      <vt:lpstr>Montserrat</vt:lpstr>
      <vt:lpstr>Roboto</vt:lpstr>
      <vt:lpstr>Oswald</vt:lpstr>
      <vt:lpstr>Simple Light</vt:lpstr>
      <vt:lpstr>Modern Writer</vt:lpstr>
      <vt:lpstr>Machine Learning</vt:lpstr>
      <vt:lpstr>Python and Spark</vt:lpstr>
      <vt:lpstr>Python and Spark</vt:lpstr>
      <vt:lpstr>Python and Spark</vt:lpstr>
      <vt:lpstr>Python and Spark</vt:lpstr>
      <vt:lpstr>Python and Spark</vt:lpstr>
      <vt:lpstr>Python and Spark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with Spark</vt:lpstr>
      <vt:lpstr>Python and Spark</vt:lpstr>
      <vt:lpstr>Python and Spark</vt:lpstr>
      <vt:lpstr>Python and Spark</vt:lpstr>
      <vt:lpstr>Python and Spark</vt:lpstr>
      <vt:lpstr>Python and Spark</vt:lpstr>
      <vt:lpstr>Python and Spark</vt:lpstr>
      <vt:lpstr>Python and Spark</vt:lpstr>
      <vt:lpstr>spark.apache.org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Hamidreza Ghasemi Damavandi</dc:creator>
  <cp:lastModifiedBy>Hamidreza Ghasemi Damavandi</cp:lastModifiedBy>
  <cp:revision>1</cp:revision>
  <dcterms:modified xsi:type="dcterms:W3CDTF">2019-08-19T22:26:08Z</dcterms:modified>
</cp:coreProperties>
</file>