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3500" type="screen16x9"/>
  <p:notesSz cx="6858000" cy="9144000"/>
  <p:embeddedFontLst>
    <p:embeddedFont>
      <p:font typeface="Oswald" panose="020B0604020202020204" charset="0"/>
      <p:regular r:id="rId23"/>
      <p:bold r:id="rId24"/>
    </p:embeddedFont>
    <p:embeddedFont>
      <p:font typeface="Montserrat" panose="020B0604020202020204" charset="0"/>
      <p:regular r:id="rId25"/>
      <p:bold r:id="rId26"/>
      <p:italic r:id="rId27"/>
      <p:boldItalic r:id="rId28"/>
    </p:embeddedFont>
    <p:embeddedFont>
      <p:font typeface="Source Code Pro" panose="020B0604020202020204" charset="0"/>
      <p:regular r:id="rId29"/>
      <p:bold r:id="rId30"/>
    </p:embeddedFont>
    <p:embeddedFont>
      <p:font typeface="Robot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8dee780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18dee780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8dee780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18dee780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8dee780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18dee780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8dee780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18dee780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18dee7808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18dee7808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18dee7808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18dee7808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8dee780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18dee780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8dee7808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18dee7808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8dee7808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18dee7808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18dee7808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18dee7808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4e07dad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4e07dad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8dee7808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8dee7808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8dee7808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8dee7808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8dee780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8dee780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8dee7808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8dee7808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8dee7808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8dee7808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8dee7808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18dee7808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8dee780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18dee780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98" name="Google Shape;9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 xmlns:mc="http://schemas.openxmlformats.org/markup-compatibility/2006" xmlns:p14="http://schemas.microsoft.com/office/powerpoint/2010/main">
    <mc:Choice Requires="p14">
      <p:transition p14:dur="0">
        <p:push dir="r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Natural Language Processing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id="109" name="Google Shape;109;p25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625" y="3600453"/>
            <a:ext cx="5194373" cy="13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4" descr="watermark.jpg"/>
          <p:cNvPicPr preferRelativeResize="0"/>
          <p:nvPr/>
        </p:nvPicPr>
        <p:blipFill rotWithShape="1">
          <a:blip r:embed="rId4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Google Shape;183;p34" descr="watermark.jpg"/>
          <p:cNvPicPr preferRelativeResize="0"/>
          <p:nvPr/>
        </p:nvPicPr>
        <p:blipFill rotWithShape="1">
          <a:blip r:embed="rId4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NLP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581125" y="1174200"/>
            <a:ext cx="77271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 document represented as a vector of word counts is called a “Bag of Words”</a:t>
            </a:r>
            <a:endParaRPr sz="24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“Blue House” -&gt; (red,blue,house) -&gt; (0,1,1)</a:t>
            </a:r>
            <a:endParaRPr sz="24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“Red House” -&gt; (red,blue,house) -&gt; (1,0,1)</a:t>
            </a:r>
            <a:endParaRPr sz="24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These are now vectors in an N-dimensional space, we can compare vectors with cosine similarity:</a:t>
            </a:r>
            <a:endParaRPr sz="24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5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35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NLP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5"/>
          <p:cNvSpPr txBox="1"/>
          <p:nvPr/>
        </p:nvSpPr>
        <p:spPr>
          <a:xfrm>
            <a:off x="581125" y="1174200"/>
            <a:ext cx="77271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 can improve on Bag of Words by adjusting word counts based on their frequency in corpus (the group of all the documents)</a:t>
            </a:r>
            <a:endParaRPr sz="3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 can use TF-IDF (Term Frequency - Inverse Document Frequency)</a:t>
            </a:r>
            <a:endParaRPr sz="3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6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1" name="Google Shape;201;p36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NLP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6"/>
          <p:cNvSpPr txBox="1"/>
          <p:nvPr/>
        </p:nvSpPr>
        <p:spPr>
          <a:xfrm>
            <a:off x="581125" y="1174200"/>
            <a:ext cx="82584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●"/>
            </a:pP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Term Frequency - Importance of the term within that document </a:t>
            </a:r>
            <a:endParaRPr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○"/>
            </a:pP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TF(</a:t>
            </a:r>
            <a:r>
              <a:rPr lang="en" sz="2500" b="1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" sz="2500" b="1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 = Number of occurrences of term </a:t>
            </a:r>
            <a:r>
              <a:rPr lang="en" sz="2500" b="1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x 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document </a:t>
            </a:r>
            <a:r>
              <a:rPr lang="en" sz="2500" b="1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sz="2500" b="1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●"/>
            </a:pP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Inverse Document Frequency - Importance of the term in the corpus</a:t>
            </a:r>
            <a:endParaRPr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○"/>
            </a:pP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IDF(</a:t>
            </a:r>
            <a:r>
              <a:rPr lang="en" sz="2500" b="1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 = log(</a:t>
            </a:r>
            <a:r>
              <a:rPr lang="en" sz="2500" b="1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en" sz="2500" b="1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dfx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 where</a:t>
            </a:r>
            <a:endParaRPr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■"/>
            </a:pPr>
            <a:r>
              <a:rPr lang="en" sz="2500" b="1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= total number of documents</a:t>
            </a:r>
            <a:endParaRPr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■"/>
            </a:pPr>
            <a:r>
              <a:rPr lang="en" sz="2500" b="1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dfx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= number of documents with the term</a:t>
            </a:r>
            <a:endParaRPr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3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NLP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37"/>
          <p:cNvSpPr txBox="1"/>
          <p:nvPr/>
        </p:nvSpPr>
        <p:spPr>
          <a:xfrm>
            <a:off x="581125" y="1174200"/>
            <a:ext cx="83814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Mathematically, TF-IDF is then expressed:</a:t>
            </a:r>
            <a:endParaRPr sz="30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3" name="Google Shape;21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7926" y="1950625"/>
            <a:ext cx="7390700" cy="24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has a lot of pyspark.ml.feature tools to help out with this entire process and make it all easy for you!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jump to a custom code along example!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0" name="Google Shape;220;p38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8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>
            <a:spLocks noGrp="1"/>
          </p:cNvSpPr>
          <p:nvPr>
            <p:ph type="ctrTitle"/>
          </p:nvPr>
        </p:nvSpPr>
        <p:spPr>
          <a:xfrm>
            <a:off x="121650" y="1489825"/>
            <a:ext cx="890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Tools for NLP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Part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3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8" name="Google Shape;228;p3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jump into the code along project, let’s explore a few of the tools Spark has for dealing with text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we’ll be able to use them easily in our project!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6" name="Google Shape;236;p40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0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>
            <a:spLocks noGrp="1"/>
          </p:cNvSpPr>
          <p:nvPr>
            <p:ph type="ctrTitle"/>
          </p:nvPr>
        </p:nvSpPr>
        <p:spPr>
          <a:xfrm>
            <a:off x="121650" y="1489825"/>
            <a:ext cx="890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Tools for NLP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3" name="Google Shape;243;p4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1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>
            <a:spLocks noGrp="1"/>
          </p:cNvSpPr>
          <p:nvPr>
            <p:ph type="ctrTitle"/>
          </p:nvPr>
        </p:nvSpPr>
        <p:spPr>
          <a:xfrm>
            <a:off x="121650" y="1545450"/>
            <a:ext cx="8900700" cy="10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NLP Code Along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0" name="Google Shape;250;p42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work through building a spam detection filter using Python and Spark!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Our data set consists of volunteered text messages from a study in Singapore and some spam texts from a UK reporting 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8" name="Google Shape;258;p4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3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now learn about the basics of Natural Language Processing!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field of machine learning that focuses on creating models from a text data source (straight from articles of words).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26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6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NLP section of the course will just contain a single custom code along example because the documentation doesn’t really have a full example and the custom code along is a larger multi-step process.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5" name="Google Shape;125;p2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very large field of machine learning with its own unique challenges and sets of algorithms and features, so what we cover here will be scratching just the surface!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28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8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Optional Reading Suggestions: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Wikipedia Article on NLP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NLTK Book (separate Python library)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Foundations of Statistical Natural Language Processing (Manning)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" name="Google Shape;141;p2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Examples of NLP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Clustering News Articles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Suggesting similar books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Grouping Legal Documents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Analyzing Consumer Feedback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Spam Email Detection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" name="Google Shape;149;p30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0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Our basic process for NLP: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Compile all documents (Corpus)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Featurize the words to numerics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Compare features of documents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7" name="Google Shape;157;p3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1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standard way of doing this is through the use of what is known as “TF-IDF” methods.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TF-IDF stands for Term Frequency - Inverse Document Frequency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explain how it works!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5" name="Google Shape;165;p32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3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3" name="Google Shape;173;p3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NLP 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33"/>
          <p:cNvSpPr txBox="1"/>
          <p:nvPr/>
        </p:nvSpPr>
        <p:spPr>
          <a:xfrm>
            <a:off x="581125" y="1174200"/>
            <a:ext cx="77271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Simple Example: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937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You have 2 documents: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“Blue House”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“Red House”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Featurize based on word count: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“Blue House” -&gt; (red,blue,house) -&gt; (0,1,1)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“Red House” -&gt; (red,blue,house) -&gt; (1,0,1)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</Words>
  <Application>Microsoft Office PowerPoint</Application>
  <PresentationFormat>On-screen Show (16:9)</PresentationFormat>
  <Paragraphs>70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Oswald</vt:lpstr>
      <vt:lpstr>Montserrat</vt:lpstr>
      <vt:lpstr>Source Code Pro</vt:lpstr>
      <vt:lpstr>Arial</vt:lpstr>
      <vt:lpstr>Roboto</vt:lpstr>
      <vt:lpstr>Simple Light</vt:lpstr>
      <vt:lpstr>Modern Writer</vt:lpstr>
      <vt:lpstr>Natural Language Processing</vt:lpstr>
      <vt:lpstr>Python and Spark</vt:lpstr>
      <vt:lpstr>Python and Spark</vt:lpstr>
      <vt:lpstr>Python and Spark</vt:lpstr>
      <vt:lpstr>Python and Spark</vt:lpstr>
      <vt:lpstr>Python and Spark</vt:lpstr>
      <vt:lpstr>Python and Spark</vt:lpstr>
      <vt:lpstr>Python and Spark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and Spark</vt:lpstr>
      <vt:lpstr>Tools for NLP Part One</vt:lpstr>
      <vt:lpstr>Python and Spark</vt:lpstr>
      <vt:lpstr>Tools for NLP Part Two</vt:lpstr>
      <vt:lpstr>NLP Code Along</vt:lpstr>
      <vt:lpstr>Python and Spark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Hamidreza Ghasemi Damavandi</dc:creator>
  <cp:lastModifiedBy>Hamidreza Ghasemi Damavandi</cp:lastModifiedBy>
  <cp:revision>1</cp:revision>
  <dcterms:modified xsi:type="dcterms:W3CDTF">2019-08-20T19:28:35Z</dcterms:modified>
</cp:coreProperties>
</file>