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DF43B-283E-4F1D-9C9B-7B819A6FC422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53453-148F-404F-8C16-C12336D2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53453-148F-404F-8C16-C12336D2BF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6475" y="2324100"/>
            <a:ext cx="9140327" cy="1095829"/>
          </a:xfrm>
        </p:spPr>
        <p:txBody>
          <a:bodyPr/>
          <a:lstStyle/>
          <a:p>
            <a:r>
              <a:rPr lang="en-US" dirty="0" smtClean="0"/>
              <a:t>Tsp by local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5" y="4323441"/>
            <a:ext cx="1478750" cy="17439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6475" y="3724275"/>
            <a:ext cx="435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a-IR" dirty="0" smtClean="0">
                <a:cs typeface="B Nazanin" panose="00000400000000000000" pitchFamily="2" charset="-78"/>
              </a:rPr>
              <a:t>استاد : دکتر عیوق</a:t>
            </a:r>
          </a:p>
          <a:p>
            <a:pPr algn="l"/>
            <a:r>
              <a:rPr lang="fa-IR" dirty="0" smtClean="0">
                <a:cs typeface="B Nazanin" panose="00000400000000000000" pitchFamily="2" charset="-78"/>
              </a:rPr>
              <a:t>ارائه دهنده : حمید غلامی</a:t>
            </a:r>
          </a:p>
          <a:p>
            <a:pPr algn="l"/>
            <a:r>
              <a:rPr lang="fa-IR" dirty="0" smtClean="0">
                <a:cs typeface="B Nazanin" panose="00000400000000000000" pitchFamily="2" charset="-78"/>
              </a:rPr>
              <a:t>پاییز 96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55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29006"/>
          </a:xfrm>
        </p:spPr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1900" dirty="0" smtClean="0">
                <a:cs typeface="B Nazanin" panose="00000400000000000000" pitchFamily="2" charset="-78"/>
              </a:rPr>
              <a:t>پس برای بدست اوردن یک تابع جایگشتی نیاز به موارد زیر داریم:</a:t>
            </a:r>
          </a:p>
          <a:p>
            <a:pPr marL="0" indent="0" algn="r" rtl="1">
              <a:buNone/>
            </a:pPr>
            <a:endParaRPr lang="fa-IR" sz="1900" dirty="0" smtClean="0">
              <a:cs typeface="B Nazanin" panose="00000400000000000000" pitchFamily="2" charset="-78"/>
            </a:endParaRPr>
          </a:p>
          <a:p>
            <a:pPr marL="514350" indent="-514350" algn="r" rtl="1">
              <a:buFont typeface="+mj-lt"/>
              <a:buAutoNum type="romanLcPeriod"/>
            </a:pPr>
            <a:r>
              <a:rPr lang="fa-IR" sz="1900" dirty="0" smtClean="0">
                <a:cs typeface="B Nazanin" panose="00000400000000000000" pitchFamily="2" charset="-78"/>
              </a:rPr>
              <a:t>تقاطع یک نقطه ای</a:t>
            </a:r>
          </a:p>
          <a:p>
            <a:pPr marL="514350" indent="-514350" algn="r" rtl="1">
              <a:buFont typeface="+mj-lt"/>
              <a:buAutoNum type="romanLcPeriod"/>
            </a:pPr>
            <a:r>
              <a:rPr lang="fa-IR" sz="1900" dirty="0" smtClean="0">
                <a:cs typeface="B Nazanin" panose="00000400000000000000" pitchFamily="2" charset="-78"/>
              </a:rPr>
              <a:t>تعیین محل های تکراری و یا ناموجود</a:t>
            </a:r>
          </a:p>
          <a:p>
            <a:pPr marL="514350" indent="-514350" algn="r" rtl="1">
              <a:buFont typeface="+mj-lt"/>
              <a:buAutoNum type="romanLcPeriod"/>
            </a:pPr>
            <a:r>
              <a:rPr lang="fa-IR" sz="1900" dirty="0" smtClean="0">
                <a:cs typeface="B Nazanin" panose="00000400000000000000" pitchFamily="2" charset="-78"/>
              </a:rPr>
              <a:t>جایگزینی محل های تکراری با ناموجود</a:t>
            </a:r>
            <a:endParaRPr lang="en-US" sz="19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391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تعویض </a:t>
            </a:r>
            <a:r>
              <a:rPr lang="en-US" dirty="0" smtClean="0">
                <a:cs typeface="B Nazanin" panose="00000400000000000000" pitchFamily="2" charset="-78"/>
              </a:rPr>
              <a:t>(Swap)</a:t>
            </a: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معکوس سازی </a:t>
            </a:r>
            <a:r>
              <a:rPr lang="en-US" dirty="0" smtClean="0">
                <a:cs typeface="B Nazanin" panose="00000400000000000000" pitchFamily="2" charset="-78"/>
              </a:rPr>
              <a:t>(Inversion)</a:t>
            </a: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انتقال </a:t>
            </a:r>
            <a:r>
              <a:rPr lang="en-US" dirty="0" smtClean="0">
                <a:cs typeface="B Nazanin" panose="00000400000000000000" pitchFamily="2" charset="-78"/>
              </a:rPr>
              <a:t>(Insertion)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05500" y="2362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3 4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6</a:t>
            </a:r>
          </a:p>
          <a:p>
            <a:endParaRPr lang="en-US" dirty="0"/>
          </a:p>
          <a:p>
            <a:r>
              <a:rPr lang="en-US" dirty="0" smtClean="0"/>
              <a:t>1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3 4 </a:t>
            </a:r>
            <a:r>
              <a:rPr lang="en-US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5025" y="363855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3 4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6</a:t>
            </a:r>
          </a:p>
          <a:p>
            <a:endParaRPr lang="en-US" dirty="0"/>
          </a:p>
          <a:p>
            <a:r>
              <a:rPr lang="en-US" dirty="0" smtClean="0"/>
              <a:t>1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4 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 2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53150" y="3631998"/>
            <a:ext cx="723900" cy="397077"/>
          </a:xfrm>
          <a:prstGeom prst="rect">
            <a:avLst/>
          </a:prstGeom>
          <a:solidFill>
            <a:schemeClr val="accent3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5500" y="4809418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3 4 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6</a:t>
            </a:r>
          </a:p>
          <a:p>
            <a:endParaRPr lang="en-US" dirty="0"/>
          </a:p>
          <a:p>
            <a:r>
              <a:rPr lang="en-US" dirty="0" smtClean="0"/>
              <a:t>1 3 4 5 2 6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 rot="9571884">
            <a:off x="6228089" y="4610751"/>
            <a:ext cx="995309" cy="608298"/>
          </a:xfrm>
          <a:prstGeom prst="arc">
            <a:avLst>
              <a:gd name="adj1" fmla="val 1494719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دستور </a:t>
            </a:r>
            <a:r>
              <a:rPr lang="en-US" dirty="0" err="1">
                <a:cs typeface="B Nazanin" panose="00000400000000000000" pitchFamily="2" charset="-78"/>
              </a:rPr>
              <a:t>ismember</a:t>
            </a:r>
            <a:r>
              <a:rPr lang="fa-IR" dirty="0">
                <a:cs typeface="B Nazanin" panose="00000400000000000000" pitchFamily="2" charset="-78"/>
              </a:rPr>
              <a:t>: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/>
          </a:p>
          <a:p>
            <a:pPr algn="r" rtl="1"/>
            <a:endParaRPr lang="en-US" dirty="0" smtClean="0"/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با مشخص شدن این نتیجه اکنون نیاز داریم شماره درایه یا عضو مورد نظر را </a:t>
            </a:r>
            <a:r>
              <a:rPr lang="fa-IR" dirty="0" smtClean="0">
                <a:cs typeface="B Nazanin" panose="00000400000000000000" pitchFamily="2" charset="-78"/>
              </a:rPr>
              <a:t>بدانیم.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fa-IR" dirty="0" smtClean="0"/>
          </a:p>
          <a:p>
            <a:pPr algn="r" rtl="1"/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1451579" y="2015732"/>
            <a:ext cx="3510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&gt;&gt; x=[4 3 5 6 4 8];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ismember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([6 4 8],[4 3 5])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ans =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0   1   0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51579" y="4067175"/>
            <a:ext cx="5511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 find(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ismember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([6 4 8],[4 3 5]))+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(از عضو سوم به بعد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a-IR" dirty="0" smtClean="0">
                <a:solidFill>
                  <a:srgbClr val="00B05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(عضو پنجم)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150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برای </a:t>
            </a:r>
            <a:r>
              <a:rPr lang="en-US" dirty="0" smtClean="0">
                <a:cs typeface="B Nazanin" panose="00000400000000000000" pitchFamily="2" charset="-78"/>
              </a:rPr>
              <a:t>Swap</a:t>
            </a:r>
            <a:r>
              <a:rPr lang="fa-IR" dirty="0" smtClean="0">
                <a:cs typeface="B Nazanin" panose="00000400000000000000" pitchFamily="2" charset="-78"/>
              </a:rPr>
              <a:t> نیاز به دستوری داریم که دو نقطه رندوم مشخص کند که با هم برابر هم نباشند.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1579" y="2486024"/>
            <a:ext cx="6797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randsample</a:t>
            </a:r>
            <a:r>
              <a:rPr lang="en-US" dirty="0"/>
              <a:t>(10,2</a:t>
            </a:r>
            <a:r>
              <a:rPr lang="en-US" dirty="0" smtClean="0"/>
              <a:t>)</a:t>
            </a:r>
            <a:r>
              <a:rPr lang="fa-IR" dirty="0" smtClean="0">
                <a:solidFill>
                  <a:srgbClr val="00B050"/>
                </a:solidFill>
              </a:rPr>
              <a:t>(بین اعداد 1 تا 10 دو عدد انتخاب کن که یکسان هم نباشند.)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 err="1"/>
              <a:t>ans</a:t>
            </a:r>
            <a:r>
              <a:rPr lang="en-US" dirty="0"/>
              <a:t> =</a:t>
            </a:r>
          </a:p>
          <a:p>
            <a:endParaRPr lang="en-US" dirty="0"/>
          </a:p>
          <a:p>
            <a:r>
              <a:rPr lang="en-US" dirty="0"/>
              <a:t>     1</a:t>
            </a:r>
          </a:p>
          <a:p>
            <a:r>
              <a:rPr lang="en-US" dirty="0"/>
              <a:t>     </a:t>
            </a:r>
            <a:r>
              <a:rPr lang="en-US" dirty="0" smtClean="0"/>
              <a:t>6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i1=</a:t>
            </a:r>
            <a:r>
              <a:rPr lang="en-US" dirty="0" err="1" smtClean="0"/>
              <a:t>i</a:t>
            </a:r>
            <a:r>
              <a:rPr lang="en-US" dirty="0" smtClean="0"/>
              <a:t>(1</a:t>
            </a:r>
            <a:r>
              <a:rPr lang="en-US" dirty="0"/>
              <a:t>);</a:t>
            </a:r>
          </a:p>
          <a:p>
            <a:r>
              <a:rPr lang="en-US" dirty="0"/>
              <a:t>    i2=</a:t>
            </a:r>
            <a:r>
              <a:rPr lang="en-US" dirty="0" err="1"/>
              <a:t>i</a:t>
            </a:r>
            <a:r>
              <a:rPr lang="en-US" dirty="0"/>
              <a:t>(2);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y=x;</a:t>
            </a:r>
          </a:p>
          <a:p>
            <a:r>
              <a:rPr lang="nn-NO" dirty="0"/>
              <a:t>    y([i1 i2])=x([i2 i1]);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791" y="1985248"/>
            <a:ext cx="9603275" cy="4241382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همچنین برای </a:t>
            </a:r>
            <a:r>
              <a:rPr lang="en-US" dirty="0" smtClean="0"/>
              <a:t>Reversion</a:t>
            </a:r>
            <a:r>
              <a:rPr lang="fa-IR" dirty="0" smtClean="0"/>
              <a:t> :</a:t>
            </a:r>
          </a:p>
          <a:p>
            <a:r>
              <a:rPr lang="en-US" dirty="0"/>
              <a:t> i1=min(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i2=max(</a:t>
            </a:r>
            <a:r>
              <a:rPr lang="en-US" dirty="0" err="1"/>
              <a:t>i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y=x;</a:t>
            </a:r>
          </a:p>
          <a:p>
            <a:r>
              <a:rPr lang="en-US" dirty="0"/>
              <a:t>    y(i1:i2)=x(i2:-1:i1</a:t>
            </a:r>
            <a:r>
              <a:rPr lang="en-US" dirty="0" smtClean="0"/>
              <a:t>);</a:t>
            </a:r>
            <a:endParaRPr lang="fa-IR" dirty="0" smtClean="0"/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و برای </a:t>
            </a:r>
            <a:r>
              <a:rPr lang="en-US" dirty="0" smtClean="0"/>
              <a:t>Insertion</a:t>
            </a:r>
            <a:r>
              <a:rPr lang="fa-IR" dirty="0" smtClean="0"/>
              <a:t> :</a:t>
            </a:r>
          </a:p>
          <a:p>
            <a:r>
              <a:rPr lang="en-US" dirty="0" smtClean="0"/>
              <a:t>    </a:t>
            </a:r>
            <a:endParaRPr lang="en-US" dirty="0"/>
          </a:p>
          <a:p>
            <a:r>
              <a:rPr lang="da-DK" dirty="0" smtClean="0"/>
              <a:t>y=x</a:t>
            </a:r>
            <a:r>
              <a:rPr lang="da-DK" dirty="0"/>
              <a:t>([1:i1-1 i1+1:i2 i1 i2+1:end]);</a:t>
            </a:r>
          </a:p>
          <a:p>
            <a:r>
              <a:rPr lang="da-DK" dirty="0" smtClean="0"/>
              <a:t>y=x</a:t>
            </a:r>
            <a:r>
              <a:rPr lang="da-DK" dirty="0"/>
              <a:t>([1:i2 i1 i2+1:i1-1 i1+1:end</a:t>
            </a:r>
            <a:r>
              <a:rPr lang="da-DK" dirty="0" smtClean="0"/>
              <a:t>]);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تابع معروف به </a:t>
            </a:r>
            <a:r>
              <a:rPr lang="en-US" dirty="0" err="1" smtClean="0">
                <a:cs typeface="B Nazanin" panose="00000400000000000000" pitchFamily="2" charset="-78"/>
              </a:rPr>
              <a:t>RouletteWheelSelection</a:t>
            </a:r>
            <a:r>
              <a:rPr lang="fa-IR" dirty="0" smtClean="0">
                <a:cs typeface="B Nazanin" panose="00000400000000000000" pitchFamily="2" charset="-78"/>
              </a:rPr>
              <a:t> که به ازای بدست آمدن یک احتمال یک مقدار مشخص را به ما معرفی میکند.</a:t>
            </a:r>
          </a:p>
          <a:p>
            <a:r>
              <a:rPr lang="en-US" dirty="0"/>
              <a:t> r=rand</a:t>
            </a:r>
            <a:r>
              <a:rPr lang="en-US" dirty="0" smtClean="0"/>
              <a:t>;   </a:t>
            </a:r>
            <a:endParaRPr lang="en-US" dirty="0"/>
          </a:p>
          <a:p>
            <a:r>
              <a:rPr lang="en-US" dirty="0"/>
              <a:t>    c=</a:t>
            </a:r>
            <a:r>
              <a:rPr lang="en-US" dirty="0" err="1"/>
              <a:t>cumsum</a:t>
            </a:r>
            <a:r>
              <a:rPr lang="en-US" dirty="0"/>
              <a:t>(P</a:t>
            </a:r>
            <a:r>
              <a:rPr lang="en-US" dirty="0" smtClean="0"/>
              <a:t>); </a:t>
            </a:r>
            <a:r>
              <a:rPr lang="fa-IR" dirty="0" smtClean="0">
                <a:solidFill>
                  <a:srgbClr val="00B050"/>
                </a:solidFill>
              </a:rPr>
              <a:t>(جمع تجمعی{سیگما})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=find(r&lt;=c,1,'first');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اکنون با استفاده از تابع </a:t>
            </a:r>
            <a:r>
              <a:rPr lang="en-US" dirty="0" err="1" smtClean="0">
                <a:cs typeface="B Nazanin" panose="00000400000000000000" pitchFamily="2" charset="-78"/>
              </a:rPr>
              <a:t>RouletteWheelSelection</a:t>
            </a:r>
            <a:r>
              <a:rPr lang="fa-IR" dirty="0" smtClean="0">
                <a:cs typeface="B Nazanin" panose="00000400000000000000" pitchFamily="2" charset="-78"/>
              </a:rPr>
              <a:t> و تعریف احتمال بروز هرکدام، ازتابع مورد نظر بهره می بریم.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521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Nazanin" panose="00000400000000000000" pitchFamily="2" charset="-78"/>
              </a:rPr>
              <a:t>Travelling salesman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buNone/>
            </a:pPr>
            <a:r>
              <a:rPr lang="ar-SA" dirty="0">
                <a:cs typeface="B Nazanin" panose="00000400000000000000" pitchFamily="2" charset="-78"/>
              </a:rPr>
              <a:t>مسئله فروشنده دوره‌گرد یا </a:t>
            </a:r>
            <a:r>
              <a:rPr lang="en-US" dirty="0" smtClean="0">
                <a:cs typeface="B Nazanin" panose="00000400000000000000" pitchFamily="2" charset="-78"/>
              </a:rPr>
              <a:t> Travelling </a:t>
            </a:r>
            <a:r>
              <a:rPr lang="en-US" dirty="0">
                <a:cs typeface="B Nazanin" panose="00000400000000000000" pitchFamily="2" charset="-78"/>
              </a:rPr>
              <a:t>salesman problem  </a:t>
            </a:r>
            <a:r>
              <a:rPr lang="ar-SA" dirty="0">
                <a:cs typeface="B Nazanin" panose="00000400000000000000" pitchFamily="2" charset="-78"/>
              </a:rPr>
              <a:t>مسئله‌ای مشهور است که ابتدا در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سده </a:t>
            </a:r>
            <a:r>
              <a:rPr lang="fa-IR" dirty="0">
                <a:cs typeface="B Nazanin" panose="00000400000000000000" pitchFamily="2" charset="-78"/>
              </a:rPr>
              <a:t>۱۸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مسائل مربوط به آن توسط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ویلیام همیلتون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و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توماس کرکمن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مطرح شد و سپس در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دهه </a:t>
            </a:r>
            <a:r>
              <a:rPr lang="fa-IR" dirty="0">
                <a:cs typeface="B Nazanin" panose="00000400000000000000" pitchFamily="2" charset="-78"/>
              </a:rPr>
              <a:t>۱۹۳۰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شکل عمومی آن به وسیله ریاضیدانانی مثل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کارل منگر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از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دانشگاه هاروارد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و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هاسلر ویتنی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از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ar-SA" dirty="0">
                <a:cs typeface="B Nazanin" panose="00000400000000000000" pitchFamily="2" charset="-78"/>
              </a:rPr>
              <a:t>دانشگاه پرینستونمورد مطالعه قرار گرفت</a:t>
            </a:r>
            <a:r>
              <a:rPr lang="en-US" dirty="0">
                <a:cs typeface="B Nazanin" panose="00000400000000000000" pitchFamily="2" charset="-78"/>
              </a:rPr>
              <a:t>.</a:t>
            </a:r>
            <a:endParaRPr lang="en-US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dirty="0">
                <a:cs typeface="B Nazanin" panose="00000400000000000000" pitchFamily="2" charset="-78"/>
              </a:rPr>
              <a:t>شرح مسئله بدین شکل است</a:t>
            </a:r>
            <a:r>
              <a:rPr lang="en-US" dirty="0">
                <a:cs typeface="B Nazanin" panose="00000400000000000000" pitchFamily="2" charset="-78"/>
              </a:rPr>
              <a:t>:</a:t>
            </a:r>
            <a:endParaRPr lang="en-US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ar-SA" dirty="0">
                <a:cs typeface="B Nazanin" panose="00000400000000000000" pitchFamily="2" charset="-78"/>
              </a:rPr>
              <a:t>تعدادی شهر داریم و هزینه رفتن مستقیم از یکی به دیگری را می‌دانیم. مطلوب است کم‌هزینه‌ترین مسیری که از یک شهر شروع شود و از تمامی شهرها دقیقاً یکبار عبور کند و به شهر شروع بازگردد</a:t>
            </a:r>
            <a:r>
              <a:rPr lang="en-US" dirty="0">
                <a:cs typeface="B Nazanin" panose="00000400000000000000" pitchFamily="2" charset="-78"/>
              </a:rPr>
              <a:t>.</a:t>
            </a:r>
            <a:endParaRPr lang="en-US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90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buNone/>
            </a:pPr>
            <a:r>
              <a:rPr lang="ar-SA" dirty="0">
                <a:cs typeface="B Nazanin" panose="00000400000000000000" pitchFamily="2" charset="-78"/>
              </a:rPr>
              <a:t>چنانچه بخواهید برنامه ای طولانی و پیچیده بنویسید، دیگر پنجره</a:t>
            </a:r>
            <a:r>
              <a:rPr lang="en-US" dirty="0">
                <a:cs typeface="B Nazanin" panose="00000400000000000000" pitchFamily="2" charset="-78"/>
              </a:rPr>
              <a:t> Command </a:t>
            </a:r>
            <a:r>
              <a:rPr lang="ar-SA" dirty="0">
                <a:cs typeface="B Nazanin" panose="00000400000000000000" pitchFamily="2" charset="-78"/>
              </a:rPr>
              <a:t>جوابگوی نیاز شما نیست و به محیطی فراتر از آن برای نوشتن دستورات و تصحیح کردن آنها نیاز دارید. متلب برای این گونه موارد، امکان ساخت</a:t>
            </a:r>
            <a:r>
              <a:rPr lang="en-US" dirty="0">
                <a:cs typeface="B Nazanin" panose="00000400000000000000" pitchFamily="2" charset="-78"/>
              </a:rPr>
              <a:t> m-file </a:t>
            </a:r>
            <a:r>
              <a:rPr lang="ar-SA" dirty="0">
                <a:cs typeface="B Nazanin" panose="00000400000000000000" pitchFamily="2" charset="-78"/>
              </a:rPr>
              <a:t>ها را فراهم کرده است. شما می توانید در یک</a:t>
            </a:r>
            <a:r>
              <a:rPr lang="en-US" dirty="0">
                <a:cs typeface="B Nazanin" panose="00000400000000000000" pitchFamily="2" charset="-78"/>
              </a:rPr>
              <a:t> m-file </a:t>
            </a:r>
            <a:r>
              <a:rPr lang="ar-SA" dirty="0">
                <a:cs typeface="B Nazanin" panose="00000400000000000000" pitchFamily="2" charset="-78"/>
              </a:rPr>
              <a:t>، تمامی دستورات خود را نوشته و تنها بر روی یک دکمه گرافیکی کلیک کرده و سپس نتیجه اجرای دستورات را در پنجره</a:t>
            </a:r>
            <a:r>
              <a:rPr lang="en-US" dirty="0">
                <a:cs typeface="B Nazanin" panose="00000400000000000000" pitchFamily="2" charset="-78"/>
              </a:rPr>
              <a:t> Command </a:t>
            </a:r>
            <a:r>
              <a:rPr lang="ar-SA" dirty="0">
                <a:cs typeface="B Nazanin" panose="00000400000000000000" pitchFamily="2" charset="-78"/>
              </a:rPr>
              <a:t>ببینید</a:t>
            </a:r>
            <a:r>
              <a:rPr lang="en-US" dirty="0" smtClean="0">
                <a:cs typeface="B Nazanin" panose="00000400000000000000" pitchFamily="2" charset="-78"/>
              </a:rPr>
              <a:t>.</a:t>
            </a:r>
          </a:p>
          <a:p>
            <a:pPr marL="0" indent="0" algn="just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r>
              <a:rPr lang="en-US" dirty="0">
                <a:cs typeface="B Nazanin" panose="00000400000000000000" pitchFamily="2" charset="-78"/>
              </a:rPr>
              <a:t>m-file 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ar-SA" dirty="0" smtClean="0">
                <a:cs typeface="B Nazanin" panose="00000400000000000000" pitchFamily="2" charset="-78"/>
              </a:rPr>
              <a:t>ها </a:t>
            </a:r>
            <a:r>
              <a:rPr lang="ar-SA" dirty="0">
                <a:cs typeface="B Nazanin" panose="00000400000000000000" pitchFamily="2" charset="-78"/>
              </a:rPr>
              <a:t>برای دو هدف اصلی به کار می روند، کاربرد اول آن نوشتن برنامه های پیچیده و طولانی و کاربرد دوم آن ساخت </a:t>
            </a:r>
            <a:r>
              <a:rPr lang="ar-SA" b="1" u="sng" dirty="0">
                <a:cs typeface="B Nazanin" panose="00000400000000000000" pitchFamily="2" charset="-78"/>
              </a:rPr>
              <a:t>تابع</a:t>
            </a:r>
            <a:r>
              <a:rPr lang="ar-SA" dirty="0">
                <a:cs typeface="B Nazanin" panose="00000400000000000000" pitchFamily="2" charset="-78"/>
              </a:rPr>
              <a:t> می </a:t>
            </a:r>
            <a:r>
              <a:rPr lang="ar-SA" dirty="0" smtClean="0">
                <a:cs typeface="B Nazanin" panose="00000400000000000000" pitchFamily="2" charset="-78"/>
              </a:rPr>
              <a:t>باشد</a:t>
            </a:r>
            <a:r>
              <a:rPr lang="en-US" dirty="0" smtClean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ابتدا مدل مسئله را ایجاد و تعریف میکنیم. پس به یک </a:t>
            </a:r>
            <a:r>
              <a:rPr lang="en-US" dirty="0">
                <a:cs typeface="B Nazanin" panose="00000400000000000000" pitchFamily="2" charset="-78"/>
              </a:rPr>
              <a:t>function</a:t>
            </a:r>
            <a:r>
              <a:rPr lang="fa-IR" dirty="0">
                <a:cs typeface="B Nazanin" panose="00000400000000000000" pitchFamily="2" charset="-78"/>
              </a:rPr>
              <a:t> نیاز داریم که خروجی آن مدل مسئله باشد.</a:t>
            </a:r>
          </a:p>
          <a:p>
            <a:r>
              <a:rPr lang="fr-FR" dirty="0"/>
              <a:t>&gt;&gt; </a:t>
            </a:r>
            <a:r>
              <a:rPr lang="fr-FR" dirty="0">
                <a:latin typeface="Arial" panose="020B0604020202020204" pitchFamily="34" charset="0"/>
              </a:rPr>
              <a:t>mat2str(</a:t>
            </a:r>
            <a:r>
              <a:rPr lang="fr-FR" dirty="0" err="1">
                <a:latin typeface="Arial" panose="020B0604020202020204" pitchFamily="34" charset="0"/>
              </a:rPr>
              <a:t>randi</a:t>
            </a:r>
            <a:r>
              <a:rPr lang="fr-FR" dirty="0">
                <a:latin typeface="Arial" panose="020B0604020202020204" pitchFamily="34" charset="0"/>
              </a:rPr>
              <a:t>([0 100],1,20))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ایجاد اعداد صحیح بصورت تصادفی در یک صفحه با مختصات (0و0) تا (100و100)</a:t>
            </a:r>
            <a:endParaRPr lang="fr-FR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fr-FR" dirty="0"/>
              <a:t>ans =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'[82 91 12 92 63 9 28 55 96 97 15 98 96 49 80 14 42 92 80 96]'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اکنون مختصات (</a:t>
            </a:r>
            <a:r>
              <a:rPr lang="en-US" dirty="0" err="1">
                <a:cs typeface="B Nazanin" panose="00000400000000000000" pitchFamily="2" charset="-78"/>
              </a:rPr>
              <a:t>x,y</a:t>
            </a:r>
            <a:r>
              <a:rPr lang="fa-IR" dirty="0">
                <a:cs typeface="B Nazanin" panose="00000400000000000000" pitchFamily="2" charset="-78"/>
              </a:rPr>
              <a:t>) همه این 20 شهر را داریم. می توانیم فاصله بین هرکدام را مشخص کنیم.</a:t>
            </a:r>
          </a:p>
          <a:p>
            <a:pPr marL="0" indent="0">
              <a:buNone/>
            </a:pPr>
            <a:r>
              <a:rPr lang="en-US" dirty="0"/>
              <a:t>n = </a:t>
            </a:r>
            <a:r>
              <a:rPr lang="en-US" dirty="0" err="1"/>
              <a:t>numel</a:t>
            </a:r>
            <a:r>
              <a:rPr lang="en-US" dirty="0"/>
              <a:t>(x</a:t>
            </a:r>
            <a:r>
              <a:rPr lang="en-US" dirty="0" smtClean="0"/>
              <a:t>);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تعداد المانهای داخل ماتریس </a:t>
            </a:r>
            <a:r>
              <a:rPr lang="en-US" dirty="0">
                <a:cs typeface="B Nazanin" panose="00000400000000000000" pitchFamily="2" charset="-78"/>
              </a:rPr>
              <a:t>x</a:t>
            </a:r>
            <a:r>
              <a:rPr lang="fa-IR" dirty="0">
                <a:cs typeface="B Nazanin" panose="00000400000000000000" pitchFamily="2" charset="-78"/>
              </a:rPr>
              <a:t> ویا به عبارتی تعداد شهرها.</a:t>
            </a:r>
            <a:endParaRPr lang="en-US" dirty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dirty="0"/>
              <a:t>position = [x y];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محل قرارگیری هر شهر در صفحه </a:t>
            </a:r>
            <a:r>
              <a:rPr lang="fa-IR" dirty="0" smtClean="0">
                <a:cs typeface="B Nazanin" panose="00000400000000000000" pitchFamily="2" charset="-78"/>
              </a:rPr>
              <a:t>مختصات</a:t>
            </a:r>
            <a:endParaRPr lang="en-US" dirty="0" smtClean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en-US" dirty="0"/>
              <a:t>D = pdist2(</a:t>
            </a:r>
            <a:r>
              <a:rPr lang="en-US" dirty="0" err="1"/>
              <a:t>position,position</a:t>
            </a:r>
            <a:r>
              <a:rPr lang="en-US" dirty="0"/>
              <a:t>);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محاسبه فاصله شهرها با استفاده از تابع </a:t>
            </a:r>
            <a:r>
              <a:rPr lang="en-US" dirty="0" smtClean="0">
                <a:cs typeface="B Nazanin" panose="00000400000000000000" pitchFamily="2" charset="-78"/>
              </a:rPr>
              <a:t>pdist2</a:t>
            </a:r>
            <a:r>
              <a:rPr lang="fa-IR" dirty="0" smtClean="0">
                <a:cs typeface="B Nazanin" panose="00000400000000000000" pitchFamily="2" charset="-78"/>
              </a:rPr>
              <a:t> در متلب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720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Solution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می دانیم یک </a:t>
            </a:r>
            <a:r>
              <a:rPr lang="en-US" dirty="0">
                <a:cs typeface="B Nazanin" panose="00000400000000000000" pitchFamily="2" charset="-78"/>
              </a:rPr>
              <a:t>solution</a:t>
            </a:r>
            <a:r>
              <a:rPr lang="fa-IR" dirty="0">
                <a:cs typeface="B Nazanin" panose="00000400000000000000" pitchFamily="2" charset="-78"/>
              </a:rPr>
              <a:t> برای حل این مسله جایگشت از اعداد 1 تا </a:t>
            </a:r>
            <a:r>
              <a:rPr lang="en-US" dirty="0">
                <a:cs typeface="B Nazanin" panose="00000400000000000000" pitchFamily="2" charset="-78"/>
              </a:rPr>
              <a:t>n</a:t>
            </a:r>
            <a:r>
              <a:rPr lang="fa-IR" dirty="0">
                <a:cs typeface="B Nazanin" panose="00000400000000000000" pitchFamily="2" charset="-78"/>
              </a:rPr>
              <a:t> می </a:t>
            </a:r>
            <a:r>
              <a:rPr lang="fa-IR" dirty="0" smtClean="0">
                <a:cs typeface="B Nazanin" panose="00000400000000000000" pitchFamily="2" charset="-78"/>
              </a:rPr>
              <a:t>باشد. پس تابع دیگری تعریف میکنیم که در آن به معرفی </a:t>
            </a:r>
            <a:r>
              <a:rPr lang="en-US" dirty="0" smtClean="0">
                <a:cs typeface="B Nazanin" panose="00000400000000000000" pitchFamily="2" charset="-78"/>
              </a:rPr>
              <a:t>solution</a:t>
            </a:r>
            <a:r>
              <a:rPr lang="fa-IR" dirty="0" smtClean="0">
                <a:cs typeface="B Nazanin" panose="00000400000000000000" pitchFamily="2" charset="-78"/>
              </a:rPr>
              <a:t> می پردازیم.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 برای بدست آوردن جایگشت تصادفی بین اعداد 1 تا </a:t>
            </a:r>
            <a:r>
              <a:rPr lang="en-US" dirty="0" smtClean="0">
                <a:cs typeface="B Nazanin" panose="00000400000000000000" pitchFamily="2" charset="-78"/>
              </a:rPr>
              <a:t>n</a:t>
            </a:r>
            <a:r>
              <a:rPr lang="fa-IR" dirty="0" smtClean="0">
                <a:cs typeface="B Nazanin" panose="00000400000000000000" pitchFamily="2" charset="-78"/>
              </a:rPr>
              <a:t> از دستور </a:t>
            </a:r>
            <a:r>
              <a:rPr lang="en-US" dirty="0" err="1" smtClean="0">
                <a:cs typeface="B Nazanin" panose="00000400000000000000" pitchFamily="2" charset="-78"/>
              </a:rPr>
              <a:t>randperm</a:t>
            </a:r>
            <a:r>
              <a:rPr lang="fa-IR" dirty="0" smtClean="0">
                <a:cs typeface="B Nazanin" panose="00000400000000000000" pitchFamily="2" charset="-78"/>
              </a:rPr>
              <a:t> در متلب استفاده می کنیم.</a:t>
            </a:r>
          </a:p>
          <a:p>
            <a:pPr marL="0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(</a:t>
            </a:r>
            <a:r>
              <a:rPr lang="fa-IR" b="1" dirty="0" smtClean="0">
                <a:cs typeface="B Nazanin" panose="00000400000000000000" pitchFamily="2" charset="-78"/>
              </a:rPr>
              <a:t>*</a:t>
            </a:r>
            <a:r>
              <a:rPr lang="fa-IR" dirty="0" smtClean="0">
                <a:cs typeface="B Nazanin" panose="00000400000000000000" pitchFamily="2" charset="-78"/>
              </a:rPr>
              <a:t> : ازین بخش برای ایجاد نسل اول جواب ها استفاده میکنیم.)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21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Cost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6394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تا اینجا مدل را داریم ، راه حل آن هم داریم. اکنون باید تابعی بنویسیم که با توجه به جایگشت ایجاد شده مقدار </a:t>
            </a:r>
            <a:r>
              <a:rPr lang="en-US" dirty="0">
                <a:cs typeface="B Nazanin" panose="00000400000000000000" pitchFamily="2" charset="-78"/>
              </a:rPr>
              <a:t>Cost</a:t>
            </a:r>
            <a:r>
              <a:rPr lang="fa-IR" dirty="0">
                <a:cs typeface="B Nazanin" panose="00000400000000000000" pitchFamily="2" charset="-78"/>
              </a:rPr>
              <a:t> را محاسبه کند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ابتدا مقدار </a:t>
            </a:r>
            <a:r>
              <a:rPr lang="en-US" dirty="0" smtClean="0">
                <a:cs typeface="B Nazanin" panose="00000400000000000000" pitchFamily="2" charset="-78"/>
              </a:rPr>
              <a:t>cost</a:t>
            </a:r>
            <a:r>
              <a:rPr lang="fa-IR" dirty="0" smtClean="0">
                <a:cs typeface="B Nazanin" panose="00000400000000000000" pitchFamily="2" charset="-78"/>
              </a:rPr>
              <a:t> را برابر صفر قرار می دهیم و سپس به مرور فاصله شهر اول و دوم ، دوم و سوم و . . . را اضافه میکنیم 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برای کامل شدن حلقه شهر اول را به آخر ماتریس یکبار اضافه و یکبار کم میکنیم.</a:t>
            </a:r>
            <a:endParaRPr lang="en-US" dirty="0" smtClean="0">
              <a:cs typeface="B Nazanin" panose="00000400000000000000" pitchFamily="2" charset="-78"/>
            </a:endParaRPr>
          </a:p>
          <a:p>
            <a:r>
              <a:rPr lang="en-US" sz="2200" dirty="0">
                <a:latin typeface="Arial" panose="020B0604020202020204" pitchFamily="34" charset="0"/>
              </a:rPr>
              <a:t>solution=[solution solution(1)];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همچنین اگر </a:t>
            </a:r>
            <a:r>
              <a:rPr lang="en-US" dirty="0" smtClean="0">
                <a:cs typeface="B Nazanin" panose="00000400000000000000" pitchFamily="2" charset="-78"/>
              </a:rPr>
              <a:t>solution</a:t>
            </a:r>
            <a:r>
              <a:rPr lang="fa-IR" dirty="0" smtClean="0">
                <a:cs typeface="B Nazanin" panose="00000400000000000000" pitchFamily="2" charset="-78"/>
              </a:rPr>
              <a:t> خالی و یا بعارتی صفر باشد، دیگر ادامه ندهد.</a:t>
            </a:r>
            <a:endParaRPr lang="en-US" dirty="0" smtClean="0">
              <a:cs typeface="B Nazanin" panose="00000400000000000000" pitchFamily="2" charset="-78"/>
            </a:endParaRPr>
          </a:p>
          <a:p>
            <a:r>
              <a:rPr lang="en-US" sz="2200" dirty="0">
                <a:latin typeface="Arial" panose="020B0604020202020204" pitchFamily="34" charset="0"/>
              </a:rPr>
              <a:t>if </a:t>
            </a:r>
            <a:r>
              <a:rPr lang="en-US" sz="2200" dirty="0" err="1">
                <a:latin typeface="Arial" panose="020B0604020202020204" pitchFamily="34" charset="0"/>
              </a:rPr>
              <a:t>isempty</a:t>
            </a:r>
            <a:r>
              <a:rPr lang="en-US" sz="2200" dirty="0">
                <a:latin typeface="Arial" panose="020B0604020202020204" pitchFamily="34" charset="0"/>
              </a:rPr>
              <a:t>(solution);</a:t>
            </a:r>
          </a:p>
          <a:p>
            <a:r>
              <a:rPr lang="en-US" sz="2200" dirty="0">
                <a:latin typeface="Arial" panose="020B0604020202020204" pitchFamily="34" charset="0"/>
              </a:rPr>
              <a:t>        return</a:t>
            </a:r>
          </a:p>
          <a:p>
            <a:r>
              <a:rPr lang="en-US" sz="2200" dirty="0">
                <a:latin typeface="Arial" panose="020B0604020202020204" pitchFamily="34" charset="0"/>
              </a:rPr>
              <a:t>    end</a:t>
            </a:r>
          </a:p>
        </p:txBody>
      </p:sp>
    </p:spTree>
    <p:extLst>
      <p:ext uri="{BB962C8B-B14F-4D97-AF65-F5344CB8AC3E}">
        <p14:creationId xmlns:p14="http://schemas.microsoft.com/office/powerpoint/2010/main" val="34972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Cost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cost=</a:t>
            </a:r>
            <a:r>
              <a:rPr lang="en-US" dirty="0" err="1"/>
              <a:t>cost+D</a:t>
            </a:r>
            <a:r>
              <a:rPr lang="en-US" dirty="0"/>
              <a:t>(solution(</a:t>
            </a:r>
            <a:r>
              <a:rPr lang="en-US" dirty="0" err="1"/>
              <a:t>i</a:t>
            </a:r>
            <a:r>
              <a:rPr lang="en-US" dirty="0"/>
              <a:t>),solution(i+1</a:t>
            </a:r>
            <a:r>
              <a:rPr lang="en-US" dirty="0" smtClean="0"/>
              <a:t>));</a:t>
            </a:r>
          </a:p>
          <a:p>
            <a:pPr marL="0" indent="0" algn="r" rtl="1">
              <a:buNone/>
            </a:pPr>
            <a:r>
              <a:rPr lang="fa-IR" sz="1900" dirty="0">
                <a:cs typeface="B Nazanin" panose="00000400000000000000" pitchFamily="2" charset="-78"/>
              </a:rPr>
              <a:t>مقدار </a:t>
            </a:r>
            <a:r>
              <a:rPr lang="en-US" sz="1900" dirty="0">
                <a:cs typeface="B Nazanin" panose="00000400000000000000" pitchFamily="2" charset="-78"/>
              </a:rPr>
              <a:t>cost</a:t>
            </a:r>
            <a:r>
              <a:rPr lang="fa-IR" sz="1900" dirty="0">
                <a:cs typeface="B Nazanin" panose="00000400000000000000" pitchFamily="2" charset="-78"/>
              </a:rPr>
              <a:t> برابراست با مقدار </a:t>
            </a:r>
            <a:r>
              <a:rPr lang="en-US" sz="1900" dirty="0">
                <a:cs typeface="B Nazanin" panose="00000400000000000000" pitchFamily="2" charset="-78"/>
              </a:rPr>
              <a:t>cost</a:t>
            </a:r>
            <a:r>
              <a:rPr lang="fa-IR" sz="1900" dirty="0">
                <a:cs typeface="B Nazanin" panose="00000400000000000000" pitchFamily="2" charset="-78"/>
              </a:rPr>
              <a:t> قبلی</a:t>
            </a:r>
            <a:r>
              <a:rPr lang="en-US" sz="1900" dirty="0">
                <a:cs typeface="B Nazanin" panose="00000400000000000000" pitchFamily="2" charset="-78"/>
              </a:rPr>
              <a:t> </a:t>
            </a:r>
            <a:r>
              <a:rPr lang="fa-IR" sz="1900" dirty="0">
                <a:cs typeface="B Nazanin" panose="00000400000000000000" pitchFamily="2" charset="-78"/>
              </a:rPr>
              <a:t> به اضافه فاصله شهر </a:t>
            </a:r>
            <a:r>
              <a:rPr lang="en-US" sz="1900" dirty="0" err="1">
                <a:cs typeface="B Nazanin" panose="00000400000000000000" pitchFamily="2" charset="-78"/>
              </a:rPr>
              <a:t>i</a:t>
            </a:r>
            <a:r>
              <a:rPr lang="fa-IR" sz="1900" dirty="0">
                <a:cs typeface="B Nazanin" panose="00000400000000000000" pitchFamily="2" charset="-78"/>
              </a:rPr>
              <a:t> ام تا شهر </a:t>
            </a:r>
            <a:r>
              <a:rPr lang="en-US" sz="1900" dirty="0">
                <a:cs typeface="B Nazanin" panose="00000400000000000000" pitchFamily="2" charset="-78"/>
              </a:rPr>
              <a:t>i+1</a:t>
            </a:r>
            <a:r>
              <a:rPr lang="fa-IR" sz="1900" dirty="0">
                <a:cs typeface="B Nazanin" panose="00000400000000000000" pitchFamily="2" charset="-78"/>
              </a:rPr>
              <a:t> ام</a:t>
            </a:r>
            <a:r>
              <a:rPr lang="fa-IR" sz="1900" dirty="0" smtClean="0">
                <a:cs typeface="B Nazanin" panose="00000400000000000000" pitchFamily="2" charset="-78"/>
              </a:rPr>
              <a:t>.</a:t>
            </a:r>
            <a:endParaRPr lang="en-US" sz="1900" dirty="0" smtClean="0">
              <a:cs typeface="B Nazanin" panose="00000400000000000000" pitchFamily="2" charset="-78"/>
            </a:endParaRPr>
          </a:p>
          <a:p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solution=[solution solution(1)];</a:t>
            </a:r>
          </a:p>
          <a:p>
            <a:r>
              <a:rPr lang="en-US" dirty="0"/>
              <a:t>   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=1:numel(solution)-1</a:t>
            </a:r>
          </a:p>
          <a:p>
            <a:r>
              <a:rPr lang="en-US" dirty="0"/>
              <a:t>         cost=</a:t>
            </a:r>
            <a:r>
              <a:rPr lang="en-US" dirty="0" err="1"/>
              <a:t>cost+D</a:t>
            </a:r>
            <a:r>
              <a:rPr lang="en-US" dirty="0"/>
              <a:t>(solution(</a:t>
            </a:r>
            <a:r>
              <a:rPr lang="en-US" dirty="0" err="1"/>
              <a:t>i</a:t>
            </a:r>
            <a:r>
              <a:rPr lang="en-US" dirty="0"/>
              <a:t>),solution(i+1));</a:t>
            </a:r>
          </a:p>
          <a:p>
            <a:r>
              <a:rPr lang="en-US" dirty="0"/>
              <a:t>    end</a:t>
            </a:r>
            <a:endParaRPr lang="en-US" sz="19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93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97561"/>
          </a:xfrm>
        </p:spPr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07179"/>
            <a:ext cx="9603275" cy="435074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1900" dirty="0" smtClean="0">
                <a:cs typeface="B Nazanin" panose="00000400000000000000" pitchFamily="2" charset="-78"/>
              </a:rPr>
              <a:t>برای حل بصورت جایگشتی با توجه به تعریف جایگشت و محدودیت های مد نظر به دو تابع نیازمندیم.</a:t>
            </a:r>
            <a:endParaRPr lang="en-US" sz="19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1900" dirty="0" smtClean="0">
                <a:cs typeface="B Nazanin" panose="00000400000000000000" pitchFamily="2" charset="-78"/>
              </a:rPr>
              <a:t>تابع تقاطع</a:t>
            </a:r>
            <a:r>
              <a:rPr lang="en-US" sz="1900" dirty="0" smtClean="0">
                <a:cs typeface="B Nazanin" panose="00000400000000000000" pitchFamily="2" charset="-78"/>
              </a:rPr>
              <a:t> (Crossover)</a:t>
            </a:r>
            <a:endParaRPr lang="fa-IR" sz="19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1900" dirty="0" smtClean="0">
                <a:cs typeface="B Nazanin" panose="00000400000000000000" pitchFamily="2" charset="-78"/>
              </a:rPr>
              <a:t>تابع جهش</a:t>
            </a:r>
            <a:r>
              <a:rPr lang="en-US" sz="1900" dirty="0" smtClean="0">
                <a:cs typeface="B Nazanin" panose="00000400000000000000" pitchFamily="2" charset="-78"/>
              </a:rPr>
              <a:t>(Mutation)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19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1900" dirty="0" smtClean="0">
                <a:cs typeface="B Nazanin" panose="00000400000000000000" pitchFamily="2" charset="-78"/>
              </a:rPr>
              <a:t>تابع </a:t>
            </a:r>
            <a:r>
              <a:rPr lang="en-US" sz="1900" dirty="0" smtClean="0">
                <a:cs typeface="B Nazanin" panose="00000400000000000000" pitchFamily="2" charset="-78"/>
              </a:rPr>
              <a:t>Crossover</a:t>
            </a:r>
          </a:p>
          <a:p>
            <a:pPr marL="0" indent="0" algn="l">
              <a:buNone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1 6 3 5 7 2 4</a:t>
            </a:r>
          </a:p>
          <a:p>
            <a:pPr marL="0" indent="0" algn="l">
              <a:buNone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2 3 5 1 4 7 6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99063" y="4110446"/>
            <a:ext cx="26126" cy="124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59583" y="4328159"/>
            <a:ext cx="182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1 6 3 5 4 7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2 3 5 1 7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277100" y="3997501"/>
            <a:ext cx="10614" cy="130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2306" y="4409942"/>
            <a:ext cx="198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1 6 3 5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4 7 6 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2 3 5 1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7 2 4 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56625" y="4028661"/>
            <a:ext cx="26126" cy="124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720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624</TotalTime>
  <Words>882</Words>
  <Application>Microsoft Office PowerPoint</Application>
  <PresentationFormat>Widescreen</PresentationFormat>
  <Paragraphs>130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 Nazanin</vt:lpstr>
      <vt:lpstr>Calibri</vt:lpstr>
      <vt:lpstr>Gill Sans MT</vt:lpstr>
      <vt:lpstr>Wingdings</vt:lpstr>
      <vt:lpstr>Gallery</vt:lpstr>
      <vt:lpstr>Tsp by local search</vt:lpstr>
      <vt:lpstr>Travelling salesman problem</vt:lpstr>
      <vt:lpstr>M-file</vt:lpstr>
      <vt:lpstr>TSP Model </vt:lpstr>
      <vt:lpstr>TSP Model</vt:lpstr>
      <vt:lpstr>TSP Solution </vt:lpstr>
      <vt:lpstr>TSP Cost </vt:lpstr>
      <vt:lpstr>TSP Cost </vt:lpstr>
      <vt:lpstr>Permutation</vt:lpstr>
      <vt:lpstr>Crossover</vt:lpstr>
      <vt:lpstr>Mutation</vt:lpstr>
      <vt:lpstr>Matlab</vt:lpstr>
      <vt:lpstr>Matlab</vt:lpstr>
      <vt:lpstr>matlab</vt:lpstr>
      <vt:lpstr>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 Gholami</dc:creator>
  <cp:lastModifiedBy>Hamid Gholami</cp:lastModifiedBy>
  <cp:revision>28</cp:revision>
  <dcterms:created xsi:type="dcterms:W3CDTF">2017-12-02T03:47:59Z</dcterms:created>
  <dcterms:modified xsi:type="dcterms:W3CDTF">2017-12-09T05:54:05Z</dcterms:modified>
</cp:coreProperties>
</file>