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FB3-6F22-41BE-A3A6-6F0C65FCB945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31E7-0FA1-442C-8B9C-A15E4F034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7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FB3-6F22-41BE-A3A6-6F0C65FCB945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31E7-0FA1-442C-8B9C-A15E4F034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FB3-6F22-41BE-A3A6-6F0C65FCB945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31E7-0FA1-442C-8B9C-A15E4F034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FB3-6F22-41BE-A3A6-6F0C65FCB945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31E7-0FA1-442C-8B9C-A15E4F034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FB3-6F22-41BE-A3A6-6F0C65FCB945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31E7-0FA1-442C-8B9C-A15E4F034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FB3-6F22-41BE-A3A6-6F0C65FCB945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31E7-0FA1-442C-8B9C-A15E4F034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FB3-6F22-41BE-A3A6-6F0C65FCB945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31E7-0FA1-442C-8B9C-A15E4F034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FB3-6F22-41BE-A3A6-6F0C65FCB945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31E7-0FA1-442C-8B9C-A15E4F034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FB3-6F22-41BE-A3A6-6F0C65FCB945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31E7-0FA1-442C-8B9C-A15E4F034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FB3-6F22-41BE-A3A6-6F0C65FCB945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31E7-0FA1-442C-8B9C-A15E4F034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5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FB3-6F22-41BE-A3A6-6F0C65FCB945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31E7-0FA1-442C-8B9C-A15E4F034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DFB3-6F22-41BE-A3A6-6F0C65FCB945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31E7-0FA1-442C-8B9C-A15E4F034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383"/>
            <a:ext cx="9144000" cy="771896"/>
          </a:xfrm>
        </p:spPr>
        <p:txBody>
          <a:bodyPr>
            <a:normAutofit fontScale="90000"/>
          </a:bodyPr>
          <a:lstStyle/>
          <a:p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introduction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03" y="807522"/>
            <a:ext cx="11910951" cy="5937662"/>
          </a:xfrm>
        </p:spPr>
        <p:txBody>
          <a:bodyPr/>
          <a:lstStyle/>
          <a:p>
            <a:pPr algn="l"/>
            <a:endParaRPr lang="bn-BD" dirty="0" smtClean="0"/>
          </a:p>
          <a:p>
            <a:pPr algn="l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77786" y="157941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52378" y="265354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5854" y="265354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41820" y="360416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08399" y="360416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45953" y="360416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3"/>
            <a:endCxn id="5" idx="0"/>
          </p:cNvCxnSpPr>
          <p:nvPr/>
        </p:nvCxnSpPr>
        <p:spPr>
          <a:xfrm flipH="1">
            <a:off x="2437386" y="2055820"/>
            <a:ext cx="523877" cy="59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7" idx="0"/>
          </p:cNvCxnSpPr>
          <p:nvPr/>
        </p:nvCxnSpPr>
        <p:spPr>
          <a:xfrm>
            <a:off x="3364324" y="2055820"/>
            <a:ext cx="576538" cy="59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12" idx="0"/>
          </p:cNvCxnSpPr>
          <p:nvPr/>
        </p:nvCxnSpPr>
        <p:spPr>
          <a:xfrm flipH="1">
            <a:off x="1793407" y="3129945"/>
            <a:ext cx="442448" cy="47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13" idx="0"/>
          </p:cNvCxnSpPr>
          <p:nvPr/>
        </p:nvCxnSpPr>
        <p:spPr>
          <a:xfrm>
            <a:off x="2638916" y="3129945"/>
            <a:ext cx="392045" cy="47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5"/>
            <a:endCxn id="11" idx="0"/>
          </p:cNvCxnSpPr>
          <p:nvPr/>
        </p:nvCxnSpPr>
        <p:spPr>
          <a:xfrm>
            <a:off x="4142392" y="3129945"/>
            <a:ext cx="384436" cy="47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93406" y="4785756"/>
            <a:ext cx="3384236" cy="10450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383"/>
            <a:ext cx="9144000" cy="771896"/>
          </a:xfrm>
        </p:spPr>
        <p:txBody>
          <a:bodyPr>
            <a:normAutofit fontScale="90000"/>
          </a:bodyPr>
          <a:lstStyle/>
          <a:p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introduction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03" y="807522"/>
            <a:ext cx="11910951" cy="5937662"/>
          </a:xfrm>
        </p:spPr>
        <p:txBody>
          <a:bodyPr/>
          <a:lstStyle/>
          <a:p>
            <a:pPr algn="l"/>
            <a:endParaRPr lang="bn-BD" dirty="0" smtClean="0"/>
          </a:p>
          <a:p>
            <a:pPr algn="l"/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is</a:t>
            </a:r>
            <a:r>
              <a:rPr lang="bn-BD" dirty="0" smtClean="0"/>
              <a:t> a </a:t>
            </a:r>
            <a:r>
              <a:rPr lang="bn-BD" dirty="0" err="1" smtClean="0"/>
              <a:t>set</a:t>
            </a:r>
            <a:r>
              <a:rPr lang="bn-BD" dirty="0" smtClean="0"/>
              <a:t> of </a:t>
            </a:r>
            <a:r>
              <a:rPr lang="bn-BD" dirty="0" err="1" smtClean="0"/>
              <a:t>edge</a:t>
            </a:r>
            <a:r>
              <a:rPr lang="bn-BD" dirty="0" smtClean="0"/>
              <a:t> </a:t>
            </a:r>
            <a:r>
              <a:rPr lang="bn-BD" dirty="0" err="1" smtClean="0"/>
              <a:t>and</a:t>
            </a:r>
            <a:r>
              <a:rPr lang="bn-BD" dirty="0" smtClean="0"/>
              <a:t> </a:t>
            </a:r>
            <a:r>
              <a:rPr lang="bn-BD" dirty="0" err="1" smtClean="0"/>
              <a:t>vertages</a:t>
            </a:r>
            <a:r>
              <a:rPr lang="bn-BD" dirty="0" smtClean="0"/>
              <a:t> G={</a:t>
            </a:r>
            <a:r>
              <a:rPr lang="bn-BD" dirty="0" smtClean="0"/>
              <a:t>V</a:t>
            </a:r>
            <a:r>
              <a:rPr lang="bn-BD" dirty="0" smtClean="0"/>
              <a:t>,E}  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888052" y="289718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99990" y="4162596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13134" y="20660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23796" y="2352703"/>
            <a:ext cx="3937130" cy="6844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 smtClean="0"/>
              <a:t>Types</a:t>
            </a:r>
            <a:r>
              <a:rPr lang="bn-BD" dirty="0" smtClean="0"/>
              <a:t> of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07216" y="289718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11329" y="3176253"/>
            <a:ext cx="2749597" cy="17583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bn-BD" dirty="0" smtClean="0"/>
              <a:t>1.underected </a:t>
            </a:r>
            <a:r>
              <a:rPr lang="bn-BD" dirty="0" err="1" smtClean="0"/>
              <a:t>Graph</a:t>
            </a:r>
            <a:endParaRPr lang="bn-BD" dirty="0"/>
          </a:p>
          <a:p>
            <a:r>
              <a:rPr lang="bn-BD" dirty="0" smtClean="0"/>
              <a:t>2.Directed </a:t>
            </a:r>
            <a:r>
              <a:rPr lang="bn-BD" dirty="0" err="1" smtClean="0"/>
              <a:t>Graph</a:t>
            </a:r>
            <a:endParaRPr lang="bn-BD" dirty="0" smtClean="0"/>
          </a:p>
          <a:p>
            <a:r>
              <a:rPr lang="bn-BD" dirty="0" smtClean="0"/>
              <a:t>3.connected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</a:p>
          <a:p>
            <a:r>
              <a:rPr lang="bn-BD" dirty="0" smtClean="0"/>
              <a:t>4.</a:t>
            </a:r>
            <a:r>
              <a:rPr lang="en-US" dirty="0"/>
              <a:t> weighted graph</a:t>
            </a:r>
            <a:endParaRPr lang="bn-BD" dirty="0" smtClean="0"/>
          </a:p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107216" y="4162596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44569" y="5066606"/>
            <a:ext cx="3937130" cy="6844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4. </a:t>
            </a:r>
            <a:r>
              <a:rPr lang="en-US" dirty="0" smtClean="0"/>
              <a:t>weighted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  <a:endParaRPr lang="en-US" dirty="0"/>
          </a:p>
        </p:txBody>
      </p:sp>
      <p:cxnSp>
        <p:nvCxnSpPr>
          <p:cNvPr id="6" name="Straight Connector 5"/>
          <p:cNvCxnSpPr>
            <a:stCxn id="24" idx="0"/>
            <a:endCxn id="31" idx="2"/>
          </p:cNvCxnSpPr>
          <p:nvPr/>
        </p:nvCxnSpPr>
        <p:spPr>
          <a:xfrm flipV="1">
            <a:off x="2173060" y="2345080"/>
            <a:ext cx="840074" cy="55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1" idx="6"/>
            <a:endCxn id="12" idx="0"/>
          </p:cNvCxnSpPr>
          <p:nvPr/>
        </p:nvCxnSpPr>
        <p:spPr>
          <a:xfrm>
            <a:off x="3583149" y="2345080"/>
            <a:ext cx="809075" cy="55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4" idx="4"/>
            <a:endCxn id="29" idx="0"/>
          </p:cNvCxnSpPr>
          <p:nvPr/>
        </p:nvCxnSpPr>
        <p:spPr>
          <a:xfrm>
            <a:off x="2173060" y="3455323"/>
            <a:ext cx="11938" cy="70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4"/>
            <a:endCxn id="30" idx="0"/>
          </p:cNvCxnSpPr>
          <p:nvPr/>
        </p:nvCxnSpPr>
        <p:spPr>
          <a:xfrm>
            <a:off x="4392224" y="3455323"/>
            <a:ext cx="0" cy="70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6"/>
            <a:endCxn id="30" idx="2"/>
          </p:cNvCxnSpPr>
          <p:nvPr/>
        </p:nvCxnSpPr>
        <p:spPr>
          <a:xfrm>
            <a:off x="2470005" y="4441666"/>
            <a:ext cx="1637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6"/>
            <a:endCxn id="12" idx="2"/>
          </p:cNvCxnSpPr>
          <p:nvPr/>
        </p:nvCxnSpPr>
        <p:spPr>
          <a:xfrm>
            <a:off x="2458067" y="3176253"/>
            <a:ext cx="164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5"/>
            <a:endCxn id="30" idx="1"/>
          </p:cNvCxnSpPr>
          <p:nvPr/>
        </p:nvCxnSpPr>
        <p:spPr>
          <a:xfrm>
            <a:off x="2374590" y="3373585"/>
            <a:ext cx="1816103" cy="87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167955" y="3117150"/>
            <a:ext cx="2552650" cy="6763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bn-BD" dirty="0" err="1" smtClean="0">
                <a:solidFill>
                  <a:srgbClr val="FF0000"/>
                </a:solidFill>
              </a:rPr>
              <a:t>very</a:t>
            </a:r>
            <a:r>
              <a:rPr lang="bn-BD" dirty="0" smtClean="0">
                <a:solidFill>
                  <a:srgbClr val="FF0000"/>
                </a:solidFill>
              </a:rPr>
              <a:t> </a:t>
            </a:r>
            <a:r>
              <a:rPr lang="bn-BD" dirty="0" err="1" smtClean="0">
                <a:solidFill>
                  <a:srgbClr val="FF0000"/>
                </a:solidFill>
              </a:rPr>
              <a:t>edege</a:t>
            </a:r>
            <a:r>
              <a:rPr lang="bn-BD" dirty="0" smtClean="0">
                <a:solidFill>
                  <a:srgbClr val="FF0000"/>
                </a:solidFill>
              </a:rPr>
              <a:t> </a:t>
            </a:r>
            <a:r>
              <a:rPr lang="bn-BD" dirty="0" err="1" smtClean="0">
                <a:solidFill>
                  <a:srgbClr val="FF0000"/>
                </a:solidFill>
              </a:rPr>
              <a:t>has</a:t>
            </a:r>
            <a:r>
              <a:rPr lang="bn-BD" dirty="0" smtClean="0">
                <a:solidFill>
                  <a:srgbClr val="FF0000"/>
                </a:solidFill>
              </a:rPr>
              <a:t> </a:t>
            </a:r>
            <a:r>
              <a:rPr lang="bn-BD" dirty="0" err="1" smtClean="0">
                <a:solidFill>
                  <a:srgbClr val="FF0000"/>
                </a:solidFill>
              </a:rPr>
              <a:t>value</a:t>
            </a:r>
            <a:r>
              <a:rPr lang="bn-BD" dirty="0" smtClean="0">
                <a:solidFill>
                  <a:srgbClr val="FF0000"/>
                </a:solidFill>
              </a:rPr>
              <a:t>/</a:t>
            </a:r>
            <a:r>
              <a:rPr lang="bn-BD" dirty="0" err="1" smtClean="0">
                <a:solidFill>
                  <a:srgbClr val="FF0000"/>
                </a:solidFill>
              </a:rPr>
              <a:t>weight</a:t>
            </a:r>
            <a:r>
              <a:rPr lang="bn-BD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4330" y="2272244"/>
            <a:ext cx="578767" cy="348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10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70337" y="2269226"/>
            <a:ext cx="578767" cy="348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08758" y="2804477"/>
            <a:ext cx="578767" cy="348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55380" y="3433171"/>
            <a:ext cx="578767" cy="348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92716" y="3731375"/>
            <a:ext cx="578767" cy="348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65996" y="4544784"/>
            <a:ext cx="578767" cy="348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20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14564" y="3664575"/>
            <a:ext cx="578767" cy="348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383"/>
            <a:ext cx="9144000" cy="771896"/>
          </a:xfrm>
        </p:spPr>
        <p:txBody>
          <a:bodyPr>
            <a:normAutofit fontScale="90000"/>
          </a:bodyPr>
          <a:lstStyle/>
          <a:p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introduction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03" y="807522"/>
            <a:ext cx="11910951" cy="5937662"/>
          </a:xfrm>
        </p:spPr>
        <p:txBody>
          <a:bodyPr/>
          <a:lstStyle/>
          <a:p>
            <a:pPr algn="l"/>
            <a:endParaRPr lang="bn-BD" dirty="0" smtClean="0"/>
          </a:p>
          <a:p>
            <a:pPr algn="l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77786" y="157941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52378" y="265354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3809" y="265354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69331" y="360416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08399" y="360416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38865" y="357150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3"/>
            <a:endCxn id="5" idx="0"/>
          </p:cNvCxnSpPr>
          <p:nvPr/>
        </p:nvCxnSpPr>
        <p:spPr>
          <a:xfrm flipH="1">
            <a:off x="2437386" y="2055820"/>
            <a:ext cx="523877" cy="59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7" idx="0"/>
          </p:cNvCxnSpPr>
          <p:nvPr/>
        </p:nvCxnSpPr>
        <p:spPr>
          <a:xfrm>
            <a:off x="3364324" y="2055820"/>
            <a:ext cx="614493" cy="59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12" idx="0"/>
          </p:cNvCxnSpPr>
          <p:nvPr/>
        </p:nvCxnSpPr>
        <p:spPr>
          <a:xfrm flipH="1">
            <a:off x="1793407" y="3129945"/>
            <a:ext cx="442448" cy="47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13" idx="0"/>
          </p:cNvCxnSpPr>
          <p:nvPr/>
        </p:nvCxnSpPr>
        <p:spPr>
          <a:xfrm>
            <a:off x="2638916" y="3129945"/>
            <a:ext cx="484957" cy="44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5"/>
            <a:endCxn id="11" idx="0"/>
          </p:cNvCxnSpPr>
          <p:nvPr/>
        </p:nvCxnSpPr>
        <p:spPr>
          <a:xfrm>
            <a:off x="4180347" y="3129945"/>
            <a:ext cx="273992" cy="47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93406" y="4785756"/>
            <a:ext cx="3384236" cy="10450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 smtClean="0"/>
              <a:t>Graph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6"/>
            <a:endCxn id="7" idx="2"/>
          </p:cNvCxnSpPr>
          <p:nvPr/>
        </p:nvCxnSpPr>
        <p:spPr>
          <a:xfrm>
            <a:off x="2722393" y="2932613"/>
            <a:ext cx="97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" idx="6"/>
            <a:endCxn id="13" idx="2"/>
          </p:cNvCxnSpPr>
          <p:nvPr/>
        </p:nvCxnSpPr>
        <p:spPr>
          <a:xfrm flipV="1">
            <a:off x="2078414" y="3850575"/>
            <a:ext cx="760451" cy="32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0"/>
            <a:endCxn id="7" idx="3"/>
          </p:cNvCxnSpPr>
          <p:nvPr/>
        </p:nvCxnSpPr>
        <p:spPr>
          <a:xfrm flipV="1">
            <a:off x="3123873" y="3129945"/>
            <a:ext cx="653413" cy="44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1" idx="2"/>
          </p:cNvCxnSpPr>
          <p:nvPr/>
        </p:nvCxnSpPr>
        <p:spPr>
          <a:xfrm>
            <a:off x="3408880" y="3850575"/>
            <a:ext cx="760451" cy="32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383"/>
            <a:ext cx="9144000" cy="771896"/>
          </a:xfrm>
        </p:spPr>
        <p:txBody>
          <a:bodyPr>
            <a:normAutofit fontScale="90000"/>
          </a:bodyPr>
          <a:lstStyle/>
          <a:p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introduction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03" y="807522"/>
            <a:ext cx="11910951" cy="5937662"/>
          </a:xfrm>
        </p:spPr>
        <p:txBody>
          <a:bodyPr/>
          <a:lstStyle/>
          <a:p>
            <a:pPr algn="l"/>
            <a:endParaRPr lang="bn-BD" dirty="0" smtClean="0"/>
          </a:p>
          <a:p>
            <a:pPr algn="l"/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is</a:t>
            </a:r>
            <a:r>
              <a:rPr lang="bn-BD" dirty="0" smtClean="0"/>
              <a:t> a </a:t>
            </a:r>
            <a:r>
              <a:rPr lang="bn-BD" dirty="0" err="1" smtClean="0"/>
              <a:t>set</a:t>
            </a:r>
            <a:r>
              <a:rPr lang="bn-BD" dirty="0" smtClean="0"/>
              <a:t> of </a:t>
            </a:r>
            <a:r>
              <a:rPr lang="bn-BD" dirty="0" err="1" smtClean="0"/>
              <a:t>edge</a:t>
            </a:r>
            <a:r>
              <a:rPr lang="bn-BD" dirty="0" smtClean="0"/>
              <a:t> </a:t>
            </a:r>
            <a:r>
              <a:rPr lang="bn-BD" dirty="0" err="1" smtClean="0"/>
              <a:t>and</a:t>
            </a:r>
            <a:r>
              <a:rPr lang="bn-BD" dirty="0" smtClean="0"/>
              <a:t> </a:t>
            </a:r>
            <a:r>
              <a:rPr lang="bn-BD" dirty="0" err="1" smtClean="0"/>
              <a:t>vertages</a:t>
            </a:r>
            <a:r>
              <a:rPr lang="bn-BD" dirty="0" smtClean="0"/>
              <a:t> G={</a:t>
            </a:r>
            <a:r>
              <a:rPr lang="bn-BD" dirty="0" smtClean="0"/>
              <a:t>V</a:t>
            </a:r>
            <a:r>
              <a:rPr lang="bn-BD" dirty="0" smtClean="0"/>
              <a:t>,E}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93387" y="253241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67979" y="360653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09410" y="360653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84932" y="4557156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4000" y="4557156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54466" y="452450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3"/>
            <a:endCxn id="5" idx="0"/>
          </p:cNvCxnSpPr>
          <p:nvPr/>
        </p:nvCxnSpPr>
        <p:spPr>
          <a:xfrm flipH="1">
            <a:off x="2452987" y="3008815"/>
            <a:ext cx="523877" cy="59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7" idx="0"/>
          </p:cNvCxnSpPr>
          <p:nvPr/>
        </p:nvCxnSpPr>
        <p:spPr>
          <a:xfrm>
            <a:off x="3379925" y="3008815"/>
            <a:ext cx="614493" cy="59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12" idx="0"/>
          </p:cNvCxnSpPr>
          <p:nvPr/>
        </p:nvCxnSpPr>
        <p:spPr>
          <a:xfrm flipH="1">
            <a:off x="1809008" y="4082940"/>
            <a:ext cx="442448" cy="47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13" idx="0"/>
          </p:cNvCxnSpPr>
          <p:nvPr/>
        </p:nvCxnSpPr>
        <p:spPr>
          <a:xfrm>
            <a:off x="2654517" y="4082940"/>
            <a:ext cx="484957" cy="44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5"/>
            <a:endCxn id="11" idx="0"/>
          </p:cNvCxnSpPr>
          <p:nvPr/>
        </p:nvCxnSpPr>
        <p:spPr>
          <a:xfrm>
            <a:off x="4195948" y="4082940"/>
            <a:ext cx="273992" cy="47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47355" y="5485608"/>
            <a:ext cx="3384236" cy="10450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 smtClean="0"/>
              <a:t>Graph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6"/>
            <a:endCxn id="7" idx="2"/>
          </p:cNvCxnSpPr>
          <p:nvPr/>
        </p:nvCxnSpPr>
        <p:spPr>
          <a:xfrm>
            <a:off x="2737994" y="3885608"/>
            <a:ext cx="97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" idx="6"/>
            <a:endCxn id="13" idx="2"/>
          </p:cNvCxnSpPr>
          <p:nvPr/>
        </p:nvCxnSpPr>
        <p:spPr>
          <a:xfrm flipV="1">
            <a:off x="2094015" y="4803570"/>
            <a:ext cx="760451" cy="32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0"/>
            <a:endCxn id="7" idx="3"/>
          </p:cNvCxnSpPr>
          <p:nvPr/>
        </p:nvCxnSpPr>
        <p:spPr>
          <a:xfrm flipV="1">
            <a:off x="3139474" y="4082940"/>
            <a:ext cx="653413" cy="44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1" idx="2"/>
          </p:cNvCxnSpPr>
          <p:nvPr/>
        </p:nvCxnSpPr>
        <p:spPr>
          <a:xfrm>
            <a:off x="3424481" y="4803570"/>
            <a:ext cx="760451" cy="32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949288" y="2023560"/>
            <a:ext cx="1764606" cy="5478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vertex </a:t>
            </a:r>
          </a:p>
        </p:txBody>
      </p:sp>
      <p:cxnSp>
        <p:nvCxnSpPr>
          <p:cNvPr id="23" name="Straight Arrow Connector 22"/>
          <p:cNvCxnSpPr>
            <a:stCxn id="14" idx="1"/>
            <a:endCxn id="4" idx="7"/>
          </p:cNvCxnSpPr>
          <p:nvPr/>
        </p:nvCxnSpPr>
        <p:spPr>
          <a:xfrm flipH="1">
            <a:off x="3379925" y="2297483"/>
            <a:ext cx="569363" cy="316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624981" y="2834246"/>
            <a:ext cx="1764606" cy="5478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 smtClean="0"/>
              <a:t>edge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>
            <a:off x="3664606" y="3108169"/>
            <a:ext cx="960375" cy="182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383"/>
            <a:ext cx="9144000" cy="771896"/>
          </a:xfrm>
        </p:spPr>
        <p:txBody>
          <a:bodyPr>
            <a:normAutofit fontScale="90000"/>
          </a:bodyPr>
          <a:lstStyle/>
          <a:p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introduction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03" y="807522"/>
            <a:ext cx="11910951" cy="5937662"/>
          </a:xfrm>
        </p:spPr>
        <p:txBody>
          <a:bodyPr/>
          <a:lstStyle/>
          <a:p>
            <a:pPr algn="l"/>
            <a:endParaRPr lang="bn-BD" dirty="0" smtClean="0"/>
          </a:p>
          <a:p>
            <a:pPr algn="l"/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is</a:t>
            </a:r>
            <a:r>
              <a:rPr lang="bn-BD" dirty="0" smtClean="0"/>
              <a:t> a </a:t>
            </a:r>
            <a:r>
              <a:rPr lang="bn-BD" dirty="0" err="1" smtClean="0"/>
              <a:t>set</a:t>
            </a:r>
            <a:r>
              <a:rPr lang="bn-BD" dirty="0" smtClean="0"/>
              <a:t> of </a:t>
            </a:r>
            <a:r>
              <a:rPr lang="bn-BD" dirty="0" err="1" smtClean="0"/>
              <a:t>edge</a:t>
            </a:r>
            <a:r>
              <a:rPr lang="bn-BD" dirty="0" smtClean="0"/>
              <a:t> </a:t>
            </a:r>
            <a:r>
              <a:rPr lang="bn-BD" dirty="0" err="1" smtClean="0"/>
              <a:t>and</a:t>
            </a:r>
            <a:r>
              <a:rPr lang="bn-BD" dirty="0" smtClean="0"/>
              <a:t> </a:t>
            </a:r>
            <a:r>
              <a:rPr lang="bn-BD" dirty="0" err="1" smtClean="0"/>
              <a:t>vertages</a:t>
            </a:r>
            <a:r>
              <a:rPr lang="bn-BD" dirty="0" smtClean="0"/>
              <a:t> G={</a:t>
            </a:r>
            <a:r>
              <a:rPr lang="bn-BD" dirty="0" smtClean="0"/>
              <a:t>V</a:t>
            </a:r>
            <a:r>
              <a:rPr lang="bn-BD" dirty="0" smtClean="0"/>
              <a:t>,E}  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748017" y="247897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34806" y="360416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78994" y="247897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24" idx="6"/>
            <a:endCxn id="31" idx="2"/>
          </p:cNvCxnSpPr>
          <p:nvPr/>
        </p:nvCxnSpPr>
        <p:spPr>
          <a:xfrm>
            <a:off x="3318032" y="2758044"/>
            <a:ext cx="860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4"/>
            <a:endCxn id="29" idx="0"/>
          </p:cNvCxnSpPr>
          <p:nvPr/>
        </p:nvCxnSpPr>
        <p:spPr>
          <a:xfrm>
            <a:off x="3033025" y="3037114"/>
            <a:ext cx="686789" cy="567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0"/>
            <a:endCxn id="31" idx="4"/>
          </p:cNvCxnSpPr>
          <p:nvPr/>
        </p:nvCxnSpPr>
        <p:spPr>
          <a:xfrm flipV="1">
            <a:off x="3719814" y="3037114"/>
            <a:ext cx="744188" cy="567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380055" y="2398815"/>
            <a:ext cx="4032131" cy="12053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bn-BD" dirty="0" err="1" smtClean="0"/>
              <a:t>dge</a:t>
            </a:r>
            <a:r>
              <a:rPr lang="bn-BD" dirty="0" smtClean="0"/>
              <a:t>={</a:t>
            </a:r>
            <a:r>
              <a:rPr lang="en-US" dirty="0" smtClean="0"/>
              <a:t>vertex </a:t>
            </a:r>
            <a:r>
              <a:rPr lang="bn-BD" dirty="0" smtClean="0"/>
              <a:t>*(</a:t>
            </a:r>
            <a:r>
              <a:rPr lang="en-US" dirty="0"/>
              <a:t>vertex </a:t>
            </a:r>
            <a:r>
              <a:rPr lang="bn-BD" dirty="0" smtClean="0"/>
              <a:t>-1)}/2</a:t>
            </a:r>
            <a:br>
              <a:rPr lang="bn-BD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383"/>
            <a:ext cx="9144000" cy="771896"/>
          </a:xfrm>
        </p:spPr>
        <p:txBody>
          <a:bodyPr>
            <a:normAutofit fontScale="90000"/>
          </a:bodyPr>
          <a:lstStyle/>
          <a:p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introduction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03" y="807522"/>
            <a:ext cx="11910951" cy="5937662"/>
          </a:xfrm>
        </p:spPr>
        <p:txBody>
          <a:bodyPr/>
          <a:lstStyle/>
          <a:p>
            <a:pPr algn="l"/>
            <a:endParaRPr lang="bn-BD" dirty="0" smtClean="0"/>
          </a:p>
          <a:p>
            <a:pPr algn="l"/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is</a:t>
            </a:r>
            <a:r>
              <a:rPr lang="bn-BD" dirty="0" smtClean="0"/>
              <a:t> a </a:t>
            </a:r>
            <a:r>
              <a:rPr lang="bn-BD" dirty="0" err="1" smtClean="0"/>
              <a:t>set</a:t>
            </a:r>
            <a:r>
              <a:rPr lang="bn-BD" dirty="0" smtClean="0"/>
              <a:t> of </a:t>
            </a:r>
            <a:r>
              <a:rPr lang="bn-BD" dirty="0" err="1" smtClean="0"/>
              <a:t>edge</a:t>
            </a:r>
            <a:r>
              <a:rPr lang="bn-BD" dirty="0" smtClean="0"/>
              <a:t> </a:t>
            </a:r>
            <a:r>
              <a:rPr lang="bn-BD" dirty="0" err="1" smtClean="0"/>
              <a:t>and</a:t>
            </a:r>
            <a:r>
              <a:rPr lang="bn-BD" dirty="0" smtClean="0"/>
              <a:t> </a:t>
            </a:r>
            <a:r>
              <a:rPr lang="bn-BD" dirty="0" err="1" smtClean="0"/>
              <a:t>vertages</a:t>
            </a:r>
            <a:r>
              <a:rPr lang="bn-BD" dirty="0" smtClean="0"/>
              <a:t> G={</a:t>
            </a:r>
            <a:r>
              <a:rPr lang="bn-BD" dirty="0" smtClean="0"/>
              <a:t>V</a:t>
            </a:r>
            <a:r>
              <a:rPr lang="bn-BD" dirty="0" smtClean="0"/>
              <a:t>,E}  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748017" y="247897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748017" y="377635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78994" y="247897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24" idx="6"/>
            <a:endCxn id="31" idx="2"/>
          </p:cNvCxnSpPr>
          <p:nvPr/>
        </p:nvCxnSpPr>
        <p:spPr>
          <a:xfrm>
            <a:off x="3318032" y="2758044"/>
            <a:ext cx="860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4"/>
            <a:endCxn id="29" idx="0"/>
          </p:cNvCxnSpPr>
          <p:nvPr/>
        </p:nvCxnSpPr>
        <p:spPr>
          <a:xfrm>
            <a:off x="3033025" y="3037114"/>
            <a:ext cx="0" cy="73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380055" y="2398815"/>
            <a:ext cx="4032131" cy="12053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bn-BD" dirty="0" err="1" smtClean="0"/>
              <a:t>dge</a:t>
            </a:r>
            <a:r>
              <a:rPr lang="bn-BD" dirty="0" smtClean="0"/>
              <a:t>={</a:t>
            </a:r>
            <a:r>
              <a:rPr lang="en-US" dirty="0" smtClean="0"/>
              <a:t>vertex </a:t>
            </a:r>
            <a:r>
              <a:rPr lang="bn-BD" dirty="0" smtClean="0"/>
              <a:t>*(</a:t>
            </a:r>
            <a:r>
              <a:rPr lang="en-US" dirty="0"/>
              <a:t>vertex </a:t>
            </a:r>
            <a:r>
              <a:rPr lang="bn-BD" dirty="0" smtClean="0"/>
              <a:t>-1)}/2</a:t>
            </a:r>
            <a:br>
              <a:rPr lang="bn-BD" dirty="0" smtClean="0"/>
            </a:b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78994" y="377635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9" idx="6"/>
            <a:endCxn id="12" idx="2"/>
          </p:cNvCxnSpPr>
          <p:nvPr/>
        </p:nvCxnSpPr>
        <p:spPr>
          <a:xfrm>
            <a:off x="3318032" y="4055423"/>
            <a:ext cx="860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1" idx="4"/>
            <a:endCxn id="12" idx="0"/>
          </p:cNvCxnSpPr>
          <p:nvPr/>
        </p:nvCxnSpPr>
        <p:spPr>
          <a:xfrm>
            <a:off x="4464002" y="3037114"/>
            <a:ext cx="0" cy="73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4" idx="5"/>
            <a:endCxn id="12" idx="1"/>
          </p:cNvCxnSpPr>
          <p:nvPr/>
        </p:nvCxnSpPr>
        <p:spPr>
          <a:xfrm>
            <a:off x="3234555" y="2955376"/>
            <a:ext cx="1027916" cy="902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9" idx="7"/>
            <a:endCxn id="31" idx="3"/>
          </p:cNvCxnSpPr>
          <p:nvPr/>
        </p:nvCxnSpPr>
        <p:spPr>
          <a:xfrm flipV="1">
            <a:off x="3234555" y="2955376"/>
            <a:ext cx="1027916" cy="902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383"/>
            <a:ext cx="9144000" cy="771896"/>
          </a:xfrm>
        </p:spPr>
        <p:txBody>
          <a:bodyPr>
            <a:normAutofit fontScale="90000"/>
          </a:bodyPr>
          <a:lstStyle/>
          <a:p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introduction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03" y="807522"/>
            <a:ext cx="11910951" cy="5937662"/>
          </a:xfrm>
        </p:spPr>
        <p:txBody>
          <a:bodyPr/>
          <a:lstStyle/>
          <a:p>
            <a:pPr algn="l"/>
            <a:endParaRPr lang="bn-BD" dirty="0" smtClean="0"/>
          </a:p>
          <a:p>
            <a:pPr algn="l"/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is</a:t>
            </a:r>
            <a:r>
              <a:rPr lang="bn-BD" dirty="0" smtClean="0"/>
              <a:t> a </a:t>
            </a:r>
            <a:r>
              <a:rPr lang="bn-BD" dirty="0" err="1" smtClean="0"/>
              <a:t>set</a:t>
            </a:r>
            <a:r>
              <a:rPr lang="bn-BD" dirty="0" smtClean="0"/>
              <a:t> of </a:t>
            </a:r>
            <a:r>
              <a:rPr lang="bn-BD" dirty="0" err="1" smtClean="0"/>
              <a:t>edge</a:t>
            </a:r>
            <a:r>
              <a:rPr lang="bn-BD" dirty="0" smtClean="0"/>
              <a:t> </a:t>
            </a:r>
            <a:r>
              <a:rPr lang="bn-BD" dirty="0" err="1" smtClean="0"/>
              <a:t>and</a:t>
            </a:r>
            <a:r>
              <a:rPr lang="bn-BD" dirty="0" smtClean="0"/>
              <a:t> </a:t>
            </a:r>
            <a:r>
              <a:rPr lang="bn-BD" dirty="0" err="1" smtClean="0"/>
              <a:t>vertages</a:t>
            </a:r>
            <a:r>
              <a:rPr lang="bn-BD" dirty="0" smtClean="0"/>
              <a:t> G={</a:t>
            </a:r>
            <a:r>
              <a:rPr lang="bn-BD" dirty="0" smtClean="0"/>
              <a:t>V</a:t>
            </a:r>
            <a:r>
              <a:rPr lang="bn-BD" dirty="0" smtClean="0"/>
              <a:t>,E}  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748017" y="247897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748017" y="377635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78994" y="247897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24" idx="6"/>
            <a:endCxn id="31" idx="2"/>
          </p:cNvCxnSpPr>
          <p:nvPr/>
        </p:nvCxnSpPr>
        <p:spPr>
          <a:xfrm>
            <a:off x="3318032" y="2758044"/>
            <a:ext cx="860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4"/>
            <a:endCxn id="29" idx="0"/>
          </p:cNvCxnSpPr>
          <p:nvPr/>
        </p:nvCxnSpPr>
        <p:spPr>
          <a:xfrm>
            <a:off x="3033025" y="3037114"/>
            <a:ext cx="0" cy="73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023796" y="2352703"/>
            <a:ext cx="3937130" cy="6844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 smtClean="0"/>
              <a:t>Types</a:t>
            </a:r>
            <a:r>
              <a:rPr lang="bn-BD" dirty="0" smtClean="0"/>
              <a:t> of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78994" y="377635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9" idx="6"/>
            <a:endCxn id="12" idx="2"/>
          </p:cNvCxnSpPr>
          <p:nvPr/>
        </p:nvCxnSpPr>
        <p:spPr>
          <a:xfrm>
            <a:off x="3318032" y="4055423"/>
            <a:ext cx="860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1" idx="4"/>
            <a:endCxn id="12" idx="0"/>
          </p:cNvCxnSpPr>
          <p:nvPr/>
        </p:nvCxnSpPr>
        <p:spPr>
          <a:xfrm>
            <a:off x="4464002" y="3037114"/>
            <a:ext cx="0" cy="73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4" idx="5"/>
            <a:endCxn id="12" idx="1"/>
          </p:cNvCxnSpPr>
          <p:nvPr/>
        </p:nvCxnSpPr>
        <p:spPr>
          <a:xfrm>
            <a:off x="3234555" y="2955376"/>
            <a:ext cx="1027916" cy="902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9" idx="7"/>
            <a:endCxn id="31" idx="3"/>
          </p:cNvCxnSpPr>
          <p:nvPr/>
        </p:nvCxnSpPr>
        <p:spPr>
          <a:xfrm flipV="1">
            <a:off x="3234555" y="2955376"/>
            <a:ext cx="1027916" cy="902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211329" y="3176253"/>
            <a:ext cx="2749597" cy="17583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bn-BD" dirty="0" smtClean="0"/>
              <a:t>1.underected </a:t>
            </a:r>
            <a:r>
              <a:rPr lang="bn-BD" dirty="0" err="1" smtClean="0"/>
              <a:t>Graph</a:t>
            </a:r>
            <a:endParaRPr lang="bn-BD" dirty="0"/>
          </a:p>
          <a:p>
            <a:r>
              <a:rPr lang="bn-BD" dirty="0" smtClean="0"/>
              <a:t>2.Directed </a:t>
            </a:r>
            <a:r>
              <a:rPr lang="bn-BD" dirty="0" err="1" smtClean="0"/>
              <a:t>Graph</a:t>
            </a:r>
            <a:endParaRPr lang="bn-BD" dirty="0" smtClean="0"/>
          </a:p>
          <a:p>
            <a:r>
              <a:rPr lang="bn-BD" dirty="0" smtClean="0"/>
              <a:t>3.connected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</a:p>
          <a:p>
            <a:r>
              <a:rPr lang="bn-BD" dirty="0" smtClean="0"/>
              <a:t>4.</a:t>
            </a:r>
            <a:r>
              <a:rPr lang="en-US" dirty="0"/>
              <a:t> weighted graph</a:t>
            </a:r>
            <a:endParaRPr lang="bn-BD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383"/>
            <a:ext cx="9144000" cy="771896"/>
          </a:xfrm>
        </p:spPr>
        <p:txBody>
          <a:bodyPr>
            <a:normAutofit fontScale="90000"/>
          </a:bodyPr>
          <a:lstStyle/>
          <a:p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introduction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03" y="807522"/>
            <a:ext cx="11910951" cy="5937662"/>
          </a:xfrm>
        </p:spPr>
        <p:txBody>
          <a:bodyPr/>
          <a:lstStyle/>
          <a:p>
            <a:pPr algn="l"/>
            <a:endParaRPr lang="bn-BD" dirty="0" smtClean="0"/>
          </a:p>
          <a:p>
            <a:pPr algn="l"/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is</a:t>
            </a:r>
            <a:r>
              <a:rPr lang="bn-BD" dirty="0" smtClean="0"/>
              <a:t> a </a:t>
            </a:r>
            <a:r>
              <a:rPr lang="bn-BD" dirty="0" err="1" smtClean="0"/>
              <a:t>set</a:t>
            </a:r>
            <a:r>
              <a:rPr lang="bn-BD" dirty="0" smtClean="0"/>
              <a:t> of </a:t>
            </a:r>
            <a:r>
              <a:rPr lang="bn-BD" dirty="0" err="1" smtClean="0"/>
              <a:t>edge</a:t>
            </a:r>
            <a:r>
              <a:rPr lang="bn-BD" dirty="0" smtClean="0"/>
              <a:t> </a:t>
            </a:r>
            <a:r>
              <a:rPr lang="bn-BD" dirty="0" err="1" smtClean="0"/>
              <a:t>and</a:t>
            </a:r>
            <a:r>
              <a:rPr lang="bn-BD" dirty="0" smtClean="0"/>
              <a:t> </a:t>
            </a:r>
            <a:r>
              <a:rPr lang="bn-BD" dirty="0" err="1" smtClean="0"/>
              <a:t>vertages</a:t>
            </a:r>
            <a:r>
              <a:rPr lang="bn-BD" dirty="0" smtClean="0"/>
              <a:t> G={</a:t>
            </a:r>
            <a:r>
              <a:rPr lang="bn-BD" dirty="0" smtClean="0"/>
              <a:t>V</a:t>
            </a:r>
            <a:r>
              <a:rPr lang="bn-BD" dirty="0" smtClean="0"/>
              <a:t>,E}  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899990" y="289718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99990" y="4162596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13134" y="20660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24" idx="0"/>
            <a:endCxn id="31" idx="2"/>
          </p:cNvCxnSpPr>
          <p:nvPr/>
        </p:nvCxnSpPr>
        <p:spPr>
          <a:xfrm flipV="1">
            <a:off x="2184998" y="2345080"/>
            <a:ext cx="828136" cy="55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4"/>
            <a:endCxn id="29" idx="0"/>
          </p:cNvCxnSpPr>
          <p:nvPr/>
        </p:nvCxnSpPr>
        <p:spPr>
          <a:xfrm>
            <a:off x="2184998" y="3455323"/>
            <a:ext cx="0" cy="70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023796" y="2352703"/>
            <a:ext cx="3937130" cy="6844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 smtClean="0"/>
              <a:t>Types</a:t>
            </a:r>
            <a:r>
              <a:rPr lang="bn-BD" dirty="0" smtClean="0"/>
              <a:t> of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07216" y="297476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31" idx="6"/>
            <a:endCxn id="12" idx="0"/>
          </p:cNvCxnSpPr>
          <p:nvPr/>
        </p:nvCxnSpPr>
        <p:spPr>
          <a:xfrm>
            <a:off x="3583149" y="2345080"/>
            <a:ext cx="809075" cy="62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211329" y="3176253"/>
            <a:ext cx="2749597" cy="17583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bn-BD" dirty="0" smtClean="0"/>
              <a:t>1.underected </a:t>
            </a:r>
            <a:r>
              <a:rPr lang="bn-BD" dirty="0" err="1" smtClean="0"/>
              <a:t>Graph</a:t>
            </a:r>
            <a:endParaRPr lang="bn-BD" dirty="0"/>
          </a:p>
          <a:p>
            <a:r>
              <a:rPr lang="bn-BD" dirty="0" smtClean="0"/>
              <a:t>2.</a:t>
            </a:r>
            <a:r>
              <a:rPr lang="en-US" dirty="0" smtClean="0"/>
              <a:t>D</a:t>
            </a:r>
            <a:r>
              <a:rPr lang="bn-BD" dirty="0" err="1"/>
              <a:t>i</a:t>
            </a:r>
            <a:r>
              <a:rPr lang="bn-BD" dirty="0" err="1" smtClean="0"/>
              <a:t>rected</a:t>
            </a:r>
            <a:r>
              <a:rPr lang="bn-BD" dirty="0" smtClean="0"/>
              <a:t> </a:t>
            </a:r>
            <a:r>
              <a:rPr lang="bn-BD" dirty="0" err="1" smtClean="0"/>
              <a:t>Graph</a:t>
            </a:r>
            <a:endParaRPr lang="bn-BD" dirty="0" smtClean="0"/>
          </a:p>
          <a:p>
            <a:r>
              <a:rPr lang="bn-BD" dirty="0" smtClean="0"/>
              <a:t>3.connected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</a:p>
          <a:p>
            <a:r>
              <a:rPr lang="bn-BD" dirty="0" smtClean="0"/>
              <a:t>4.</a:t>
            </a:r>
            <a:r>
              <a:rPr lang="en-US" dirty="0"/>
              <a:t> weighted graph</a:t>
            </a:r>
            <a:endParaRPr lang="bn-BD" dirty="0" smtClean="0"/>
          </a:p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107216" y="4162596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12" idx="4"/>
            <a:endCxn id="30" idx="0"/>
          </p:cNvCxnSpPr>
          <p:nvPr/>
        </p:nvCxnSpPr>
        <p:spPr>
          <a:xfrm>
            <a:off x="4392224" y="3532908"/>
            <a:ext cx="0" cy="62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044569" y="5066606"/>
            <a:ext cx="3937130" cy="6844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1.</a:t>
            </a:r>
            <a:r>
              <a:rPr lang="en-US" dirty="0" smtClean="0"/>
              <a:t>U</a:t>
            </a:r>
            <a:r>
              <a:rPr lang="bn-BD" dirty="0" err="1" smtClean="0"/>
              <a:t>nderected</a:t>
            </a:r>
            <a:r>
              <a:rPr lang="bn-BD" dirty="0" smtClean="0"/>
              <a:t>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383"/>
            <a:ext cx="9144000" cy="771896"/>
          </a:xfrm>
        </p:spPr>
        <p:txBody>
          <a:bodyPr>
            <a:normAutofit fontScale="90000"/>
          </a:bodyPr>
          <a:lstStyle/>
          <a:p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introduction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03" y="807522"/>
            <a:ext cx="11910951" cy="5937662"/>
          </a:xfrm>
        </p:spPr>
        <p:txBody>
          <a:bodyPr/>
          <a:lstStyle/>
          <a:p>
            <a:pPr algn="l"/>
            <a:endParaRPr lang="bn-BD" dirty="0" smtClean="0"/>
          </a:p>
          <a:p>
            <a:pPr algn="l"/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is</a:t>
            </a:r>
            <a:r>
              <a:rPr lang="bn-BD" dirty="0" smtClean="0"/>
              <a:t> a </a:t>
            </a:r>
            <a:r>
              <a:rPr lang="bn-BD" dirty="0" err="1" smtClean="0"/>
              <a:t>set</a:t>
            </a:r>
            <a:r>
              <a:rPr lang="bn-BD" dirty="0" smtClean="0"/>
              <a:t> of </a:t>
            </a:r>
            <a:r>
              <a:rPr lang="bn-BD" dirty="0" err="1" smtClean="0"/>
              <a:t>edge</a:t>
            </a:r>
            <a:r>
              <a:rPr lang="bn-BD" dirty="0" smtClean="0"/>
              <a:t> </a:t>
            </a:r>
            <a:r>
              <a:rPr lang="bn-BD" dirty="0" err="1" smtClean="0"/>
              <a:t>and</a:t>
            </a:r>
            <a:r>
              <a:rPr lang="bn-BD" dirty="0" smtClean="0"/>
              <a:t> </a:t>
            </a:r>
            <a:r>
              <a:rPr lang="bn-BD" dirty="0" err="1" smtClean="0"/>
              <a:t>vertages</a:t>
            </a:r>
            <a:r>
              <a:rPr lang="bn-BD" dirty="0" smtClean="0"/>
              <a:t> G={</a:t>
            </a:r>
            <a:r>
              <a:rPr lang="bn-BD" dirty="0" smtClean="0"/>
              <a:t>V</a:t>
            </a:r>
            <a:r>
              <a:rPr lang="bn-BD" dirty="0" smtClean="0"/>
              <a:t>,E}  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899990" y="289718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99990" y="4162596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13134" y="20660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23796" y="2352703"/>
            <a:ext cx="3937130" cy="6844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 smtClean="0"/>
              <a:t>Types</a:t>
            </a:r>
            <a:r>
              <a:rPr lang="bn-BD" dirty="0" smtClean="0"/>
              <a:t> of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07216" y="297476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11329" y="3176253"/>
            <a:ext cx="2749597" cy="17583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bn-BD" dirty="0" smtClean="0"/>
              <a:t>1.underected </a:t>
            </a:r>
            <a:r>
              <a:rPr lang="bn-BD" dirty="0" err="1" smtClean="0"/>
              <a:t>Graph</a:t>
            </a:r>
            <a:endParaRPr lang="bn-BD" dirty="0"/>
          </a:p>
          <a:p>
            <a:r>
              <a:rPr lang="bn-BD" dirty="0" smtClean="0"/>
              <a:t>2.</a:t>
            </a:r>
            <a:r>
              <a:rPr lang="en-US" dirty="0" smtClean="0"/>
              <a:t>D</a:t>
            </a:r>
            <a:r>
              <a:rPr lang="bn-BD" dirty="0" err="1" smtClean="0"/>
              <a:t>irected</a:t>
            </a:r>
            <a:r>
              <a:rPr lang="bn-BD" dirty="0" smtClean="0"/>
              <a:t> </a:t>
            </a:r>
            <a:r>
              <a:rPr lang="bn-BD" dirty="0" err="1" smtClean="0"/>
              <a:t>Graph</a:t>
            </a:r>
            <a:endParaRPr lang="bn-BD" dirty="0" smtClean="0"/>
          </a:p>
          <a:p>
            <a:r>
              <a:rPr lang="bn-BD" dirty="0" smtClean="0"/>
              <a:t>3.connected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</a:p>
          <a:p>
            <a:r>
              <a:rPr lang="bn-BD" dirty="0" smtClean="0"/>
              <a:t>4.</a:t>
            </a:r>
            <a:r>
              <a:rPr lang="en-US" dirty="0"/>
              <a:t> weighted graph</a:t>
            </a:r>
            <a:endParaRPr lang="bn-BD" dirty="0" smtClean="0"/>
          </a:p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107216" y="4162596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44569" y="5066606"/>
            <a:ext cx="3937130" cy="6844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2.</a:t>
            </a:r>
            <a:r>
              <a:rPr lang="en-US" dirty="0" smtClean="0"/>
              <a:t>D</a:t>
            </a:r>
            <a:r>
              <a:rPr lang="bn-BD" dirty="0" err="1" smtClean="0"/>
              <a:t>irected</a:t>
            </a:r>
            <a:r>
              <a:rPr lang="bn-BD" dirty="0" smtClean="0"/>
              <a:t>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  <a:endParaRPr lang="en-US" dirty="0"/>
          </a:p>
        </p:txBody>
      </p:sp>
      <p:cxnSp>
        <p:nvCxnSpPr>
          <p:cNvPr id="5" name="Straight Arrow Connector 4"/>
          <p:cNvCxnSpPr>
            <a:stCxn id="24" idx="0"/>
            <a:endCxn id="31" idx="2"/>
          </p:cNvCxnSpPr>
          <p:nvPr/>
        </p:nvCxnSpPr>
        <p:spPr>
          <a:xfrm flipV="1">
            <a:off x="2184998" y="2345080"/>
            <a:ext cx="828136" cy="55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1" idx="6"/>
            <a:endCxn id="12" idx="0"/>
          </p:cNvCxnSpPr>
          <p:nvPr/>
        </p:nvCxnSpPr>
        <p:spPr>
          <a:xfrm>
            <a:off x="3583149" y="2345080"/>
            <a:ext cx="809075" cy="62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4" idx="4"/>
            <a:endCxn id="29" idx="0"/>
          </p:cNvCxnSpPr>
          <p:nvPr/>
        </p:nvCxnSpPr>
        <p:spPr>
          <a:xfrm>
            <a:off x="2184998" y="3455323"/>
            <a:ext cx="0" cy="70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4"/>
            <a:endCxn id="30" idx="0"/>
          </p:cNvCxnSpPr>
          <p:nvPr/>
        </p:nvCxnSpPr>
        <p:spPr>
          <a:xfrm>
            <a:off x="4392224" y="3532908"/>
            <a:ext cx="0" cy="62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383"/>
            <a:ext cx="9144000" cy="771896"/>
          </a:xfrm>
        </p:spPr>
        <p:txBody>
          <a:bodyPr>
            <a:normAutofit fontScale="90000"/>
          </a:bodyPr>
          <a:lstStyle/>
          <a:p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introduction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03" y="807522"/>
            <a:ext cx="11910951" cy="5937662"/>
          </a:xfrm>
        </p:spPr>
        <p:txBody>
          <a:bodyPr/>
          <a:lstStyle/>
          <a:p>
            <a:pPr algn="l"/>
            <a:endParaRPr lang="bn-BD" dirty="0" smtClean="0"/>
          </a:p>
          <a:p>
            <a:pPr algn="l"/>
            <a:r>
              <a:rPr lang="bn-BD" dirty="0" err="1" smtClean="0"/>
              <a:t>Graph</a:t>
            </a:r>
            <a:r>
              <a:rPr lang="bn-BD" dirty="0" smtClean="0"/>
              <a:t> </a:t>
            </a:r>
            <a:r>
              <a:rPr lang="bn-BD" dirty="0" err="1" smtClean="0"/>
              <a:t>is</a:t>
            </a:r>
            <a:r>
              <a:rPr lang="bn-BD" dirty="0" smtClean="0"/>
              <a:t> a </a:t>
            </a:r>
            <a:r>
              <a:rPr lang="bn-BD" dirty="0" err="1" smtClean="0"/>
              <a:t>set</a:t>
            </a:r>
            <a:r>
              <a:rPr lang="bn-BD" dirty="0" smtClean="0"/>
              <a:t> of </a:t>
            </a:r>
            <a:r>
              <a:rPr lang="bn-BD" dirty="0" err="1" smtClean="0"/>
              <a:t>edge</a:t>
            </a:r>
            <a:r>
              <a:rPr lang="bn-BD" dirty="0" smtClean="0"/>
              <a:t> </a:t>
            </a:r>
            <a:r>
              <a:rPr lang="bn-BD" dirty="0" err="1" smtClean="0"/>
              <a:t>and</a:t>
            </a:r>
            <a:r>
              <a:rPr lang="bn-BD" dirty="0" smtClean="0"/>
              <a:t> </a:t>
            </a:r>
            <a:r>
              <a:rPr lang="bn-BD" dirty="0" err="1" smtClean="0"/>
              <a:t>vertages</a:t>
            </a:r>
            <a:r>
              <a:rPr lang="bn-BD" dirty="0" smtClean="0"/>
              <a:t> G={</a:t>
            </a:r>
            <a:r>
              <a:rPr lang="bn-BD" dirty="0" smtClean="0"/>
              <a:t>V</a:t>
            </a:r>
            <a:r>
              <a:rPr lang="bn-BD" dirty="0" smtClean="0"/>
              <a:t>,E}  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888052" y="289718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99990" y="4162596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13134" y="20660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23796" y="2352703"/>
            <a:ext cx="3937130" cy="6844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 smtClean="0"/>
              <a:t>Types</a:t>
            </a:r>
            <a:r>
              <a:rPr lang="bn-BD" dirty="0" smtClean="0"/>
              <a:t> of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07216" y="289718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11329" y="3176253"/>
            <a:ext cx="2749597" cy="17583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bn-BD" dirty="0" smtClean="0"/>
              <a:t>1. </a:t>
            </a:r>
            <a:r>
              <a:rPr lang="bn-BD" dirty="0" err="1" smtClean="0"/>
              <a:t>underected</a:t>
            </a:r>
            <a:r>
              <a:rPr lang="bn-BD" dirty="0" smtClean="0"/>
              <a:t> </a:t>
            </a:r>
            <a:r>
              <a:rPr lang="bn-BD" dirty="0" err="1" smtClean="0"/>
              <a:t>Graph</a:t>
            </a:r>
            <a:endParaRPr lang="bn-BD" dirty="0"/>
          </a:p>
          <a:p>
            <a:r>
              <a:rPr lang="bn-BD" dirty="0" smtClean="0"/>
              <a:t>2. </a:t>
            </a:r>
            <a:r>
              <a:rPr lang="en-US" dirty="0" smtClean="0"/>
              <a:t>D</a:t>
            </a:r>
            <a:r>
              <a:rPr lang="bn-BD" dirty="0" err="1" smtClean="0"/>
              <a:t>irected</a:t>
            </a:r>
            <a:r>
              <a:rPr lang="bn-BD" dirty="0" smtClean="0"/>
              <a:t> </a:t>
            </a:r>
            <a:r>
              <a:rPr lang="bn-BD" dirty="0" err="1" smtClean="0"/>
              <a:t>Graph</a:t>
            </a:r>
            <a:endParaRPr lang="bn-BD" dirty="0" smtClean="0"/>
          </a:p>
          <a:p>
            <a:r>
              <a:rPr lang="bn-BD" dirty="0" smtClean="0"/>
              <a:t>3. </a:t>
            </a:r>
            <a:r>
              <a:rPr lang="bn-BD" dirty="0" err="1" smtClean="0"/>
              <a:t>connected</a:t>
            </a:r>
            <a:r>
              <a:rPr lang="bn-BD" dirty="0" smtClean="0"/>
              <a:t>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</a:p>
          <a:p>
            <a:r>
              <a:rPr lang="bn-BD" dirty="0" smtClean="0"/>
              <a:t>4.</a:t>
            </a:r>
            <a:r>
              <a:rPr lang="en-US" dirty="0"/>
              <a:t> weighted graph</a:t>
            </a:r>
            <a:endParaRPr lang="bn-BD" dirty="0" smtClean="0"/>
          </a:p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107216" y="4162596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44569" y="5066606"/>
            <a:ext cx="3937130" cy="6844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2. </a:t>
            </a:r>
            <a:r>
              <a:rPr lang="bn-BD" dirty="0" err="1"/>
              <a:t>c</a:t>
            </a:r>
            <a:r>
              <a:rPr lang="bn-BD" dirty="0" err="1" smtClean="0"/>
              <a:t>onnected</a:t>
            </a:r>
            <a:r>
              <a:rPr lang="bn-BD" dirty="0" smtClean="0"/>
              <a:t> </a:t>
            </a:r>
            <a:r>
              <a:rPr lang="bn-BD" dirty="0" err="1" smtClean="0"/>
              <a:t>graph</a:t>
            </a:r>
            <a:r>
              <a:rPr lang="bn-BD" dirty="0" smtClean="0"/>
              <a:t> </a:t>
            </a:r>
            <a:endParaRPr lang="en-US" dirty="0"/>
          </a:p>
        </p:txBody>
      </p:sp>
      <p:cxnSp>
        <p:nvCxnSpPr>
          <p:cNvPr id="6" name="Straight Connector 5"/>
          <p:cNvCxnSpPr>
            <a:stCxn id="24" idx="0"/>
            <a:endCxn id="31" idx="2"/>
          </p:cNvCxnSpPr>
          <p:nvPr/>
        </p:nvCxnSpPr>
        <p:spPr>
          <a:xfrm flipV="1">
            <a:off x="2173060" y="2345080"/>
            <a:ext cx="840074" cy="55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1" idx="6"/>
            <a:endCxn id="12" idx="0"/>
          </p:cNvCxnSpPr>
          <p:nvPr/>
        </p:nvCxnSpPr>
        <p:spPr>
          <a:xfrm>
            <a:off x="3583149" y="2345080"/>
            <a:ext cx="809075" cy="55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4" idx="4"/>
            <a:endCxn id="29" idx="0"/>
          </p:cNvCxnSpPr>
          <p:nvPr/>
        </p:nvCxnSpPr>
        <p:spPr>
          <a:xfrm>
            <a:off x="2173060" y="3455323"/>
            <a:ext cx="11938" cy="70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4"/>
            <a:endCxn id="30" idx="0"/>
          </p:cNvCxnSpPr>
          <p:nvPr/>
        </p:nvCxnSpPr>
        <p:spPr>
          <a:xfrm>
            <a:off x="4392224" y="3455323"/>
            <a:ext cx="0" cy="70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6"/>
            <a:endCxn id="30" idx="2"/>
          </p:cNvCxnSpPr>
          <p:nvPr/>
        </p:nvCxnSpPr>
        <p:spPr>
          <a:xfrm>
            <a:off x="2470005" y="4441666"/>
            <a:ext cx="1637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6"/>
            <a:endCxn id="12" idx="2"/>
          </p:cNvCxnSpPr>
          <p:nvPr/>
        </p:nvCxnSpPr>
        <p:spPr>
          <a:xfrm>
            <a:off x="2458067" y="3176253"/>
            <a:ext cx="164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5"/>
            <a:endCxn id="30" idx="1"/>
          </p:cNvCxnSpPr>
          <p:nvPr/>
        </p:nvCxnSpPr>
        <p:spPr>
          <a:xfrm>
            <a:off x="2374590" y="3373585"/>
            <a:ext cx="1816103" cy="87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245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Vrinda</vt:lpstr>
      <vt:lpstr>Office Theme</vt:lpstr>
      <vt:lpstr>Graph introduction </vt:lpstr>
      <vt:lpstr>Graph introduction </vt:lpstr>
      <vt:lpstr>Graph introduction </vt:lpstr>
      <vt:lpstr>Graph introduction </vt:lpstr>
      <vt:lpstr>Graph introduction </vt:lpstr>
      <vt:lpstr>Graph introduction </vt:lpstr>
      <vt:lpstr>Graph introduction </vt:lpstr>
      <vt:lpstr>Graph introduction </vt:lpstr>
      <vt:lpstr>Graph introduction </vt:lpstr>
      <vt:lpstr>Graph introduction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introduction </dc:title>
  <dc:creator>bappy nur</dc:creator>
  <cp:lastModifiedBy>bappy nur</cp:lastModifiedBy>
  <cp:revision>14</cp:revision>
  <dcterms:created xsi:type="dcterms:W3CDTF">2016-05-23T14:20:48Z</dcterms:created>
  <dcterms:modified xsi:type="dcterms:W3CDTF">2016-05-23T17:45:13Z</dcterms:modified>
</cp:coreProperties>
</file>