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6" r:id="rId27"/>
    <p:sldId id="285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>
        <p:scale>
          <a:sx n="100" d="100"/>
          <a:sy n="100" d="100"/>
        </p:scale>
        <p:origin x="-324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118E-53D5-47A3-98D4-D8E99229F65F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E6B86-9E5C-4727-9226-3A2FAD5A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6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8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5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21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7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5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0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16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35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7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0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2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1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4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1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1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1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E6B86-9E5C-4727-9226-3A2FAD5A7B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0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09D2-D229-4C64-AC49-A1F97E1178F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0F7D-93B8-45DB-A18E-F3CFB5D4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09D2-D229-4C64-AC49-A1F97E1178F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0F7D-93B8-45DB-A18E-F3CFB5D4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09D2-D229-4C64-AC49-A1F97E1178F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0F7D-93B8-45DB-A18E-F3CFB5D4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1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09D2-D229-4C64-AC49-A1F97E1178F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0F7D-93B8-45DB-A18E-F3CFB5D4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3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09D2-D229-4C64-AC49-A1F97E1178F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0F7D-93B8-45DB-A18E-F3CFB5D4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0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09D2-D229-4C64-AC49-A1F97E1178F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0F7D-93B8-45DB-A18E-F3CFB5D4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09D2-D229-4C64-AC49-A1F97E1178F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0F7D-93B8-45DB-A18E-F3CFB5D4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09D2-D229-4C64-AC49-A1F97E1178F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0F7D-93B8-45DB-A18E-F3CFB5D4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8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09D2-D229-4C64-AC49-A1F97E1178F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0F7D-93B8-45DB-A18E-F3CFB5D4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09D2-D229-4C64-AC49-A1F97E1178F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0F7D-93B8-45DB-A18E-F3CFB5D4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09D2-D229-4C64-AC49-A1F97E1178F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0F7D-93B8-45DB-A18E-F3CFB5D4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709D2-D229-4C64-AC49-A1F97E1178F0}" type="datetimeFigureOut">
              <a:rPr lang="en-US" smtClean="0"/>
              <a:t>23-May-16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0F7D-93B8-45DB-A18E-F3CFB5D4A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3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8268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- Heap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985653"/>
            <a:ext cx="11887199" cy="570015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Collection of elements.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Each element has a priority or key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Two kinds of priority queues: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Min priority queue (min heap): elements with minimum key value gets the highest priority.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Max priority queue (max heap): elements with maximum key value gets the highest priority.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ADD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7067187" y="2374819"/>
            <a:ext cx="4976547" cy="15089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Compare between child with it’s parents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Parents is smaller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Change between them </a:t>
            </a:r>
          </a:p>
        </p:txBody>
      </p: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1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ADD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7067187" y="2374819"/>
            <a:ext cx="4976547" cy="15089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Compare between child with it’s parents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Parents is greater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 change</a:t>
            </a:r>
          </a:p>
        </p:txBody>
      </p: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2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ADD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ADD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52064"/>
              </p:ext>
            </p:extLst>
          </p:nvPr>
        </p:nvGraphicFramePr>
        <p:xfrm>
          <a:off x="2525082" y="907533"/>
          <a:ext cx="8127990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  <a:gridCol w="625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99696" y="490234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60" idx="5"/>
            <a:endCxn id="30" idx="0"/>
          </p:cNvCxnSpPr>
          <p:nvPr/>
        </p:nvCxnSpPr>
        <p:spPr>
          <a:xfrm>
            <a:off x="5623377" y="4320611"/>
            <a:ext cx="161327" cy="581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7067187" y="2374819"/>
            <a:ext cx="4976547" cy="15089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Compare between child with it’s parents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Parents is smaller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Change between them </a:t>
            </a:r>
          </a:p>
        </p:txBody>
      </p:sp>
    </p:spTree>
    <p:extLst>
      <p:ext uri="{BB962C8B-B14F-4D97-AF65-F5344CB8AC3E}">
        <p14:creationId xmlns:p14="http://schemas.microsoft.com/office/powerpoint/2010/main" val="880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ADD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99696" y="490234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60" idx="5"/>
            <a:endCxn id="30" idx="0"/>
          </p:cNvCxnSpPr>
          <p:nvPr/>
        </p:nvCxnSpPr>
        <p:spPr>
          <a:xfrm>
            <a:off x="5623377" y="4320611"/>
            <a:ext cx="161327" cy="581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7067187" y="2374819"/>
            <a:ext cx="4976547" cy="15089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Compare between child with it’s parents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Parents is smaller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Change between them </a:t>
            </a:r>
          </a:p>
        </p:txBody>
      </p:sp>
    </p:spTree>
    <p:extLst>
      <p:ext uri="{BB962C8B-B14F-4D97-AF65-F5344CB8AC3E}">
        <p14:creationId xmlns:p14="http://schemas.microsoft.com/office/powerpoint/2010/main" val="7308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ADD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99696" y="490234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60" idx="5"/>
            <a:endCxn id="30" idx="0"/>
          </p:cNvCxnSpPr>
          <p:nvPr/>
        </p:nvCxnSpPr>
        <p:spPr>
          <a:xfrm>
            <a:off x="5623377" y="4320611"/>
            <a:ext cx="161327" cy="581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7067187" y="2374819"/>
            <a:ext cx="4976547" cy="15089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Compare between child with it’s parents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Parents is smaller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Change between them </a:t>
            </a:r>
          </a:p>
        </p:txBody>
      </p:sp>
    </p:spTree>
    <p:extLst>
      <p:ext uri="{BB962C8B-B14F-4D97-AF65-F5344CB8AC3E}">
        <p14:creationId xmlns:p14="http://schemas.microsoft.com/office/powerpoint/2010/main" val="5854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ADD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99696" y="490234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60" idx="5"/>
            <a:endCxn id="30" idx="0"/>
          </p:cNvCxnSpPr>
          <p:nvPr/>
        </p:nvCxnSpPr>
        <p:spPr>
          <a:xfrm>
            <a:off x="5623377" y="4320611"/>
            <a:ext cx="161327" cy="581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7067187" y="2374819"/>
            <a:ext cx="4976547" cy="15089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Compare between child with it’s parents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Parents is smaller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Change between them </a:t>
            </a:r>
          </a:p>
        </p:txBody>
      </p:sp>
    </p:spTree>
    <p:extLst>
      <p:ext uri="{BB962C8B-B14F-4D97-AF65-F5344CB8AC3E}">
        <p14:creationId xmlns:p14="http://schemas.microsoft.com/office/powerpoint/2010/main" val="7038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ADD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99696" y="490234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60" idx="5"/>
            <a:endCxn id="30" idx="0"/>
          </p:cNvCxnSpPr>
          <p:nvPr/>
        </p:nvCxnSpPr>
        <p:spPr>
          <a:xfrm>
            <a:off x="5623377" y="4320611"/>
            <a:ext cx="161327" cy="581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Delete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99696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60" idx="5"/>
            <a:endCxn id="30" idx="0"/>
          </p:cNvCxnSpPr>
          <p:nvPr/>
        </p:nvCxnSpPr>
        <p:spPr>
          <a:xfrm>
            <a:off x="5623377" y="4320611"/>
            <a:ext cx="16132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6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25739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- Heap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1887199" cy="540034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Heap is a complete binary tree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Top to bottom left to right </a:t>
            </a:r>
          </a:p>
          <a:p>
            <a:pPr algn="l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0675" y="1971018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57745" y="263574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27513" y="263574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9541" y="3365937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94563" y="3377286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1158" y="40606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3"/>
            <a:endCxn id="6" idx="0"/>
          </p:cNvCxnSpPr>
          <p:nvPr/>
        </p:nvCxnSpPr>
        <p:spPr>
          <a:xfrm flipH="1">
            <a:off x="1642753" y="2336166"/>
            <a:ext cx="281399" cy="29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0"/>
          </p:cNvCxnSpPr>
          <p:nvPr/>
        </p:nvCxnSpPr>
        <p:spPr>
          <a:xfrm flipH="1">
            <a:off x="1124549" y="3000897"/>
            <a:ext cx="316673" cy="36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0"/>
          </p:cNvCxnSpPr>
          <p:nvPr/>
        </p:nvCxnSpPr>
        <p:spPr>
          <a:xfrm flipH="1">
            <a:off x="746166" y="3731085"/>
            <a:ext cx="176852" cy="32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7" idx="0"/>
          </p:cNvCxnSpPr>
          <p:nvPr/>
        </p:nvCxnSpPr>
        <p:spPr>
          <a:xfrm>
            <a:off x="2327213" y="2336166"/>
            <a:ext cx="385308" cy="29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9" idx="0"/>
          </p:cNvCxnSpPr>
          <p:nvPr/>
        </p:nvCxnSpPr>
        <p:spPr>
          <a:xfrm>
            <a:off x="1844283" y="3000897"/>
            <a:ext cx="135288" cy="37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057029" y="191014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07646" y="2768181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06981" y="274018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81553" y="370692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663045" y="1753671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76996" y="3731085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17397" y="3735545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26" idx="3"/>
            <a:endCxn id="27" idx="0"/>
          </p:cNvCxnSpPr>
          <p:nvPr/>
        </p:nvCxnSpPr>
        <p:spPr>
          <a:xfrm flipH="1">
            <a:off x="4592654" y="2275297"/>
            <a:ext cx="5478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5"/>
            <a:endCxn id="28" idx="0"/>
          </p:cNvCxnSpPr>
          <p:nvPr/>
        </p:nvCxnSpPr>
        <p:spPr>
          <a:xfrm>
            <a:off x="5543567" y="2275297"/>
            <a:ext cx="648422" cy="46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5"/>
            <a:endCxn id="31" idx="0"/>
          </p:cNvCxnSpPr>
          <p:nvPr/>
        </p:nvCxnSpPr>
        <p:spPr>
          <a:xfrm>
            <a:off x="6393519" y="3105332"/>
            <a:ext cx="368485" cy="62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3"/>
            <a:endCxn id="32" idx="0"/>
          </p:cNvCxnSpPr>
          <p:nvPr/>
        </p:nvCxnSpPr>
        <p:spPr>
          <a:xfrm flipH="1">
            <a:off x="4102405" y="3133329"/>
            <a:ext cx="288718" cy="60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5"/>
            <a:endCxn id="29" idx="0"/>
          </p:cNvCxnSpPr>
          <p:nvPr/>
        </p:nvCxnSpPr>
        <p:spPr>
          <a:xfrm>
            <a:off x="4794184" y="3133329"/>
            <a:ext cx="272377" cy="57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9097761" y="2587177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284031" y="254749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912431" y="3377286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767454" y="3377286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30" idx="5"/>
            <a:endCxn id="71" idx="0"/>
          </p:cNvCxnSpPr>
          <p:nvPr/>
        </p:nvCxnSpPr>
        <p:spPr>
          <a:xfrm>
            <a:off x="10149583" y="2118819"/>
            <a:ext cx="419456" cy="4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3"/>
            <a:endCxn id="70" idx="0"/>
          </p:cNvCxnSpPr>
          <p:nvPr/>
        </p:nvCxnSpPr>
        <p:spPr>
          <a:xfrm flipH="1">
            <a:off x="9382769" y="2118819"/>
            <a:ext cx="363753" cy="46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3"/>
            <a:endCxn id="72" idx="0"/>
          </p:cNvCxnSpPr>
          <p:nvPr/>
        </p:nvCxnSpPr>
        <p:spPr>
          <a:xfrm flipH="1">
            <a:off x="10197439" y="2912641"/>
            <a:ext cx="170069" cy="46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1" idx="5"/>
            <a:endCxn id="73" idx="0"/>
          </p:cNvCxnSpPr>
          <p:nvPr/>
        </p:nvCxnSpPr>
        <p:spPr>
          <a:xfrm>
            <a:off x="10770569" y="2912641"/>
            <a:ext cx="281893" cy="46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467595" y="4916384"/>
            <a:ext cx="5272644" cy="12439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None of them are Heap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8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Delete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499696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60" idx="5"/>
            <a:endCxn id="30" idx="0"/>
          </p:cNvCxnSpPr>
          <p:nvPr/>
        </p:nvCxnSpPr>
        <p:spPr>
          <a:xfrm>
            <a:off x="5623377" y="4320611"/>
            <a:ext cx="16132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538523" y="1625496"/>
            <a:ext cx="3769133" cy="14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from first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Here 50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8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Delete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538523" y="1625496"/>
            <a:ext cx="3769133" cy="14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from first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Here 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08912" y="2948299"/>
            <a:ext cx="3769133" cy="14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node will be first node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2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Delete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538523" y="1625496"/>
            <a:ext cx="3769133" cy="14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 between Childs </a:t>
            </a:r>
          </a:p>
        </p:txBody>
      </p:sp>
    </p:spTree>
    <p:extLst>
      <p:ext uri="{BB962C8B-B14F-4D97-AF65-F5344CB8AC3E}">
        <p14:creationId xmlns:p14="http://schemas.microsoft.com/office/powerpoint/2010/main" val="381233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Delete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538523" y="1625496"/>
            <a:ext cx="3769133" cy="14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 between Childs </a:t>
            </a:r>
          </a:p>
        </p:txBody>
      </p:sp>
    </p:spTree>
    <p:extLst>
      <p:ext uri="{BB962C8B-B14F-4D97-AF65-F5344CB8AC3E}">
        <p14:creationId xmlns:p14="http://schemas.microsoft.com/office/powerpoint/2010/main" val="225810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Delete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538523" y="1625496"/>
            <a:ext cx="3769133" cy="14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 between Childs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Greater child will replace deleted node’s  place </a:t>
            </a:r>
          </a:p>
        </p:txBody>
      </p:sp>
    </p:spTree>
    <p:extLst>
      <p:ext uri="{BB962C8B-B14F-4D97-AF65-F5344CB8AC3E}">
        <p14:creationId xmlns:p14="http://schemas.microsoft.com/office/powerpoint/2010/main" val="209831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Delete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538523" y="1625496"/>
            <a:ext cx="3769133" cy="14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 between Childs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Greater child will replace deleted node’s  place </a:t>
            </a:r>
          </a:p>
        </p:txBody>
      </p:sp>
    </p:spTree>
    <p:extLst>
      <p:ext uri="{BB962C8B-B14F-4D97-AF65-F5344CB8AC3E}">
        <p14:creationId xmlns:p14="http://schemas.microsoft.com/office/powerpoint/2010/main" val="2817919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Delete 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  <a:ln>
            <a:solidFill>
              <a:schemeClr val="bg1"/>
            </a:solidFill>
          </a:ln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988092" y="191517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5531544" y="291541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5136839" y="3955463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16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280327"/>
            <a:ext cx="1075951" cy="697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474630" y="2280327"/>
            <a:ext cx="1341922" cy="635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5421847" y="3280567"/>
            <a:ext cx="193174" cy="674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174752" y="395546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6018082" y="3280567"/>
            <a:ext cx="441678" cy="674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37471" y="4902343"/>
            <a:ext cx="570015" cy="42779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60" idx="3"/>
            <a:endCxn id="49" idx="0"/>
          </p:cNvCxnSpPr>
          <p:nvPr/>
        </p:nvCxnSpPr>
        <p:spPr>
          <a:xfrm flipH="1">
            <a:off x="5022479" y="4320611"/>
            <a:ext cx="197837" cy="581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538523" y="1625496"/>
            <a:ext cx="3769133" cy="1434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Compare between Childs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Greater child will replace deleted node’s  place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7547429" y="3730172"/>
            <a:ext cx="3991428" cy="1172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is greater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9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8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>
            <a:off x="8368158" y="1534846"/>
            <a:ext cx="711683" cy="4646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×  2 =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542"/>
            <a:ext cx="10515600" cy="722068"/>
          </a:xfrm>
        </p:spPr>
        <p:txBody>
          <a:bodyPr>
            <a:normAutofit/>
          </a:bodyPr>
          <a:lstStyle/>
          <a:p>
            <a:r>
              <a:rPr lang="en-US" dirty="0" smtClean="0"/>
              <a:t>Delete Root of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1" y="881744"/>
            <a:ext cx="6877956" cy="53775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Swap the root with the last element;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Decrease the total element; n-</a:t>
            </a:r>
            <a:r>
              <a:rPr lang="en-US" dirty="0" smtClean="0"/>
              <a:t>-;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Parent index p = 1;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Smaller Child index c = p × 2 or </a:t>
            </a:r>
            <a:r>
              <a:rPr lang="en-US" dirty="0"/>
              <a:t>p × </a:t>
            </a:r>
            <a:r>
              <a:rPr lang="en-US" dirty="0" smtClean="0"/>
              <a:t>2 + 1 (if right child exists);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Child at c smaller than Parent at </a:t>
            </a:r>
            <a:r>
              <a:rPr lang="en-US" dirty="0" smtClean="0"/>
              <a:t>p then, Swap and p = c; else go to step 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step 4 until p &lt;= </a:t>
            </a:r>
            <a:r>
              <a:rPr lang="en-US" dirty="0" smtClean="0">
                <a:sym typeface="Symbol"/>
              </a:rPr>
              <a:t></a:t>
            </a:r>
            <a:r>
              <a:rPr lang="en-US" dirty="0" smtClean="0"/>
              <a:t>n/2</a:t>
            </a:r>
            <a:r>
              <a:rPr lang="en-US" dirty="0">
                <a:sym typeface="Symbol"/>
              </a:rPr>
              <a:t>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514122" y="2605249"/>
            <a:ext cx="674914" cy="5551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327579" y="3443449"/>
            <a:ext cx="674914" cy="5551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765979" y="3443449"/>
            <a:ext cx="674914" cy="5551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52665" y="4586446"/>
            <a:ext cx="674914" cy="5551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002493" y="4581003"/>
            <a:ext cx="674914" cy="5551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297893" y="4581004"/>
            <a:ext cx="674914" cy="5551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1299378" y="4586446"/>
            <a:ext cx="674914" cy="5551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260785" y="5641848"/>
            <a:ext cx="674914" cy="5551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990123" y="5641848"/>
            <a:ext cx="674914" cy="5551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708577" y="5641848"/>
            <a:ext cx="674914" cy="5551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448809" y="5641848"/>
            <a:ext cx="674914" cy="5551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0189036" y="5641848"/>
            <a:ext cx="674914" cy="55517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cxnSp>
        <p:nvCxnSpPr>
          <p:cNvPr id="21" name="Straight Connector 20"/>
          <p:cNvCxnSpPr>
            <a:stCxn id="8" idx="3"/>
            <a:endCxn id="9" idx="0"/>
          </p:cNvCxnSpPr>
          <p:nvPr/>
        </p:nvCxnSpPr>
        <p:spPr>
          <a:xfrm flipH="1">
            <a:off x="8665036" y="3079117"/>
            <a:ext cx="947925" cy="364332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5"/>
            <a:endCxn id="10" idx="0"/>
          </p:cNvCxnSpPr>
          <p:nvPr/>
        </p:nvCxnSpPr>
        <p:spPr>
          <a:xfrm>
            <a:off x="10090197" y="3079117"/>
            <a:ext cx="1013239" cy="364332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  <a:endCxn id="11" idx="0"/>
          </p:cNvCxnSpPr>
          <p:nvPr/>
        </p:nvCxnSpPr>
        <p:spPr>
          <a:xfrm flipH="1">
            <a:off x="7990122" y="3917317"/>
            <a:ext cx="436296" cy="669129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5"/>
            <a:endCxn id="12" idx="0"/>
          </p:cNvCxnSpPr>
          <p:nvPr/>
        </p:nvCxnSpPr>
        <p:spPr>
          <a:xfrm>
            <a:off x="8903654" y="3917317"/>
            <a:ext cx="436296" cy="663686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3"/>
            <a:endCxn id="13" idx="0"/>
          </p:cNvCxnSpPr>
          <p:nvPr/>
        </p:nvCxnSpPr>
        <p:spPr>
          <a:xfrm flipH="1">
            <a:off x="10635350" y="3917317"/>
            <a:ext cx="229468" cy="663687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5"/>
            <a:endCxn id="14" idx="0"/>
          </p:cNvCxnSpPr>
          <p:nvPr/>
        </p:nvCxnSpPr>
        <p:spPr>
          <a:xfrm>
            <a:off x="11342054" y="3917317"/>
            <a:ext cx="294781" cy="669129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4"/>
            <a:endCxn id="15" idx="0"/>
          </p:cNvCxnSpPr>
          <p:nvPr/>
        </p:nvCxnSpPr>
        <p:spPr>
          <a:xfrm flipH="1">
            <a:off x="7598242" y="5141617"/>
            <a:ext cx="391880" cy="500231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4"/>
            <a:endCxn id="16" idx="0"/>
          </p:cNvCxnSpPr>
          <p:nvPr/>
        </p:nvCxnSpPr>
        <p:spPr>
          <a:xfrm>
            <a:off x="7990122" y="5141617"/>
            <a:ext cx="337458" cy="500231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4"/>
            <a:endCxn id="17" idx="0"/>
          </p:cNvCxnSpPr>
          <p:nvPr/>
        </p:nvCxnSpPr>
        <p:spPr>
          <a:xfrm flipH="1">
            <a:off x="9046034" y="5136174"/>
            <a:ext cx="293916" cy="505674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4"/>
            <a:endCxn id="18" idx="0"/>
          </p:cNvCxnSpPr>
          <p:nvPr/>
        </p:nvCxnSpPr>
        <p:spPr>
          <a:xfrm>
            <a:off x="9339950" y="5136174"/>
            <a:ext cx="446316" cy="505674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4"/>
            <a:endCxn id="19" idx="0"/>
          </p:cNvCxnSpPr>
          <p:nvPr/>
        </p:nvCxnSpPr>
        <p:spPr>
          <a:xfrm flipH="1">
            <a:off x="10526493" y="5136175"/>
            <a:ext cx="108857" cy="505673"/>
          </a:xfrm>
          <a:prstGeom prst="line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55638" y="5374368"/>
            <a:ext cx="56061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48384" y="5742668"/>
            <a:ext cx="56061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14438" y="5374368"/>
            <a:ext cx="56061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07184" y="5742668"/>
            <a:ext cx="56061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371430" y="5374368"/>
            <a:ext cx="56061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364176" y="5742668"/>
            <a:ext cx="56061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930230" y="5374368"/>
            <a:ext cx="56061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922976" y="5742668"/>
            <a:ext cx="56061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2492643" y="5374368"/>
            <a:ext cx="56061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485389" y="5742668"/>
            <a:ext cx="56061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3051443" y="5374368"/>
            <a:ext cx="56061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3044189" y="5742668"/>
            <a:ext cx="56061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608435" y="5374368"/>
            <a:ext cx="56061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601181" y="5742668"/>
            <a:ext cx="56061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45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4167235" y="5374368"/>
            <a:ext cx="56061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159981" y="5742668"/>
            <a:ext cx="56061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4724217" y="5374368"/>
            <a:ext cx="56061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4716963" y="5742668"/>
            <a:ext cx="56061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5283017" y="5374368"/>
            <a:ext cx="56061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5275763" y="5742668"/>
            <a:ext cx="56061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5825019" y="5374368"/>
            <a:ext cx="56061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5830465" y="5742668"/>
            <a:ext cx="553354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6383819" y="5374368"/>
            <a:ext cx="56061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6382000" y="5742668"/>
            <a:ext cx="56061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7003141" y="1534846"/>
            <a:ext cx="1165633" cy="4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Left Child: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7001006" y="2134453"/>
            <a:ext cx="1294142" cy="4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Right Child: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8474732" y="2134453"/>
            <a:ext cx="1013135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× 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+ 1 =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8171274" y="1537346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914802" y="1537346"/>
            <a:ext cx="476362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310487" y="2136953"/>
            <a:ext cx="476362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1376107" y="1841639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900851" y="1536192"/>
            <a:ext cx="476362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174736" y="1536192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/>
                </a:solidFill>
              </a:rPr>
              <a:t>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900851" y="1536192"/>
            <a:ext cx="476362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295488" y="2137451"/>
            <a:ext cx="476362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293608" y="2139696"/>
            <a:ext cx="476362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/>
                </a:solidFill>
              </a:rPr>
              <a:t>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308592" y="2139696"/>
            <a:ext cx="476362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70C0"/>
                </a:solidFill>
              </a:rPr>
              <a:t>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293608" y="2139696"/>
            <a:ext cx="476362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/>
                </a:solidFill>
              </a:rPr>
              <a:t>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9308592" y="2139696"/>
            <a:ext cx="476362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70C0"/>
                </a:solidFill>
              </a:rPr>
              <a:t>9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55580" y="971615"/>
            <a:ext cx="339336" cy="461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20522" y="969625"/>
            <a:ext cx="1125570" cy="4544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Parent </a:t>
            </a:r>
            <a:r>
              <a:rPr lang="en-US" b="1" dirty="0" smtClean="0"/>
              <a:t>p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8156448" y="969264"/>
            <a:ext cx="339336" cy="461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56448" y="969264"/>
            <a:ext cx="339336" cy="461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56448" y="969264"/>
            <a:ext cx="339336" cy="461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9518904" y="2606040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10186416" y="5641848"/>
            <a:ext cx="674914" cy="5551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8330184" y="3447288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9518904" y="2606040"/>
            <a:ext cx="674914" cy="5551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7653528" y="4590288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8330184" y="3447288"/>
            <a:ext cx="674914" cy="5551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27" name="Oval 126"/>
          <p:cNvSpPr/>
          <p:nvPr/>
        </p:nvSpPr>
        <p:spPr>
          <a:xfrm>
            <a:off x="7260336" y="5641848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7653528" y="4590288"/>
            <a:ext cx="674914" cy="5551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246888" y="5742432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46888" y="5742432"/>
            <a:ext cx="56061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804672" y="5742432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804672" y="5742432"/>
            <a:ext cx="56061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1920240" y="5742432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1920240" y="5742432"/>
            <a:ext cx="56061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4160520" y="5742432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7022471" y="371746"/>
            <a:ext cx="1851372" cy="4544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Total Element </a:t>
            </a:r>
            <a:r>
              <a:rPr lang="en-US" b="1" dirty="0" smtClean="0"/>
              <a:t>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10635350" y="1529254"/>
            <a:ext cx="944195" cy="10698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Child </a:t>
            </a:r>
            <a:r>
              <a:rPr lang="en-US" b="1" dirty="0" smtClean="0"/>
              <a:t>c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8174736" y="1536192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/>
                </a:solidFill>
              </a:rPr>
              <a:t>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1375136" y="1865376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1375136" y="1865376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8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739003" y="392572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12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741664" y="393192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11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381756" y="5742432"/>
            <a:ext cx="56061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8741664" y="393192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9445752" y="5641848"/>
            <a:ext cx="674914" cy="5551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9518904" y="2606040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79" name="Oval 178"/>
          <p:cNvSpPr/>
          <p:nvPr/>
        </p:nvSpPr>
        <p:spPr>
          <a:xfrm>
            <a:off x="10762488" y="3447288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9518904" y="2606040"/>
            <a:ext cx="674914" cy="5551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1" name="Oval 180"/>
          <p:cNvSpPr/>
          <p:nvPr/>
        </p:nvSpPr>
        <p:spPr>
          <a:xfrm>
            <a:off x="10296144" y="4590288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2" name="Oval 181"/>
          <p:cNvSpPr/>
          <p:nvPr/>
        </p:nvSpPr>
        <p:spPr>
          <a:xfrm>
            <a:off x="10762488" y="3447288"/>
            <a:ext cx="674914" cy="5551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246888" y="5742432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246888" y="5742432"/>
            <a:ext cx="56061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1362456" y="5742432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1362456" y="5742432"/>
            <a:ext cx="56061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3044952" y="5742432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8156448" y="969264"/>
            <a:ext cx="339336" cy="461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156448" y="969264"/>
            <a:ext cx="339336" cy="461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1375136" y="1865376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1375136" y="1865376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8174736" y="1536192"/>
            <a:ext cx="339336" cy="461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900851" y="1536192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70C0"/>
                </a:solidFill>
              </a:rPr>
              <a:t>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8293608" y="2139696"/>
            <a:ext cx="339336" cy="461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9308592" y="2139696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70C0"/>
                </a:solidFill>
              </a:rPr>
              <a:t>7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5844263" y="5742432"/>
            <a:ext cx="56061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3" name="Rectangle 202"/>
          <p:cNvSpPr/>
          <p:nvPr/>
        </p:nvSpPr>
        <p:spPr>
          <a:xfrm>
            <a:off x="246888" y="5742432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04" name="Rectangle 203"/>
          <p:cNvSpPr/>
          <p:nvPr/>
        </p:nvSpPr>
        <p:spPr>
          <a:xfrm>
            <a:off x="5281025" y="5742432"/>
            <a:ext cx="56061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4715153" y="5742432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1920240" y="5742432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808132" y="5745094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09" name="Oval 208"/>
          <p:cNvSpPr/>
          <p:nvPr/>
        </p:nvSpPr>
        <p:spPr>
          <a:xfrm>
            <a:off x="9518904" y="2608428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10" name="Oval 209"/>
          <p:cNvSpPr/>
          <p:nvPr/>
        </p:nvSpPr>
        <p:spPr>
          <a:xfrm>
            <a:off x="8332918" y="3440636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11" name="Oval 210"/>
          <p:cNvSpPr/>
          <p:nvPr/>
        </p:nvSpPr>
        <p:spPr>
          <a:xfrm>
            <a:off x="7655448" y="4578093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12" name="Oval 211"/>
          <p:cNvSpPr/>
          <p:nvPr/>
        </p:nvSpPr>
        <p:spPr>
          <a:xfrm>
            <a:off x="7988156" y="5645690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213" name="Oval 212"/>
          <p:cNvSpPr/>
          <p:nvPr/>
        </p:nvSpPr>
        <p:spPr>
          <a:xfrm>
            <a:off x="8717992" y="5641848"/>
            <a:ext cx="674914" cy="5551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15" name="Content Placeholder 2"/>
          <p:cNvSpPr txBox="1">
            <a:spLocks/>
          </p:cNvSpPr>
          <p:nvPr/>
        </p:nvSpPr>
        <p:spPr>
          <a:xfrm>
            <a:off x="87454" y="881744"/>
            <a:ext cx="6877956" cy="44734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the root from the heap;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Continue step 1 until there are no more root to delete.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Continuing the </a:t>
            </a:r>
            <a:r>
              <a:rPr lang="en-US" dirty="0" smtClean="0"/>
              <a:t>process will give us a sorted array.</a:t>
            </a:r>
          </a:p>
          <a:p>
            <a:r>
              <a:rPr lang="en-US" dirty="0" smtClean="0"/>
              <a:t>Min Heap Gives us Descending order. </a:t>
            </a:r>
          </a:p>
          <a:p>
            <a:r>
              <a:rPr lang="en-US" dirty="0" smtClean="0"/>
              <a:t>Max </a:t>
            </a:r>
            <a:r>
              <a:rPr lang="en-US" dirty="0"/>
              <a:t>Heap Gives us </a:t>
            </a:r>
            <a:r>
              <a:rPr lang="en-US" dirty="0" smtClean="0"/>
              <a:t>Ascending </a:t>
            </a:r>
            <a:r>
              <a:rPr lang="en-US" dirty="0"/>
              <a:t>order.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16" name="Rectangle 215"/>
          <p:cNvSpPr/>
          <p:nvPr/>
        </p:nvSpPr>
        <p:spPr>
          <a:xfrm>
            <a:off x="8839484" y="392571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852080" y="394207"/>
            <a:ext cx="469108" cy="46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993199" y="5649532"/>
            <a:ext cx="674914" cy="5551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7661539" y="4584525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8337872" y="3449644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48" name="Oval 147"/>
          <p:cNvSpPr/>
          <p:nvPr/>
        </p:nvSpPr>
        <p:spPr>
          <a:xfrm>
            <a:off x="9518904" y="2605010"/>
            <a:ext cx="674914" cy="5551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258959" y="5743387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822814" y="5742432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1928395" y="5750892"/>
            <a:ext cx="560610" cy="381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713630" y="5750892"/>
            <a:ext cx="560610" cy="381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6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1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3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1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3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9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3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7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1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9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3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9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3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1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5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3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7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8" dur="indefinite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5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6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0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7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5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9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3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4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7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3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4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7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8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1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2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5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6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9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0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3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4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7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1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2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3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4" dur="indefinit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7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8" dur="indefinit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1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2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5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6" dur="indefinit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9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0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3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4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36" grpId="2" animBg="1"/>
      <p:bldP spid="136" grpId="3" animBg="1"/>
      <p:bldP spid="2" grpId="0"/>
      <p:bldP spid="3" grpId="0" build="p"/>
      <p:bldP spid="133" grpId="0" animBg="1"/>
      <p:bldP spid="133" grpId="1" animBg="1"/>
      <p:bldP spid="134" grpId="0" animBg="1"/>
      <p:bldP spid="134" grpId="1" animBg="1"/>
      <p:bldP spid="138" grpId="0"/>
      <p:bldP spid="138" grpId="1"/>
      <p:bldP spid="138" grpId="2"/>
      <p:bldP spid="138" grpId="3"/>
      <p:bldP spid="141" grpId="0"/>
      <p:bldP spid="141" grpId="1"/>
      <p:bldP spid="141" grpId="2"/>
      <p:bldP spid="141" grpId="3"/>
      <p:bldP spid="143" grpId="0"/>
      <p:bldP spid="143" grpId="1"/>
      <p:bldP spid="143" grpId="2"/>
      <p:bldP spid="143" grpId="3"/>
      <p:bldP spid="144" grpId="0"/>
      <p:bldP spid="144" grpId="1"/>
      <p:bldP spid="144" grpId="2"/>
      <p:bldP spid="144" grpId="3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55" grpId="0"/>
      <p:bldP spid="155" grpId="1"/>
      <p:bldP spid="155" grpId="2"/>
      <p:bldP spid="155" grpId="3"/>
      <p:bldP spid="159" grpId="0"/>
      <p:bldP spid="159" grpId="1"/>
      <p:bldP spid="160" grpId="0"/>
      <p:bldP spid="160" grpId="1"/>
      <p:bldP spid="161" grpId="0"/>
      <p:bldP spid="161" grpId="1"/>
      <p:bldP spid="162" grpId="0"/>
      <p:bldP spid="162" grpId="1"/>
      <p:bldP spid="86" grpId="0"/>
      <p:bldP spid="86" grpId="1"/>
      <p:bldP spid="86" grpId="2"/>
      <p:bldP spid="86" grpId="3"/>
      <p:bldP spid="87" grpId="0" animBg="1"/>
      <p:bldP spid="87" grpId="1" animBg="1"/>
      <p:bldP spid="92" grpId="0"/>
      <p:bldP spid="92" grpId="1"/>
      <p:bldP spid="104" grpId="0"/>
      <p:bldP spid="104" grpId="1"/>
      <p:bldP spid="116" grpId="0"/>
      <p:bldP spid="116" grpId="1"/>
      <p:bldP spid="118" grpId="0" animBg="1"/>
      <p:bldP spid="119" grpId="0" animBg="1"/>
      <p:bldP spid="120" grpId="0" animBg="1"/>
      <p:bldP spid="121" grpId="0" animBg="1"/>
      <p:bldP spid="123" grpId="0" animBg="1"/>
      <p:bldP spid="126" grpId="0" animBg="1"/>
      <p:bldP spid="127" grpId="0" animBg="1"/>
      <p:bldP spid="135" grpId="0" animBg="1"/>
      <p:bldP spid="139" grpId="0" animBg="1"/>
      <p:bldP spid="140" grpId="0" animBg="1"/>
      <p:bldP spid="14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8" grpId="1" animBg="1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3" grpId="1"/>
      <p:bldP spid="174" grpId="0" animBg="1"/>
      <p:bldP spid="176" grpId="0"/>
      <p:bldP spid="176" grpId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91" grpId="0"/>
      <p:bldP spid="191" grpId="1"/>
      <p:bldP spid="192" grpId="0"/>
      <p:bldP spid="192" grpId="1"/>
      <p:bldP spid="193" grpId="0"/>
      <p:bldP spid="193" grpId="1"/>
      <p:bldP spid="194" grpId="0"/>
      <p:bldP spid="194" grpId="1"/>
      <p:bldP spid="195" grpId="0"/>
      <p:bldP spid="195" grpId="1"/>
      <p:bldP spid="196" grpId="0"/>
      <p:bldP spid="196" grpId="1"/>
      <p:bldP spid="197" grpId="0"/>
      <p:bldP spid="197" grpId="1"/>
      <p:bldP spid="198" grpId="0"/>
      <p:bldP spid="198" grpId="1"/>
      <p:bldP spid="201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5" grpId="0" build="p" animBg="1"/>
      <p:bldP spid="216" grpId="0"/>
      <p:bldP spid="216" grpId="1"/>
      <p:bldP spid="217" grpId="0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6" grpId="0" animBg="1"/>
      <p:bldP spid="1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- Heap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1887199" cy="540034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Heap is a complete binary tree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Top to bottom left to right </a:t>
            </a:r>
          </a:p>
          <a:p>
            <a:pPr algn="l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997994" y="2128150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99303" y="403730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63929" y="3032396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57195" y="403730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599185" y="403730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57089" y="403730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146957" y="305187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6" idx="3"/>
            <a:endCxn id="44" idx="0"/>
          </p:cNvCxnSpPr>
          <p:nvPr/>
        </p:nvCxnSpPr>
        <p:spPr>
          <a:xfrm flipH="1">
            <a:off x="1431965" y="2493298"/>
            <a:ext cx="649506" cy="55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5"/>
            <a:endCxn id="39" idx="0"/>
          </p:cNvCxnSpPr>
          <p:nvPr/>
        </p:nvCxnSpPr>
        <p:spPr>
          <a:xfrm>
            <a:off x="2484532" y="2493298"/>
            <a:ext cx="664405" cy="5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4" idx="3"/>
            <a:endCxn id="43" idx="0"/>
          </p:cNvCxnSpPr>
          <p:nvPr/>
        </p:nvCxnSpPr>
        <p:spPr>
          <a:xfrm flipH="1">
            <a:off x="942097" y="3417022"/>
            <a:ext cx="288337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4" idx="5"/>
            <a:endCxn id="42" idx="0"/>
          </p:cNvCxnSpPr>
          <p:nvPr/>
        </p:nvCxnSpPr>
        <p:spPr>
          <a:xfrm>
            <a:off x="1633495" y="3417022"/>
            <a:ext cx="250698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9" idx="3"/>
            <a:endCxn id="40" idx="0"/>
          </p:cNvCxnSpPr>
          <p:nvPr/>
        </p:nvCxnSpPr>
        <p:spPr>
          <a:xfrm flipH="1">
            <a:off x="2742203" y="3397544"/>
            <a:ext cx="205203" cy="63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9" idx="5"/>
            <a:endCxn id="37" idx="0"/>
          </p:cNvCxnSpPr>
          <p:nvPr/>
        </p:nvCxnSpPr>
        <p:spPr>
          <a:xfrm>
            <a:off x="3350467" y="3397544"/>
            <a:ext cx="333844" cy="63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949834" y="2128150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15769" y="3032396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409035" y="403730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51025" y="403730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608929" y="403730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98797" y="305187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5383805" y="2493298"/>
            <a:ext cx="649506" cy="55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6436372" y="2493298"/>
            <a:ext cx="664405" cy="5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4893937" y="3417022"/>
            <a:ext cx="288337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5585335" y="3417022"/>
            <a:ext cx="250698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6694043" y="3397544"/>
            <a:ext cx="205203" cy="63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9415136" y="2128150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281071" y="3032396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016327" y="403730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074231" y="403730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564099" y="305187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74" idx="3"/>
            <a:endCxn id="84" idx="0"/>
          </p:cNvCxnSpPr>
          <p:nvPr/>
        </p:nvCxnSpPr>
        <p:spPr>
          <a:xfrm flipH="1">
            <a:off x="8849107" y="2493298"/>
            <a:ext cx="649506" cy="55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4" idx="5"/>
            <a:endCxn id="78" idx="0"/>
          </p:cNvCxnSpPr>
          <p:nvPr/>
        </p:nvCxnSpPr>
        <p:spPr>
          <a:xfrm>
            <a:off x="9901674" y="2493298"/>
            <a:ext cx="664405" cy="5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4" idx="3"/>
            <a:endCxn id="83" idx="0"/>
          </p:cNvCxnSpPr>
          <p:nvPr/>
        </p:nvCxnSpPr>
        <p:spPr>
          <a:xfrm flipH="1">
            <a:off x="8359239" y="3417022"/>
            <a:ext cx="288337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5"/>
            <a:endCxn id="82" idx="0"/>
          </p:cNvCxnSpPr>
          <p:nvPr/>
        </p:nvCxnSpPr>
        <p:spPr>
          <a:xfrm>
            <a:off x="9050637" y="3417022"/>
            <a:ext cx="250698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467595" y="4916384"/>
            <a:ext cx="5272644" cy="12439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of them are Heap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- Heap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1887199" cy="540034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Heap is a complete binary tree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Top to bottom left to right </a:t>
            </a:r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20982" y="2077816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086917" y="298206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680183" y="3986975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822173" y="3986975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80077" y="3986975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369945" y="3001540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1654953" y="2442964"/>
            <a:ext cx="649506" cy="55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2707520" y="2442964"/>
            <a:ext cx="664405" cy="5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1165085" y="3366688"/>
            <a:ext cx="288337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1856483" y="3366688"/>
            <a:ext cx="250698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2965191" y="3347210"/>
            <a:ext cx="205203" cy="63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1887199" cy="540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0000"/>
                </a:solidFill>
              </a:rPr>
              <a:t>Heap is a complete binary tree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Top to bottom left to right </a:t>
            </a:r>
          </a:p>
          <a:p>
            <a:pPr algn="l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263543" y="2077816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47" name="Oval 46"/>
          <p:cNvSpPr/>
          <p:nvPr/>
        </p:nvSpPr>
        <p:spPr>
          <a:xfrm>
            <a:off x="9129478" y="298206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8722744" y="3986975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28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7864734" y="3986975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18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6922638" y="3986975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7412506" y="3001540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cxnSp>
        <p:nvCxnSpPr>
          <p:cNvPr id="52" name="Straight Arrow Connector 51"/>
          <p:cNvCxnSpPr>
            <a:stCxn id="46" idx="3"/>
            <a:endCxn id="51" idx="0"/>
          </p:cNvCxnSpPr>
          <p:nvPr/>
        </p:nvCxnSpPr>
        <p:spPr>
          <a:xfrm flipH="1">
            <a:off x="7697514" y="2442964"/>
            <a:ext cx="649506" cy="55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5"/>
            <a:endCxn id="47" idx="0"/>
          </p:cNvCxnSpPr>
          <p:nvPr/>
        </p:nvCxnSpPr>
        <p:spPr>
          <a:xfrm>
            <a:off x="8750081" y="2442964"/>
            <a:ext cx="664405" cy="5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3"/>
            <a:endCxn id="50" idx="0"/>
          </p:cNvCxnSpPr>
          <p:nvPr/>
        </p:nvCxnSpPr>
        <p:spPr>
          <a:xfrm flipH="1">
            <a:off x="7207646" y="3366688"/>
            <a:ext cx="288337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5"/>
            <a:endCxn id="49" idx="0"/>
          </p:cNvCxnSpPr>
          <p:nvPr/>
        </p:nvCxnSpPr>
        <p:spPr>
          <a:xfrm>
            <a:off x="7899044" y="3366688"/>
            <a:ext cx="250698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3"/>
            <a:endCxn id="48" idx="0"/>
          </p:cNvCxnSpPr>
          <p:nvPr/>
        </p:nvCxnSpPr>
        <p:spPr>
          <a:xfrm flipH="1">
            <a:off x="9007752" y="3347210"/>
            <a:ext cx="205203" cy="63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41919" y="4727839"/>
            <a:ext cx="4781343" cy="13081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in heap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elements with </a:t>
            </a:r>
            <a:r>
              <a:rPr lang="en-US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>
                <a:solidFill>
                  <a:schemeClr val="tx1"/>
                </a:solidFill>
              </a:rPr>
              <a:t> key value gets the highest priority.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32072" y="4727654"/>
            <a:ext cx="4781343" cy="13081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sz="2400" dirty="0" smtClean="0">
                <a:solidFill>
                  <a:schemeClr val="tx1"/>
                </a:solidFill>
              </a:rPr>
              <a:t>Max heap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elements with </a:t>
            </a:r>
            <a:r>
              <a:rPr lang="en-US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>
                <a:solidFill>
                  <a:schemeClr val="tx1"/>
                </a:solidFill>
              </a:rPr>
              <a:t> key value gets the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28967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- Heap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1887199" cy="540034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Heap is a complete binary tree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Top to bottom left to right </a:t>
            </a:r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175322" y="1700251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041257" y="2604497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634523" y="3609410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776513" y="3609410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34417" y="3609410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324285" y="2623975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1609293" y="2065399"/>
            <a:ext cx="649506" cy="55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2661860" y="2065399"/>
            <a:ext cx="664405" cy="5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1119425" y="2989123"/>
            <a:ext cx="288337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1810823" y="2989123"/>
            <a:ext cx="250698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2919531" y="2969645"/>
            <a:ext cx="205203" cy="63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1887199" cy="540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0000"/>
                </a:solidFill>
              </a:rPr>
              <a:t>Heap is a complete binary tree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Top to bottom left to right </a:t>
            </a:r>
          </a:p>
          <a:p>
            <a:pPr algn="l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263543" y="2077816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47" name="Oval 46"/>
          <p:cNvSpPr/>
          <p:nvPr/>
        </p:nvSpPr>
        <p:spPr>
          <a:xfrm>
            <a:off x="9129478" y="298206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55</a:t>
            </a:r>
            <a:endParaRPr lang="en-US" sz="1600" dirty="0"/>
          </a:p>
        </p:txBody>
      </p:sp>
      <p:sp>
        <p:nvSpPr>
          <p:cNvPr id="48" name="Oval 47"/>
          <p:cNvSpPr/>
          <p:nvPr/>
        </p:nvSpPr>
        <p:spPr>
          <a:xfrm>
            <a:off x="8722744" y="3986975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52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7864734" y="3986975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48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>
            <a:off x="6922638" y="3986975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</a:t>
            </a:r>
            <a:endParaRPr lang="en-US" sz="1600" dirty="0"/>
          </a:p>
        </p:txBody>
      </p:sp>
      <p:sp>
        <p:nvSpPr>
          <p:cNvPr id="51" name="Oval 50"/>
          <p:cNvSpPr/>
          <p:nvPr/>
        </p:nvSpPr>
        <p:spPr>
          <a:xfrm>
            <a:off x="7412506" y="3001540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cxnSp>
        <p:nvCxnSpPr>
          <p:cNvPr id="52" name="Straight Arrow Connector 51"/>
          <p:cNvCxnSpPr>
            <a:stCxn id="46" idx="3"/>
            <a:endCxn id="51" idx="0"/>
          </p:cNvCxnSpPr>
          <p:nvPr/>
        </p:nvCxnSpPr>
        <p:spPr>
          <a:xfrm flipH="1">
            <a:off x="7697514" y="2442964"/>
            <a:ext cx="649506" cy="55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5"/>
            <a:endCxn id="47" idx="0"/>
          </p:cNvCxnSpPr>
          <p:nvPr/>
        </p:nvCxnSpPr>
        <p:spPr>
          <a:xfrm>
            <a:off x="8750081" y="2442964"/>
            <a:ext cx="664405" cy="5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3"/>
            <a:endCxn id="50" idx="0"/>
          </p:cNvCxnSpPr>
          <p:nvPr/>
        </p:nvCxnSpPr>
        <p:spPr>
          <a:xfrm flipH="1">
            <a:off x="7207646" y="3366688"/>
            <a:ext cx="288337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5"/>
            <a:endCxn id="49" idx="0"/>
          </p:cNvCxnSpPr>
          <p:nvPr/>
        </p:nvCxnSpPr>
        <p:spPr>
          <a:xfrm>
            <a:off x="7899044" y="3366688"/>
            <a:ext cx="250698" cy="6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3"/>
            <a:endCxn id="48" idx="0"/>
          </p:cNvCxnSpPr>
          <p:nvPr/>
        </p:nvCxnSpPr>
        <p:spPr>
          <a:xfrm flipH="1">
            <a:off x="9007752" y="3347210"/>
            <a:ext cx="205203" cy="63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6069296" y="4715806"/>
            <a:ext cx="5950226" cy="14758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binary search tree, for every node except the leaf </a:t>
            </a:r>
            <a:r>
              <a:rPr lang="en-US" dirty="0" smtClean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the left child has a less key value and right child has a greater key value.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4609" y="4249176"/>
            <a:ext cx="5872364" cy="24883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heap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value </a:t>
            </a:r>
            <a:r>
              <a:rPr lang="en-US" dirty="0">
                <a:solidFill>
                  <a:schemeClr val="tx1"/>
                </a:solidFill>
              </a:rPr>
              <a:t>of the parent node is greater or equal to the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>
                <a:solidFill>
                  <a:schemeClr val="tx1"/>
                </a:solidFill>
              </a:rPr>
              <a:t>of the child </a:t>
            </a:r>
            <a:r>
              <a:rPr lang="en-US" dirty="0" smtClean="0">
                <a:solidFill>
                  <a:schemeClr val="tx1"/>
                </a:solidFill>
              </a:rPr>
              <a:t>node (max Heap)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value of the parent node is smaller or equal to the value of the child node(min Heap)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Left child can be greater than right child. Left and right child both are smaller (min Heap)/greater(max Heap) than parent.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371907" y="741173"/>
            <a:ext cx="5114005" cy="9088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Difference between BST and Heap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- Heap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1887199" cy="540034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Heap is a complete binary tree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Top to bottom left to right </a:t>
            </a:r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719798" y="2019497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4859828" y="2989028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4340143" y="39773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384645"/>
            <a:ext cx="807657" cy="59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206336" y="2384645"/>
            <a:ext cx="938500" cy="60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4625151" y="3354176"/>
            <a:ext cx="318154" cy="62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0000"/>
                </a:solidFill>
              </a:rPr>
              <a:t>Heap is a complete binary tree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Top to bottom left to right </a:t>
            </a:r>
          </a:p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73955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5346366" y="3354176"/>
            <a:ext cx="512597" cy="6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62552"/>
              </p:ext>
            </p:extLst>
          </p:nvPr>
        </p:nvGraphicFramePr>
        <p:xfrm>
          <a:off x="3993611" y="969934"/>
          <a:ext cx="8128000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4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ADD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719798" y="2019497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4859828" y="2989028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4340143" y="39773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384645"/>
            <a:ext cx="807657" cy="59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206336" y="2384645"/>
            <a:ext cx="938500" cy="60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4625151" y="3354176"/>
            <a:ext cx="318154" cy="62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73955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5346366" y="3354176"/>
            <a:ext cx="512597" cy="6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79324"/>
              </p:ext>
            </p:extLst>
          </p:nvPr>
        </p:nvGraphicFramePr>
        <p:xfrm>
          <a:off x="2525082" y="907533"/>
          <a:ext cx="8128000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7180258" y="2468396"/>
            <a:ext cx="4976547" cy="15089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4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961"/>
            <a:ext cx="9045039" cy="64706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Priority Queue – Heap </a:t>
            </a:r>
            <a:r>
              <a:rPr lang="en-US" sz="4400" dirty="0" smtClean="0">
                <a:solidFill>
                  <a:srgbClr val="FF0000"/>
                </a:solidFill>
              </a:rPr>
              <a:t>ADD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0022"/>
            <a:ext cx="12121611" cy="6047406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719798" y="2019497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59" name="Oval 58"/>
          <p:cNvSpPr/>
          <p:nvPr/>
        </p:nvSpPr>
        <p:spPr>
          <a:xfrm>
            <a:off x="4859828" y="2989028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43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4340143" y="39773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</a:t>
            </a:r>
            <a:endParaRPr lang="en-US" sz="1600" dirty="0"/>
          </a:p>
        </p:txBody>
      </p:sp>
      <p:sp>
        <p:nvSpPr>
          <p:cNvPr id="61" name="Oval 60"/>
          <p:cNvSpPr/>
          <p:nvPr/>
        </p:nvSpPr>
        <p:spPr>
          <a:xfrm>
            <a:off x="3423596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34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1955067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63" name="Oval 62"/>
          <p:cNvSpPr/>
          <p:nvPr/>
        </p:nvSpPr>
        <p:spPr>
          <a:xfrm>
            <a:off x="2710610" y="2978069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36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7" idx="3"/>
            <a:endCxn id="63" idx="0"/>
          </p:cNvCxnSpPr>
          <p:nvPr/>
        </p:nvCxnSpPr>
        <p:spPr>
          <a:xfrm flipH="1">
            <a:off x="2995618" y="2384645"/>
            <a:ext cx="807657" cy="59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5"/>
            <a:endCxn id="59" idx="0"/>
          </p:cNvCxnSpPr>
          <p:nvPr/>
        </p:nvCxnSpPr>
        <p:spPr>
          <a:xfrm>
            <a:off x="4206336" y="2384645"/>
            <a:ext cx="938500" cy="60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3"/>
            <a:endCxn id="62" idx="0"/>
          </p:cNvCxnSpPr>
          <p:nvPr/>
        </p:nvCxnSpPr>
        <p:spPr>
          <a:xfrm flipH="1">
            <a:off x="2240075" y="3343217"/>
            <a:ext cx="554012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5"/>
            <a:endCxn id="61" idx="0"/>
          </p:cNvCxnSpPr>
          <p:nvPr/>
        </p:nvCxnSpPr>
        <p:spPr>
          <a:xfrm>
            <a:off x="3197148" y="3343217"/>
            <a:ext cx="511456" cy="6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0" idx="0"/>
          </p:cNvCxnSpPr>
          <p:nvPr/>
        </p:nvCxnSpPr>
        <p:spPr>
          <a:xfrm flipH="1">
            <a:off x="4625151" y="3354176"/>
            <a:ext cx="318154" cy="62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0" y="760021"/>
            <a:ext cx="12192000" cy="604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573955" y="3956194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14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2323552" y="4903242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>
          <a:xfrm>
            <a:off x="13313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</a:t>
            </a:r>
            <a:endParaRPr lang="en-US" sz="1600" dirty="0"/>
          </a:p>
        </p:txBody>
      </p:sp>
      <p:sp>
        <p:nvSpPr>
          <p:cNvPr id="58" name="Oval 57"/>
          <p:cNvSpPr/>
          <p:nvPr/>
        </p:nvSpPr>
        <p:spPr>
          <a:xfrm>
            <a:off x="3011620" y="4902343"/>
            <a:ext cx="570015" cy="42779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59" idx="5"/>
            <a:endCxn id="29" idx="0"/>
          </p:cNvCxnSpPr>
          <p:nvPr/>
        </p:nvCxnSpPr>
        <p:spPr>
          <a:xfrm>
            <a:off x="5346366" y="3354176"/>
            <a:ext cx="512597" cy="6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2" idx="3"/>
            <a:endCxn id="32" idx="0"/>
          </p:cNvCxnSpPr>
          <p:nvPr/>
        </p:nvCxnSpPr>
        <p:spPr>
          <a:xfrm flipH="1">
            <a:off x="1616328" y="4321342"/>
            <a:ext cx="422216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2" idx="5"/>
            <a:endCxn id="31" idx="0"/>
          </p:cNvCxnSpPr>
          <p:nvPr/>
        </p:nvCxnSpPr>
        <p:spPr>
          <a:xfrm>
            <a:off x="2441605" y="4321342"/>
            <a:ext cx="166955" cy="5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3"/>
            <a:endCxn id="58" idx="0"/>
          </p:cNvCxnSpPr>
          <p:nvPr/>
        </p:nvCxnSpPr>
        <p:spPr>
          <a:xfrm flipH="1">
            <a:off x="3296628" y="4321342"/>
            <a:ext cx="210445" cy="5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23279"/>
              </p:ext>
            </p:extLst>
          </p:nvPr>
        </p:nvGraphicFramePr>
        <p:xfrm>
          <a:off x="2525082" y="907533"/>
          <a:ext cx="8127999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7180258" y="2468396"/>
            <a:ext cx="4976547" cy="15089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5338" indent="-3317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463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888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Compare between child with it’s parents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Parents is greater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 change </a:t>
            </a:r>
          </a:p>
        </p:txBody>
      </p:sp>
      <p:sp>
        <p:nvSpPr>
          <p:cNvPr id="28" name="Oval 27"/>
          <p:cNvSpPr/>
          <p:nvPr/>
        </p:nvSpPr>
        <p:spPr>
          <a:xfrm>
            <a:off x="3870657" y="4888445"/>
            <a:ext cx="570015" cy="427798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61" idx="5"/>
            <a:endCxn id="28" idx="0"/>
          </p:cNvCxnSpPr>
          <p:nvPr/>
        </p:nvCxnSpPr>
        <p:spPr>
          <a:xfrm>
            <a:off x="3910134" y="4321342"/>
            <a:ext cx="245531" cy="567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1141</Words>
  <Application>Microsoft Office PowerPoint</Application>
  <PresentationFormat>Widescreen</PresentationFormat>
  <Paragraphs>597</Paragraphs>
  <Slides>28</Slides>
  <Notes>24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Wingdings</vt:lpstr>
      <vt:lpstr>Wingdings 2</vt:lpstr>
      <vt:lpstr>Office Theme</vt:lpstr>
      <vt:lpstr>Priority Queue - Heap</vt:lpstr>
      <vt:lpstr>Priority Queue - Heap</vt:lpstr>
      <vt:lpstr>Priority Queue - Heap</vt:lpstr>
      <vt:lpstr>Priority Queue - Heap</vt:lpstr>
      <vt:lpstr>Priority Queue - Heap</vt:lpstr>
      <vt:lpstr>Priority Queue - Heap</vt:lpstr>
      <vt:lpstr>PowerPoint Presentation</vt:lpstr>
      <vt:lpstr>Priority Queue – Heap ADD</vt:lpstr>
      <vt:lpstr>Priority Queue – Heap ADD</vt:lpstr>
      <vt:lpstr>Priority Queue – Heap ADD</vt:lpstr>
      <vt:lpstr>Priority Queue – Heap ADD</vt:lpstr>
      <vt:lpstr>Priority Queue – Heap ADD</vt:lpstr>
      <vt:lpstr>Priority Queue – Heap ADD</vt:lpstr>
      <vt:lpstr>Priority Queue – Heap ADD</vt:lpstr>
      <vt:lpstr>Priority Queue – Heap ADD</vt:lpstr>
      <vt:lpstr>Priority Queue – Heap ADD</vt:lpstr>
      <vt:lpstr>Priority Queue – Heap ADD</vt:lpstr>
      <vt:lpstr>PowerPoint Presentation</vt:lpstr>
      <vt:lpstr>Priority Queue – Heap Delete </vt:lpstr>
      <vt:lpstr>Priority Queue – Heap Delete </vt:lpstr>
      <vt:lpstr>Priority Queue – Heap Delete </vt:lpstr>
      <vt:lpstr>Priority Queue – Heap Delete </vt:lpstr>
      <vt:lpstr>Priority Queue – Heap Delete </vt:lpstr>
      <vt:lpstr>Priority Queue – Heap Delete </vt:lpstr>
      <vt:lpstr>Priority Queue – Heap Delete </vt:lpstr>
      <vt:lpstr>Priority Queue – Heap Delete </vt:lpstr>
      <vt:lpstr>PowerPoint Presentation</vt:lpstr>
      <vt:lpstr>Delete Root of a Heap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bappy nur</dc:creator>
  <cp:lastModifiedBy>bappy nur</cp:lastModifiedBy>
  <cp:revision>42</cp:revision>
  <dcterms:created xsi:type="dcterms:W3CDTF">2016-05-20T18:53:45Z</dcterms:created>
  <dcterms:modified xsi:type="dcterms:W3CDTF">2016-05-23T10:49:13Z</dcterms:modified>
</cp:coreProperties>
</file>