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D3EA-C242-4BB8-AB84-0E4E55F5557A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1DD0-014D-4C99-98A1-3927DDC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7400" y="1219201"/>
            <a:ext cx="8153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charset="2"/>
              <a:buChar char="l"/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Times New Roman"/>
                <a:ea typeface="ＭＳ Ｐゴシック" charset="0"/>
                <a:cs typeface="Times New Roman"/>
              </a:rPr>
              <a:t>linked list</a:t>
            </a:r>
            <a:r>
              <a:rPr lang="en-US" altLang="ja-JP" sz="2800" dirty="0">
                <a:solidFill>
                  <a:srgbClr val="0000FF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ja-JP" sz="2800" dirty="0">
                <a:latin typeface="Times New Roman"/>
                <a:ea typeface="ＭＳ Ｐゴシック" charset="0"/>
                <a:cs typeface="Times New Roman"/>
              </a:rPr>
              <a:t>is a </a:t>
            </a:r>
            <a:r>
              <a:rPr lang="en-US" altLang="ja-JP" sz="28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data structure </a:t>
            </a:r>
            <a:r>
              <a:rPr lang="en-US" altLang="ja-JP" sz="2800" dirty="0">
                <a:latin typeface="Times New Roman"/>
                <a:ea typeface="ＭＳ Ｐゴシック" charset="0"/>
                <a:cs typeface="Times New Roman"/>
              </a:rPr>
              <a:t>consisting of a </a:t>
            </a:r>
            <a:r>
              <a:rPr lang="en-US" altLang="ja-JP" sz="2800" u="sng" dirty="0">
                <a:solidFill>
                  <a:srgbClr val="0000FF"/>
                </a:solidFill>
                <a:latin typeface="Times New Roman"/>
                <a:ea typeface="ＭＳ Ｐゴシック" charset="0"/>
                <a:cs typeface="Times New Roman"/>
              </a:rPr>
              <a:t>group of nodes</a:t>
            </a:r>
            <a:r>
              <a:rPr lang="en-US" altLang="ja-JP" sz="2800" dirty="0">
                <a:latin typeface="Times New Roman"/>
                <a:ea typeface="ＭＳ Ｐゴシック" charset="0"/>
                <a:cs typeface="Times New Roman"/>
              </a:rPr>
              <a:t> which together represent a </a:t>
            </a:r>
            <a:r>
              <a:rPr lang="en-US" altLang="ja-JP" sz="2800" dirty="0" smtClean="0">
                <a:latin typeface="Times New Roman"/>
                <a:ea typeface="ＭＳ Ｐゴシック" charset="0"/>
                <a:cs typeface="Times New Roman"/>
              </a:rPr>
              <a:t>list</a:t>
            </a:r>
            <a:endParaRPr lang="en-US" altLang="ja-JP" sz="1600" dirty="0">
              <a:solidFill>
                <a:srgbClr val="0000FF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57200" indent="-457200">
              <a:buFont typeface="Wingdings" charset="2"/>
              <a:buChar char="l"/>
              <a:defRPr/>
            </a:pPr>
            <a:endParaRPr lang="en-US" altLang="ja-JP" sz="2800" dirty="0">
              <a:latin typeface="Times New Roman"/>
              <a:ea typeface="ＭＳ Ｐゴシック" charset="0"/>
              <a:cs typeface="Times New Roman"/>
            </a:endParaRPr>
          </a:p>
          <a:p>
            <a:pPr eaLnBrk="1" hangingPunct="1">
              <a:defRPr/>
            </a:pPr>
            <a:endParaRPr lang="ja-JP" altLang="en-US" sz="2800" dirty="0"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5123" name="正方形/長方形 2"/>
          <p:cNvSpPr>
            <a:spLocks noChangeArrowheads="1"/>
          </p:cNvSpPr>
          <p:nvPr/>
        </p:nvSpPr>
        <p:spPr bwMode="auto">
          <a:xfrm>
            <a:off x="1905000" y="381000"/>
            <a:ext cx="868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Linked list </a:t>
            </a:r>
            <a:endParaRPr kumimoji="0" lang="ja-JP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048000" y="3200400"/>
          <a:ext cx="45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38" name="テキスト ボックス 3"/>
          <p:cNvSpPr txBox="1">
            <a:spLocks noChangeArrowheads="1"/>
          </p:cNvSpPr>
          <p:nvPr/>
        </p:nvSpPr>
        <p:spPr bwMode="auto">
          <a:xfrm>
            <a:off x="2971801" y="6030914"/>
            <a:ext cx="54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List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81710"/>
              </p:ext>
            </p:extLst>
          </p:nvPr>
        </p:nvGraphicFramePr>
        <p:xfrm>
          <a:off x="3978234" y="3200400"/>
          <a:ext cx="88917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60"/>
                <a:gridCol w="532913"/>
              </a:tblGrid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53" name="テキスト ボックス 12"/>
          <p:cNvSpPr txBox="1">
            <a:spLocks noChangeArrowheads="1"/>
          </p:cNvSpPr>
          <p:nvPr/>
        </p:nvSpPr>
        <p:spPr bwMode="auto">
          <a:xfrm>
            <a:off x="4356100" y="6030914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Array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61182"/>
              </p:ext>
            </p:extLst>
          </p:nvPr>
        </p:nvGraphicFramePr>
        <p:xfrm>
          <a:off x="4880757" y="3200400"/>
          <a:ext cx="973777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3777"/>
              </a:tblGrid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FF00</a:t>
                      </a:r>
                      <a:endParaRPr kumimoji="1" lang="ja-JP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FF01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FF02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FF03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FF04</a:t>
                      </a:r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68" name="テキスト ボックス 17"/>
          <p:cNvSpPr txBox="1">
            <a:spLocks noChangeArrowheads="1"/>
          </p:cNvSpPr>
          <p:nvPr/>
        </p:nvSpPr>
        <p:spPr bwMode="auto">
          <a:xfrm>
            <a:off x="8458201" y="6030913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panose="020B0604020202020204" pitchFamily="34" charset="0"/>
              </a:rPr>
              <a:t>Linked list</a:t>
            </a:r>
            <a:endParaRPr lang="ja-JP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45881"/>
              </p:ext>
            </p:extLst>
          </p:nvPr>
        </p:nvGraphicFramePr>
        <p:xfrm>
          <a:off x="8136834" y="2830513"/>
          <a:ext cx="2710860" cy="2692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351"/>
                <a:gridCol w="692079"/>
                <a:gridCol w="677715"/>
                <a:gridCol w="677715"/>
              </a:tblGrid>
              <a:tr h="53848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79646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7964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>
                        <a:solidFill>
                          <a:srgbClr val="F7964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NULL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FF00</a:t>
                      </a:r>
                      <a:endParaRPr kumimoji="1" lang="ja-JP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384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FFFF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FFF1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3848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4BACC6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4BAC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47</a:t>
                      </a:r>
                      <a:endParaRPr kumimoji="1" lang="ja-JP" altLang="en-US" dirty="0">
                        <a:solidFill>
                          <a:srgbClr val="4BAC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FF00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FF0X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3848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FFF1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FF1F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53848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8064A2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41</a:t>
                      </a:r>
                      <a:endParaRPr kumimoji="1" lang="ja-JP" altLang="en-US" dirty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FF0X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FFFF</a:t>
                      </a:r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95" name="直線矢印コネクタ 28679"/>
          <p:cNvCxnSpPr>
            <a:cxnSpLocks noChangeShapeType="1"/>
          </p:cNvCxnSpPr>
          <p:nvPr/>
        </p:nvCxnSpPr>
        <p:spPr bwMode="auto">
          <a:xfrm>
            <a:off x="7536872" y="4701640"/>
            <a:ext cx="5334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96" name="テキスト ボックス 28680"/>
          <p:cNvSpPr txBox="1">
            <a:spLocks noChangeArrowheads="1"/>
          </p:cNvSpPr>
          <p:nvPr/>
        </p:nvSpPr>
        <p:spPr bwMode="auto">
          <a:xfrm>
            <a:off x="6848103" y="4521305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panose="020B0604020202020204" pitchFamily="34" charset="0"/>
              </a:rPr>
              <a:t>Start</a:t>
            </a:r>
            <a:endParaRPr lang="ja-JP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990" y="2553196"/>
            <a:ext cx="688768" cy="3087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4191990" y="2861953"/>
            <a:ext cx="344384" cy="3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0363" y="2427784"/>
            <a:ext cx="688768" cy="3087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8736" y="2398817"/>
            <a:ext cx="846612" cy="46313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</p:cNvCxnSpPr>
          <p:nvPr/>
        </p:nvCxnSpPr>
        <p:spPr>
          <a:xfrm flipH="1">
            <a:off x="4730750" y="2736541"/>
            <a:ext cx="793997" cy="4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0"/>
          </p:cNvCxnSpPr>
          <p:nvPr/>
        </p:nvCxnSpPr>
        <p:spPr>
          <a:xfrm flipH="1">
            <a:off x="5367645" y="2861953"/>
            <a:ext cx="1260766" cy="33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69086" y="2214749"/>
            <a:ext cx="688768" cy="3087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8469086" y="2523506"/>
            <a:ext cx="344384" cy="3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57459" y="2089337"/>
            <a:ext cx="688768" cy="3087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75124" y="1751613"/>
            <a:ext cx="946562" cy="46313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9007846" y="2398094"/>
            <a:ext cx="793997" cy="4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2"/>
          </p:cNvCxnSpPr>
          <p:nvPr/>
        </p:nvCxnSpPr>
        <p:spPr>
          <a:xfrm flipH="1">
            <a:off x="9939647" y="2214749"/>
            <a:ext cx="808758" cy="64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126684" y="2374343"/>
            <a:ext cx="846612" cy="46313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31" idx="2"/>
          </p:cNvCxnSpPr>
          <p:nvPr/>
        </p:nvCxnSpPr>
        <p:spPr>
          <a:xfrm rot="5400000">
            <a:off x="11035774" y="2656495"/>
            <a:ext cx="333233" cy="69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9357167" y="5039037"/>
            <a:ext cx="245361" cy="1332757"/>
          </a:xfrm>
          <a:prstGeom prst="rightBrace">
            <a:avLst>
              <a:gd name="adj1" fmla="val 24026"/>
              <a:gd name="adj2" fmla="val 49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1" idx="1"/>
          </p:cNvCxnSpPr>
          <p:nvPr/>
        </p:nvCxnSpPr>
        <p:spPr>
          <a:xfrm>
            <a:off x="9488364" y="5828096"/>
            <a:ext cx="1260041" cy="10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774165" y="5705406"/>
            <a:ext cx="846612" cy="463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53" grpId="0"/>
      <p:bldP spid="5168" grpId="0"/>
      <p:bldP spid="5196" grpId="0"/>
      <p:bldP spid="4" grpId="0" animBg="1"/>
      <p:bldP spid="17" grpId="0" animBg="1"/>
      <p:bldP spid="18" grpId="0" animBg="1"/>
      <p:bldP spid="23" grpId="0" animBg="1"/>
      <p:bldP spid="25" grpId="0" animBg="1"/>
      <p:bldP spid="26" grpId="0" animBg="1"/>
      <p:bldP spid="31" grpId="0" animBg="1"/>
      <p:bldP spid="21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3733800" y="2057400"/>
          <a:ext cx="1676400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579438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43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45" marB="4574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5" marB="457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153" name="直線コネクタ 3"/>
          <p:cNvCxnSpPr>
            <a:cxnSpLocks noChangeShapeType="1"/>
          </p:cNvCxnSpPr>
          <p:nvPr/>
        </p:nvCxnSpPr>
        <p:spPr bwMode="auto">
          <a:xfrm>
            <a:off x="4343400" y="20574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テキスト ボックス 5"/>
          <p:cNvSpPr txBox="1"/>
          <p:nvPr/>
        </p:nvSpPr>
        <p:spPr>
          <a:xfrm>
            <a:off x="2120901" y="685801"/>
            <a:ext cx="1006475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ja-JP" dirty="0">
                <a:latin typeface="Arial" charset="0"/>
                <a:ea typeface="ＭＳ Ｐゴシック" charset="0"/>
                <a:cs typeface="ＭＳ Ｐゴシック" charset="0"/>
              </a:rPr>
              <a:t>Node 1</a:t>
            </a:r>
          </a:p>
          <a:p>
            <a:pPr algn="ctr" eaLnBrk="1" hangingPunct="1">
              <a:defRPr/>
            </a:pPr>
            <a:r>
              <a:rPr kumimoji="1"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address</a:t>
            </a:r>
            <a:endParaRPr kumimoji="1" lang="ja-JP" alt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86200" y="4038600"/>
          <a:ext cx="1752600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579438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45" marB="4574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3 address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5" marB="457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162" name="直線コネクタ 7"/>
          <p:cNvCxnSpPr>
            <a:cxnSpLocks noChangeShapeType="1"/>
          </p:cNvCxnSpPr>
          <p:nvPr/>
        </p:nvCxnSpPr>
        <p:spPr bwMode="auto">
          <a:xfrm>
            <a:off x="4495800" y="4038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テキスト ボックス 8"/>
          <p:cNvSpPr txBox="1">
            <a:spLocks noChangeArrowheads="1"/>
          </p:cNvSpPr>
          <p:nvPr/>
        </p:nvSpPr>
        <p:spPr bwMode="auto">
          <a:xfrm>
            <a:off x="4114800" y="35814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2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248400" y="2895600"/>
          <a:ext cx="1752600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579438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41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45" marB="4574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4 address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5" marB="457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171" name="直線コネクタ 10"/>
          <p:cNvCxnSpPr>
            <a:cxnSpLocks noChangeShapeType="1"/>
          </p:cNvCxnSpPr>
          <p:nvPr/>
        </p:nvCxnSpPr>
        <p:spPr bwMode="auto">
          <a:xfrm>
            <a:off x="6858000" y="2895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2" name="テキスト ボックス 11"/>
          <p:cNvSpPr txBox="1">
            <a:spLocks noChangeArrowheads="1"/>
          </p:cNvSpPr>
          <p:nvPr/>
        </p:nvSpPr>
        <p:spPr bwMode="auto">
          <a:xfrm>
            <a:off x="6477000" y="24384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3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8610600" y="4876800"/>
          <a:ext cx="1676400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579438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47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45" marB="4574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5 address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5" marB="457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180" name="直線コネクタ 13"/>
          <p:cNvCxnSpPr>
            <a:cxnSpLocks noChangeShapeType="1"/>
          </p:cNvCxnSpPr>
          <p:nvPr/>
        </p:nvCxnSpPr>
        <p:spPr bwMode="auto">
          <a:xfrm>
            <a:off x="9220200" y="48768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1" name="テキスト ボックス 14"/>
          <p:cNvSpPr txBox="1">
            <a:spLocks noChangeArrowheads="1"/>
          </p:cNvSpPr>
          <p:nvPr/>
        </p:nvSpPr>
        <p:spPr bwMode="auto">
          <a:xfrm>
            <a:off x="8839200" y="44196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4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5638800" y="5791201"/>
          <a:ext cx="15240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189" name="直線コネクタ 16"/>
          <p:cNvCxnSpPr>
            <a:cxnSpLocks noChangeShapeType="1"/>
          </p:cNvCxnSpPr>
          <p:nvPr/>
        </p:nvCxnSpPr>
        <p:spPr bwMode="auto">
          <a:xfrm>
            <a:off x="6248400" y="57912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0" name="テキスト ボックス 17"/>
          <p:cNvSpPr txBox="1">
            <a:spLocks noChangeArrowheads="1"/>
          </p:cNvSpPr>
          <p:nvPr/>
        </p:nvSpPr>
        <p:spPr bwMode="auto">
          <a:xfrm>
            <a:off x="5867400" y="53340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5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sp>
        <p:nvSpPr>
          <p:cNvPr id="6191" name="テキスト ボックス 18"/>
          <p:cNvSpPr txBox="1">
            <a:spLocks noChangeArrowheads="1"/>
          </p:cNvSpPr>
          <p:nvPr/>
        </p:nvSpPr>
        <p:spPr bwMode="auto">
          <a:xfrm>
            <a:off x="4024314" y="16002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1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cxnSp>
        <p:nvCxnSpPr>
          <p:cNvPr id="6192" name="AutoShape 37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2692401" y="1263651"/>
            <a:ext cx="954087" cy="1090612"/>
          </a:xfrm>
          <a:prstGeom prst="curvedConnector2">
            <a:avLst/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直線矢印コネクタ 33"/>
          <p:cNvCxnSpPr>
            <a:cxnSpLocks noChangeShapeType="1"/>
          </p:cNvCxnSpPr>
          <p:nvPr/>
        </p:nvCxnSpPr>
        <p:spPr bwMode="auto">
          <a:xfrm>
            <a:off x="4800600" y="2667000"/>
            <a:ext cx="0" cy="9906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直線矢印コネクタ 35"/>
          <p:cNvCxnSpPr>
            <a:cxnSpLocks noChangeShapeType="1"/>
          </p:cNvCxnSpPr>
          <p:nvPr/>
        </p:nvCxnSpPr>
        <p:spPr bwMode="auto">
          <a:xfrm flipV="1">
            <a:off x="5638800" y="3505200"/>
            <a:ext cx="1143000" cy="8382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直線矢印コネクタ 37"/>
          <p:cNvCxnSpPr>
            <a:cxnSpLocks noChangeShapeType="1"/>
          </p:cNvCxnSpPr>
          <p:nvPr/>
        </p:nvCxnSpPr>
        <p:spPr bwMode="auto">
          <a:xfrm>
            <a:off x="7391400" y="3581400"/>
            <a:ext cx="1828800" cy="8382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直線矢印コネクタ 39"/>
          <p:cNvCxnSpPr>
            <a:cxnSpLocks noChangeShapeType="1"/>
          </p:cNvCxnSpPr>
          <p:nvPr/>
        </p:nvCxnSpPr>
        <p:spPr bwMode="auto">
          <a:xfrm flipH="1">
            <a:off x="7162800" y="5562601"/>
            <a:ext cx="2057400" cy="498475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7" name="テキスト ボックス 41"/>
          <p:cNvSpPr txBox="1">
            <a:spLocks noChangeArrowheads="1"/>
          </p:cNvSpPr>
          <p:nvPr/>
        </p:nvSpPr>
        <p:spPr bwMode="auto">
          <a:xfrm>
            <a:off x="1752600" y="228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Starting point </a:t>
            </a:r>
            <a:r>
              <a:rPr lang="en-US" altLang="ja-JP" sz="1800" b="1">
                <a:latin typeface="Arial" panose="020B0604020202020204" pitchFamily="34" charset="0"/>
              </a:rPr>
              <a:t>(head</a:t>
            </a:r>
            <a:r>
              <a:rPr lang="en-US" altLang="ja-JP" sz="1800">
                <a:latin typeface="Arial" panose="020B0604020202020204" pitchFamily="34" charset="0"/>
              </a:rPr>
              <a:t>)</a:t>
            </a:r>
            <a:endParaRPr lang="ja-JP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3733800" y="2057401"/>
          <a:ext cx="16764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rgbClr val="000000"/>
                          </a:solidFill>
                        </a:rPr>
                        <a:t>43</a:t>
                      </a:r>
                      <a:endParaRPr kumimoji="1" lang="ja-JP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solidFill>
                            <a:srgbClr val="0000FF"/>
                          </a:solidFill>
                        </a:rPr>
                        <a:t>FFF1</a:t>
                      </a:r>
                      <a:endParaRPr kumimoji="1" lang="ja-JP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177" name="直線コネクタ 3"/>
          <p:cNvCxnSpPr>
            <a:cxnSpLocks noChangeShapeType="1"/>
          </p:cNvCxnSpPr>
          <p:nvPr/>
        </p:nvCxnSpPr>
        <p:spPr bwMode="auto">
          <a:xfrm>
            <a:off x="4343400" y="20574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テキスト ボックス 5"/>
          <p:cNvSpPr txBox="1"/>
          <p:nvPr/>
        </p:nvSpPr>
        <p:spPr>
          <a:xfrm>
            <a:off x="2120900" y="685800"/>
            <a:ext cx="7366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FF1F</a:t>
            </a:r>
            <a:endParaRPr kumimoji="1" lang="ja-JP" alt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86200" y="4038601"/>
          <a:ext cx="17526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kumimoji="1" lang="ja-JP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00FF"/>
                          </a:solidFill>
                        </a:rPr>
                        <a:t>FFFF</a:t>
                      </a:r>
                      <a:endParaRPr kumimoji="1" lang="ja-JP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186" name="直線コネクタ 7"/>
          <p:cNvCxnSpPr>
            <a:cxnSpLocks noChangeShapeType="1"/>
          </p:cNvCxnSpPr>
          <p:nvPr/>
        </p:nvCxnSpPr>
        <p:spPr bwMode="auto">
          <a:xfrm>
            <a:off x="4495800" y="4038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テキスト ボックス 8"/>
          <p:cNvSpPr txBox="1">
            <a:spLocks noChangeArrowheads="1"/>
          </p:cNvSpPr>
          <p:nvPr/>
        </p:nvSpPr>
        <p:spPr bwMode="auto">
          <a:xfrm>
            <a:off x="4114800" y="35814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2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248400" y="2895601"/>
          <a:ext cx="17526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rgbClr val="000000"/>
                          </a:solidFill>
                        </a:rPr>
                        <a:t>41</a:t>
                      </a:r>
                      <a:endParaRPr kumimoji="1" lang="ja-JP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00FF"/>
                          </a:solidFill>
                        </a:rPr>
                        <a:t>FF0X</a:t>
                      </a:r>
                      <a:endParaRPr kumimoji="1" lang="ja-JP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195" name="直線コネクタ 10"/>
          <p:cNvCxnSpPr>
            <a:cxnSpLocks noChangeShapeType="1"/>
          </p:cNvCxnSpPr>
          <p:nvPr/>
        </p:nvCxnSpPr>
        <p:spPr bwMode="auto">
          <a:xfrm>
            <a:off x="6858000" y="2895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テキスト ボックス 11"/>
          <p:cNvSpPr txBox="1">
            <a:spLocks noChangeArrowheads="1"/>
          </p:cNvSpPr>
          <p:nvPr/>
        </p:nvSpPr>
        <p:spPr bwMode="auto">
          <a:xfrm>
            <a:off x="6477000" y="24384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3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8610600" y="4876801"/>
          <a:ext cx="16764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rgbClr val="000000"/>
                          </a:solidFill>
                        </a:rPr>
                        <a:t>47</a:t>
                      </a:r>
                      <a:endParaRPr kumimoji="1" lang="ja-JP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0000FF"/>
                          </a:solidFill>
                        </a:rPr>
                        <a:t>FF00</a:t>
                      </a: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204" name="直線コネクタ 13"/>
          <p:cNvCxnSpPr>
            <a:cxnSpLocks noChangeShapeType="1"/>
          </p:cNvCxnSpPr>
          <p:nvPr/>
        </p:nvCxnSpPr>
        <p:spPr bwMode="auto">
          <a:xfrm>
            <a:off x="9220200" y="48768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5" name="テキスト ボックス 14"/>
          <p:cNvSpPr txBox="1">
            <a:spLocks noChangeArrowheads="1"/>
          </p:cNvSpPr>
          <p:nvPr/>
        </p:nvSpPr>
        <p:spPr bwMode="auto">
          <a:xfrm>
            <a:off x="8839200" y="44196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4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5638800" y="5791201"/>
          <a:ext cx="1524000" cy="5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53816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kumimoji="1" lang="ja-JP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0000FF"/>
                          </a:solidFill>
                        </a:rPr>
                        <a:t>NULL</a:t>
                      </a:r>
                      <a:endParaRPr kumimoji="1" lang="ja-JP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213" name="直線コネクタ 16"/>
          <p:cNvCxnSpPr>
            <a:cxnSpLocks noChangeShapeType="1"/>
          </p:cNvCxnSpPr>
          <p:nvPr/>
        </p:nvCxnSpPr>
        <p:spPr bwMode="auto">
          <a:xfrm>
            <a:off x="6248400" y="57912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4" name="テキスト ボックス 17"/>
          <p:cNvSpPr txBox="1">
            <a:spLocks noChangeArrowheads="1"/>
          </p:cNvSpPr>
          <p:nvPr/>
        </p:nvSpPr>
        <p:spPr bwMode="auto">
          <a:xfrm>
            <a:off x="5867400" y="53340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5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sp>
        <p:nvSpPr>
          <p:cNvPr id="7215" name="テキスト ボックス 18"/>
          <p:cNvSpPr txBox="1">
            <a:spLocks noChangeArrowheads="1"/>
          </p:cNvSpPr>
          <p:nvPr/>
        </p:nvSpPr>
        <p:spPr bwMode="auto">
          <a:xfrm>
            <a:off x="4024314" y="16002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Node 1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cxnSp>
        <p:nvCxnSpPr>
          <p:cNvPr id="7216" name="AutoShape 37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2486819" y="1058069"/>
            <a:ext cx="1230312" cy="12255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直線矢印コネクタ 33"/>
          <p:cNvCxnSpPr>
            <a:cxnSpLocks noChangeShapeType="1"/>
          </p:cNvCxnSpPr>
          <p:nvPr/>
        </p:nvCxnSpPr>
        <p:spPr bwMode="auto">
          <a:xfrm>
            <a:off x="4800600" y="2667000"/>
            <a:ext cx="0" cy="9906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直線矢印コネクタ 35"/>
          <p:cNvCxnSpPr>
            <a:cxnSpLocks noChangeShapeType="1"/>
          </p:cNvCxnSpPr>
          <p:nvPr/>
        </p:nvCxnSpPr>
        <p:spPr bwMode="auto">
          <a:xfrm flipV="1">
            <a:off x="5638800" y="3505200"/>
            <a:ext cx="1143000" cy="8382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直線矢印コネクタ 37"/>
          <p:cNvCxnSpPr>
            <a:cxnSpLocks noChangeShapeType="1"/>
          </p:cNvCxnSpPr>
          <p:nvPr/>
        </p:nvCxnSpPr>
        <p:spPr bwMode="auto">
          <a:xfrm>
            <a:off x="7391400" y="3581400"/>
            <a:ext cx="1828800" cy="838200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直線矢印コネクタ 39"/>
          <p:cNvCxnSpPr>
            <a:cxnSpLocks noChangeShapeType="1"/>
          </p:cNvCxnSpPr>
          <p:nvPr/>
        </p:nvCxnSpPr>
        <p:spPr bwMode="auto">
          <a:xfrm flipH="1">
            <a:off x="7162800" y="5562601"/>
            <a:ext cx="2057400" cy="498475"/>
          </a:xfrm>
          <a:prstGeom prst="straightConnector1">
            <a:avLst/>
          </a:prstGeom>
          <a:noFill/>
          <a:ln w="25400">
            <a:solidFill>
              <a:srgbClr val="1724F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1" name="テキスト ボックス 41"/>
          <p:cNvSpPr txBox="1">
            <a:spLocks noChangeArrowheads="1"/>
          </p:cNvSpPr>
          <p:nvPr/>
        </p:nvSpPr>
        <p:spPr bwMode="auto">
          <a:xfrm>
            <a:off x="1752600" y="228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Arial" panose="020B0604020202020204" pitchFamily="34" charset="0"/>
              </a:rPr>
              <a:t>Head</a:t>
            </a:r>
            <a:r>
              <a:rPr lang="en-US" altLang="ja-JP" sz="1800">
                <a:latin typeface="Arial" panose="020B0604020202020204" pitchFamily="34" charset="0"/>
              </a:rPr>
              <a:t> pointer</a:t>
            </a:r>
            <a:endParaRPr lang="ja-JP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ja-JP" u="sng" smtClean="0">
                <a:ea typeface="ＭＳ Ｐゴシック" panose="020B0600070205080204" pitchFamily="34" charset="-128"/>
              </a:rPr>
              <a:t>Basics of Linked Lists</a:t>
            </a:r>
            <a:endParaRPr lang="ja-JP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52600" y="838200"/>
            <a:ext cx="8763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ja-JP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mtClean="0">
                <a:ea typeface="ＭＳ Ｐゴシック" panose="020B0600070205080204" pitchFamily="34" charset="-128"/>
              </a:rPr>
              <a:t>A </a:t>
            </a:r>
            <a:r>
              <a:rPr lang="en-US" altLang="ja-JP" b="1" smtClean="0">
                <a:ea typeface="ＭＳ Ｐゴシック" panose="020B0600070205080204" pitchFamily="34" charset="-128"/>
              </a:rPr>
              <a:t>group of nodes</a:t>
            </a:r>
            <a:r>
              <a:rPr lang="en-US" altLang="ja-JP" smtClean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ja-JP" b="1" smtClean="0">
                <a:ea typeface="ＭＳ Ｐゴシック" panose="020B0600070205080204" pitchFamily="34" charset="-128"/>
              </a:rPr>
              <a:t>Each node </a:t>
            </a:r>
            <a:r>
              <a:rPr lang="en-US" altLang="ja-JP" smtClean="0">
                <a:ea typeface="ＭＳ Ｐゴシック" panose="020B0600070205080204" pitchFamily="34" charset="-128"/>
              </a:rPr>
              <a:t>represents by a block of memory and it has </a:t>
            </a:r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two fields</a:t>
            </a:r>
            <a:r>
              <a:rPr lang="en-US" altLang="ja-JP" smtClean="0">
                <a:ea typeface="ＭＳ Ｐゴシック" panose="020B0600070205080204" pitchFamily="34" charset="-128"/>
              </a:rPr>
              <a:t>/parts: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ja-JP" b="1" smtClean="0">
                <a:ea typeface="ＭＳ Ｐゴシック" panose="020B0600070205080204" pitchFamily="34" charset="-128"/>
              </a:rPr>
              <a:t>data</a:t>
            </a:r>
            <a:r>
              <a:rPr lang="en-US" altLang="ja-JP" smtClean="0">
                <a:ea typeface="ＭＳ Ｐゴシック" panose="020B0600070205080204" pitchFamily="34" charset="-128"/>
              </a:rPr>
              <a:t>/value and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ja-JP" smtClean="0">
                <a:ea typeface="ＭＳ Ｐゴシック" panose="020B0600070205080204" pitchFamily="34" charset="-128"/>
              </a:rPr>
              <a:t>a next </a:t>
            </a:r>
            <a:r>
              <a:rPr lang="en-US" altLang="ja-JP" b="1" smtClean="0">
                <a:ea typeface="ＭＳ Ｐゴシック" panose="020B0600070205080204" pitchFamily="34" charset="-128"/>
              </a:rPr>
              <a:t>pointer</a:t>
            </a:r>
            <a:r>
              <a:rPr lang="en-US" altLang="ja-JP" smtClean="0">
                <a:ea typeface="ＭＳ Ｐゴシック" panose="020B0600070205080204" pitchFamily="34" charset="-128"/>
              </a:rPr>
              <a:t> to point the </a:t>
            </a:r>
            <a:r>
              <a:rPr lang="en-US" altLang="ja-JP" b="1" smtClean="0">
                <a:ea typeface="ＭＳ Ｐゴシック" panose="020B0600070205080204" pitchFamily="34" charset="-128"/>
              </a:rPr>
              <a:t>next</a:t>
            </a:r>
            <a:r>
              <a:rPr lang="en-US" altLang="ja-JP" smtClean="0">
                <a:ea typeface="ＭＳ Ｐゴシック" panose="020B0600070205080204" pitchFamily="34" charset="-128"/>
              </a:rPr>
              <a:t> node.</a:t>
            </a:r>
          </a:p>
          <a:p>
            <a:pPr marL="971550" lvl="1" indent="-514350">
              <a:buNone/>
            </a:pPr>
            <a:endParaRPr lang="en-US" altLang="ja-JP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ja-JP" sz="2600">
                <a:solidFill>
                  <a:srgbClr val="0000FF"/>
                </a:solidFill>
                <a:ea typeface="ＭＳ Ｐゴシック" panose="020B0600070205080204" pitchFamily="34" charset="-128"/>
              </a:rPr>
              <a:t>We need to build a </a:t>
            </a:r>
            <a:r>
              <a:rPr lang="en-US" altLang="ja-JP" sz="2600" b="1">
                <a:solidFill>
                  <a:srgbClr val="0000FF"/>
                </a:solidFill>
                <a:ea typeface="ＭＳ Ｐゴシック" panose="020B0600070205080204" pitchFamily="34" charset="-128"/>
              </a:rPr>
              <a:t>new data type </a:t>
            </a:r>
            <a:r>
              <a:rPr lang="en-US" altLang="ja-JP" sz="2600">
                <a:solidFill>
                  <a:srgbClr val="0000FF"/>
                </a:solidFill>
                <a:ea typeface="ＭＳ Ｐゴシック" panose="020B0600070205080204" pitchFamily="34" charset="-128"/>
              </a:rPr>
              <a:t>for this node which will have two fields, one for data and another for a pointer. </a:t>
            </a:r>
            <a:r>
              <a:rPr lang="en-US" altLang="ja-JP" sz="2600" b="1">
                <a:solidFill>
                  <a:srgbClr val="0000FF"/>
                </a:solidFill>
                <a:ea typeface="ＭＳ Ｐゴシック" panose="020B0600070205080204" pitchFamily="34" charset="-128"/>
              </a:rPr>
              <a:t>Struct</a:t>
            </a:r>
            <a:r>
              <a:rPr lang="en-US" altLang="ja-JP" sz="2600">
                <a:solidFill>
                  <a:srgbClr val="0000FF"/>
                </a:solidFill>
                <a:ea typeface="ＭＳ Ｐゴシック" panose="020B0600070205080204" pitchFamily="34" charset="-128"/>
              </a:rPr>
              <a:t> can be used for this purpose.</a:t>
            </a:r>
          </a:p>
        </p:txBody>
      </p:sp>
      <p:pic>
        <p:nvPicPr>
          <p:cNvPr id="8196" name="図 3" descr="fig 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990600"/>
            <a:ext cx="703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8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201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Basics of Linked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bappy nur</dc:creator>
  <cp:lastModifiedBy>bappy nur</cp:lastModifiedBy>
  <cp:revision>5</cp:revision>
  <dcterms:created xsi:type="dcterms:W3CDTF">2016-03-24T10:19:37Z</dcterms:created>
  <dcterms:modified xsi:type="dcterms:W3CDTF">2016-03-24T11:26:18Z</dcterms:modified>
</cp:coreProperties>
</file>