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0A2AE-2A2C-4433-8592-DC8E5F472B0E}" type="datetimeFigureOut">
              <a:rPr lang="en-US" smtClean="0"/>
              <a:t>19-Apr-16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F296E-4872-4973-AD00-9C53D1099924}" type="slidenum">
              <a:rPr lang="en-US" smtClean="0"/>
              <a:t>‹#›</a:t>
            </a:fld>
            <a:endParaRPr lang="en-US"/>
          </a:p>
        </p:txBody>
      </p:sp>
    </p:spTree>
    <p:extLst>
      <p:ext uri="{BB962C8B-B14F-4D97-AF65-F5344CB8AC3E}">
        <p14:creationId xmlns:p14="http://schemas.microsoft.com/office/powerpoint/2010/main" val="118501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BF296E-4872-4973-AD00-9C53D1099924}" type="slidenum">
              <a:rPr lang="en-US" smtClean="0"/>
              <a:t>1</a:t>
            </a:fld>
            <a:endParaRPr lang="en-US"/>
          </a:p>
        </p:txBody>
      </p:sp>
    </p:spTree>
    <p:extLst>
      <p:ext uri="{BB962C8B-B14F-4D97-AF65-F5344CB8AC3E}">
        <p14:creationId xmlns:p14="http://schemas.microsoft.com/office/powerpoint/2010/main" val="324665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BF296E-4872-4973-AD00-9C53D1099924}" type="slidenum">
              <a:rPr lang="en-US" smtClean="0"/>
              <a:t>4</a:t>
            </a:fld>
            <a:endParaRPr lang="en-US"/>
          </a:p>
        </p:txBody>
      </p:sp>
    </p:spTree>
    <p:extLst>
      <p:ext uri="{BB962C8B-B14F-4D97-AF65-F5344CB8AC3E}">
        <p14:creationId xmlns:p14="http://schemas.microsoft.com/office/powerpoint/2010/main" val="2008010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BF296E-4872-4973-AD00-9C53D1099924}" type="slidenum">
              <a:rPr lang="en-US" smtClean="0"/>
              <a:t>5</a:t>
            </a:fld>
            <a:endParaRPr lang="en-US"/>
          </a:p>
        </p:txBody>
      </p:sp>
    </p:spTree>
    <p:extLst>
      <p:ext uri="{BB962C8B-B14F-4D97-AF65-F5344CB8AC3E}">
        <p14:creationId xmlns:p14="http://schemas.microsoft.com/office/powerpoint/2010/main" val="2136963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BF296E-4872-4973-AD00-9C53D1099924}" type="slidenum">
              <a:rPr lang="en-US" smtClean="0"/>
              <a:t>6</a:t>
            </a:fld>
            <a:endParaRPr lang="en-US"/>
          </a:p>
        </p:txBody>
      </p:sp>
    </p:spTree>
    <p:extLst>
      <p:ext uri="{BB962C8B-B14F-4D97-AF65-F5344CB8AC3E}">
        <p14:creationId xmlns:p14="http://schemas.microsoft.com/office/powerpoint/2010/main" val="474700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Fahad Ahmed</a:t>
            </a:r>
            <a:endParaRPr lang="en-US"/>
          </a:p>
        </p:txBody>
      </p:sp>
      <p:sp>
        <p:nvSpPr>
          <p:cNvPr id="5" name="Footer Placeholder 4"/>
          <p:cNvSpPr>
            <a:spLocks noGrp="1"/>
          </p:cNvSpPr>
          <p:nvPr>
            <p:ph type="ftr" sz="quarter" idx="11"/>
          </p:nvPr>
        </p:nvSpPr>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102525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Fahad Ahmed</a:t>
            </a:r>
            <a:endParaRPr lang="en-US"/>
          </a:p>
        </p:txBody>
      </p:sp>
      <p:sp>
        <p:nvSpPr>
          <p:cNvPr id="5" name="Footer Placeholder 4"/>
          <p:cNvSpPr>
            <a:spLocks noGrp="1"/>
          </p:cNvSpPr>
          <p:nvPr>
            <p:ph type="ftr" sz="quarter" idx="11"/>
          </p:nvPr>
        </p:nvSpPr>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85256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Fahad Ahmed</a:t>
            </a:r>
            <a:endParaRPr lang="en-US"/>
          </a:p>
        </p:txBody>
      </p:sp>
      <p:sp>
        <p:nvSpPr>
          <p:cNvPr id="5" name="Footer Placeholder 4"/>
          <p:cNvSpPr>
            <a:spLocks noGrp="1"/>
          </p:cNvSpPr>
          <p:nvPr>
            <p:ph type="ftr" sz="quarter" idx="11"/>
          </p:nvPr>
        </p:nvSpPr>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260313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Fahad Ahmed</a:t>
            </a:r>
            <a:endParaRPr lang="en-US"/>
          </a:p>
        </p:txBody>
      </p:sp>
      <p:sp>
        <p:nvSpPr>
          <p:cNvPr id="5" name="Footer Placeholder 4"/>
          <p:cNvSpPr>
            <a:spLocks noGrp="1"/>
          </p:cNvSpPr>
          <p:nvPr>
            <p:ph type="ftr" sz="quarter" idx="11"/>
          </p:nvPr>
        </p:nvSpPr>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110217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Fahad Ahmed</a:t>
            </a:r>
            <a:endParaRPr lang="en-US"/>
          </a:p>
        </p:txBody>
      </p:sp>
      <p:sp>
        <p:nvSpPr>
          <p:cNvPr id="5" name="Footer Placeholder 4"/>
          <p:cNvSpPr>
            <a:spLocks noGrp="1"/>
          </p:cNvSpPr>
          <p:nvPr>
            <p:ph type="ftr" sz="quarter" idx="11"/>
          </p:nvPr>
        </p:nvSpPr>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102159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Fahad Ahmed</a:t>
            </a:r>
            <a:endParaRPr lang="en-US"/>
          </a:p>
        </p:txBody>
      </p:sp>
      <p:sp>
        <p:nvSpPr>
          <p:cNvPr id="6" name="Footer Placeholder 5"/>
          <p:cNvSpPr>
            <a:spLocks noGrp="1"/>
          </p:cNvSpPr>
          <p:nvPr>
            <p:ph type="ftr" sz="quarter" idx="11"/>
          </p:nvPr>
        </p:nvSpPr>
        <p:spPr/>
        <p:txBody>
          <a:bodyPr/>
          <a:lstStyle/>
          <a:p>
            <a:r>
              <a:rPr lang="en-US" smtClean="0"/>
              <a:t>CSC 2015: Data Structures</a:t>
            </a:r>
            <a:endParaRPr lang="en-US"/>
          </a:p>
        </p:txBody>
      </p:sp>
      <p:sp>
        <p:nvSpPr>
          <p:cNvPr id="7" name="Slide Number Placeholder 6"/>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298713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Fahad Ahmed</a:t>
            </a:r>
            <a:endParaRPr lang="en-US"/>
          </a:p>
        </p:txBody>
      </p:sp>
      <p:sp>
        <p:nvSpPr>
          <p:cNvPr id="8" name="Footer Placeholder 7"/>
          <p:cNvSpPr>
            <a:spLocks noGrp="1"/>
          </p:cNvSpPr>
          <p:nvPr>
            <p:ph type="ftr" sz="quarter" idx="11"/>
          </p:nvPr>
        </p:nvSpPr>
        <p:spPr/>
        <p:txBody>
          <a:bodyPr/>
          <a:lstStyle/>
          <a:p>
            <a:r>
              <a:rPr lang="en-US" smtClean="0"/>
              <a:t>CSC 2015: Data Structures</a:t>
            </a:r>
            <a:endParaRPr lang="en-US"/>
          </a:p>
        </p:txBody>
      </p:sp>
      <p:sp>
        <p:nvSpPr>
          <p:cNvPr id="9" name="Slide Number Placeholder 8"/>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390250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Fahad Ahmed</a:t>
            </a:r>
            <a:endParaRPr lang="en-US"/>
          </a:p>
        </p:txBody>
      </p:sp>
      <p:sp>
        <p:nvSpPr>
          <p:cNvPr id="4" name="Footer Placeholder 3"/>
          <p:cNvSpPr>
            <a:spLocks noGrp="1"/>
          </p:cNvSpPr>
          <p:nvPr>
            <p:ph type="ftr" sz="quarter" idx="11"/>
          </p:nvPr>
        </p:nvSpPr>
        <p:spPr/>
        <p:txBody>
          <a:bodyPr/>
          <a:lstStyle/>
          <a:p>
            <a:r>
              <a:rPr lang="en-US" smtClean="0"/>
              <a:t>CSC 2015: Data Structures</a:t>
            </a:r>
            <a:endParaRPr lang="en-US"/>
          </a:p>
        </p:txBody>
      </p:sp>
      <p:sp>
        <p:nvSpPr>
          <p:cNvPr id="5" name="Slide Number Placeholder 4"/>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363592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Fahad Ahmed</a:t>
            </a:r>
            <a:endParaRPr lang="en-US"/>
          </a:p>
        </p:txBody>
      </p:sp>
      <p:sp>
        <p:nvSpPr>
          <p:cNvPr id="3" name="Footer Placeholder 2"/>
          <p:cNvSpPr>
            <a:spLocks noGrp="1"/>
          </p:cNvSpPr>
          <p:nvPr>
            <p:ph type="ftr" sz="quarter" idx="11"/>
          </p:nvPr>
        </p:nvSpPr>
        <p:spPr/>
        <p:txBody>
          <a:bodyPr/>
          <a:lstStyle/>
          <a:p>
            <a:r>
              <a:rPr lang="en-US" smtClean="0"/>
              <a:t>CSC 2015: Data Structures</a:t>
            </a:r>
            <a:endParaRPr lang="en-US"/>
          </a:p>
        </p:txBody>
      </p:sp>
      <p:sp>
        <p:nvSpPr>
          <p:cNvPr id="4" name="Slide Number Placeholder 3"/>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228117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Fahad Ahmed</a:t>
            </a:r>
            <a:endParaRPr lang="en-US"/>
          </a:p>
        </p:txBody>
      </p:sp>
      <p:sp>
        <p:nvSpPr>
          <p:cNvPr id="6" name="Footer Placeholder 5"/>
          <p:cNvSpPr>
            <a:spLocks noGrp="1"/>
          </p:cNvSpPr>
          <p:nvPr>
            <p:ph type="ftr" sz="quarter" idx="11"/>
          </p:nvPr>
        </p:nvSpPr>
        <p:spPr/>
        <p:txBody>
          <a:bodyPr/>
          <a:lstStyle/>
          <a:p>
            <a:r>
              <a:rPr lang="en-US" smtClean="0"/>
              <a:t>CSC 2015: Data Structures</a:t>
            </a:r>
            <a:endParaRPr lang="en-US"/>
          </a:p>
        </p:txBody>
      </p:sp>
      <p:sp>
        <p:nvSpPr>
          <p:cNvPr id="7" name="Slide Number Placeholder 6"/>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282991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Fahad Ahmed</a:t>
            </a:r>
            <a:endParaRPr lang="en-US"/>
          </a:p>
        </p:txBody>
      </p:sp>
      <p:sp>
        <p:nvSpPr>
          <p:cNvPr id="6" name="Footer Placeholder 5"/>
          <p:cNvSpPr>
            <a:spLocks noGrp="1"/>
          </p:cNvSpPr>
          <p:nvPr>
            <p:ph type="ftr" sz="quarter" idx="11"/>
          </p:nvPr>
        </p:nvSpPr>
        <p:spPr/>
        <p:txBody>
          <a:bodyPr/>
          <a:lstStyle/>
          <a:p>
            <a:r>
              <a:rPr lang="en-US" smtClean="0"/>
              <a:t>CSC 2015: Data Structures</a:t>
            </a:r>
            <a:endParaRPr lang="en-US"/>
          </a:p>
        </p:txBody>
      </p:sp>
      <p:sp>
        <p:nvSpPr>
          <p:cNvPr id="7" name="Slide Number Placeholder 6"/>
          <p:cNvSpPr>
            <a:spLocks noGrp="1"/>
          </p:cNvSpPr>
          <p:nvPr>
            <p:ph type="sldNum" sz="quarter" idx="12"/>
          </p:nvPr>
        </p:nvSpPr>
        <p:spPr/>
        <p:txBody>
          <a:bodyPr/>
          <a:lstStyle/>
          <a:p>
            <a:fld id="{B331CD5D-F2F4-47D9-8D77-54275E2018D5}" type="slidenum">
              <a:rPr lang="en-US" smtClean="0"/>
              <a:t>‹#›</a:t>
            </a:fld>
            <a:endParaRPr lang="en-US"/>
          </a:p>
        </p:txBody>
      </p:sp>
    </p:spTree>
    <p:extLst>
      <p:ext uri="{BB962C8B-B14F-4D97-AF65-F5344CB8AC3E}">
        <p14:creationId xmlns:p14="http://schemas.microsoft.com/office/powerpoint/2010/main" val="2183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Fahad Ahmed</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 2015: 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1CD5D-F2F4-47D9-8D77-54275E2018D5}" type="slidenum">
              <a:rPr lang="en-US" smtClean="0"/>
              <a:t>‹#›</a:t>
            </a:fld>
            <a:endParaRPr lang="en-US"/>
          </a:p>
        </p:txBody>
      </p:sp>
    </p:spTree>
    <p:extLst>
      <p:ext uri="{BB962C8B-B14F-4D97-AF65-F5344CB8AC3E}">
        <p14:creationId xmlns:p14="http://schemas.microsoft.com/office/powerpoint/2010/main" val="206597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95" y="-1361"/>
            <a:ext cx="10515600" cy="1024944"/>
          </a:xfrm>
        </p:spPr>
        <p:txBody>
          <a:bodyPr/>
          <a:lstStyle/>
          <a:p>
            <a:r>
              <a:rPr lang="en-US" dirty="0" smtClean="0"/>
              <a:t>				Binary </a:t>
            </a:r>
            <a:r>
              <a:rPr lang="en-US" dirty="0" smtClean="0"/>
              <a:t>Tree (BT)</a:t>
            </a:r>
            <a:endParaRPr lang="en-US" dirty="0"/>
          </a:p>
        </p:txBody>
      </p:sp>
      <p:sp>
        <p:nvSpPr>
          <p:cNvPr id="3" name="Content Placeholder 2"/>
          <p:cNvSpPr>
            <a:spLocks noGrp="1"/>
          </p:cNvSpPr>
          <p:nvPr>
            <p:ph idx="1"/>
          </p:nvPr>
        </p:nvSpPr>
        <p:spPr>
          <a:xfrm>
            <a:off x="88900" y="1063624"/>
            <a:ext cx="11976100" cy="594847"/>
          </a:xfrm>
        </p:spPr>
        <p:txBody>
          <a:bodyPr/>
          <a:lstStyle/>
          <a:p>
            <a:r>
              <a:rPr lang="en-US" dirty="0" smtClean="0"/>
              <a:t>Each node of a binary Tree has </a:t>
            </a:r>
            <a:r>
              <a:rPr lang="en-US" dirty="0" smtClean="0">
                <a:solidFill>
                  <a:srgbClr val="FF0000"/>
                </a:solidFill>
              </a:rPr>
              <a:t>at most 2</a:t>
            </a:r>
            <a:r>
              <a:rPr lang="en-US" dirty="0" smtClean="0"/>
              <a:t> children.</a:t>
            </a:r>
            <a:endParaRPr lang="en-US" dirty="0"/>
          </a:p>
        </p:txBody>
      </p:sp>
      <p:sp>
        <p:nvSpPr>
          <p:cNvPr id="56" name="Oval 55"/>
          <p:cNvSpPr/>
          <p:nvPr/>
        </p:nvSpPr>
        <p:spPr>
          <a:xfrm>
            <a:off x="5515860" y="1842340"/>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57" name="Oval 56"/>
          <p:cNvSpPr/>
          <p:nvPr/>
        </p:nvSpPr>
        <p:spPr>
          <a:xfrm>
            <a:off x="4494294" y="276589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9" name="Oval 58"/>
          <p:cNvSpPr/>
          <p:nvPr/>
        </p:nvSpPr>
        <p:spPr>
          <a:xfrm>
            <a:off x="6707810" y="281852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0" name="Oval 59"/>
          <p:cNvSpPr/>
          <p:nvPr/>
        </p:nvSpPr>
        <p:spPr>
          <a:xfrm>
            <a:off x="3745742" y="376993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1" name="Oval 60"/>
          <p:cNvSpPr/>
          <p:nvPr/>
        </p:nvSpPr>
        <p:spPr>
          <a:xfrm>
            <a:off x="4969423" y="376993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3" name="Oval 62"/>
          <p:cNvSpPr/>
          <p:nvPr/>
        </p:nvSpPr>
        <p:spPr>
          <a:xfrm>
            <a:off x="7179588" y="38689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4" name="Oval 63"/>
          <p:cNvSpPr/>
          <p:nvPr/>
        </p:nvSpPr>
        <p:spPr>
          <a:xfrm>
            <a:off x="6191227" y="38289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5" name="Oval 64"/>
          <p:cNvSpPr/>
          <p:nvPr/>
        </p:nvSpPr>
        <p:spPr>
          <a:xfrm>
            <a:off x="4963105" y="48494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66" name="Oval 65"/>
          <p:cNvSpPr/>
          <p:nvPr/>
        </p:nvSpPr>
        <p:spPr>
          <a:xfrm>
            <a:off x="3750224" y="484944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67" name="Oval 66"/>
          <p:cNvSpPr/>
          <p:nvPr/>
        </p:nvSpPr>
        <p:spPr>
          <a:xfrm>
            <a:off x="5527881" y="5931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68" name="Oval 67"/>
          <p:cNvSpPr/>
          <p:nvPr/>
        </p:nvSpPr>
        <p:spPr>
          <a:xfrm>
            <a:off x="4465559" y="5931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69" name="Oval 68"/>
          <p:cNvSpPr/>
          <p:nvPr/>
        </p:nvSpPr>
        <p:spPr>
          <a:xfrm>
            <a:off x="7749356" y="488694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0" name="Oval 69"/>
          <p:cNvSpPr/>
          <p:nvPr/>
        </p:nvSpPr>
        <p:spPr>
          <a:xfrm>
            <a:off x="6500146" y="488694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1" name="Straight Arrow Connector 70"/>
          <p:cNvCxnSpPr>
            <a:stCxn id="56" idx="3"/>
            <a:endCxn id="57" idx="0"/>
          </p:cNvCxnSpPr>
          <p:nvPr/>
        </p:nvCxnSpPr>
        <p:spPr>
          <a:xfrm flipH="1">
            <a:off x="4790130" y="2309103"/>
            <a:ext cx="812378" cy="456789"/>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61" idx="4"/>
            <a:endCxn id="65" idx="0"/>
          </p:cNvCxnSpPr>
          <p:nvPr/>
        </p:nvCxnSpPr>
        <p:spPr>
          <a:xfrm flipH="1">
            <a:off x="5258941" y="4316784"/>
            <a:ext cx="6318" cy="532657"/>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74" name="Straight Arrow Connector 73"/>
          <p:cNvCxnSpPr>
            <a:stCxn id="56" idx="5"/>
            <a:endCxn id="59" idx="0"/>
          </p:cNvCxnSpPr>
          <p:nvPr/>
        </p:nvCxnSpPr>
        <p:spPr>
          <a:xfrm>
            <a:off x="6020883" y="2309103"/>
            <a:ext cx="982763" cy="509423"/>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57" idx="3"/>
            <a:endCxn id="60" idx="0"/>
          </p:cNvCxnSpPr>
          <p:nvPr/>
        </p:nvCxnSpPr>
        <p:spPr>
          <a:xfrm flipH="1">
            <a:off x="4041578" y="3232655"/>
            <a:ext cx="539364" cy="537283"/>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7" idx="5"/>
            <a:endCxn id="61" idx="0"/>
          </p:cNvCxnSpPr>
          <p:nvPr/>
        </p:nvCxnSpPr>
        <p:spPr>
          <a:xfrm>
            <a:off x="4999317" y="3232655"/>
            <a:ext cx="265942" cy="537282"/>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5" idx="3"/>
            <a:endCxn id="68" idx="0"/>
          </p:cNvCxnSpPr>
          <p:nvPr/>
        </p:nvCxnSpPr>
        <p:spPr>
          <a:xfrm flipH="1">
            <a:off x="4761395" y="5316204"/>
            <a:ext cx="288358" cy="615356"/>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5" idx="5"/>
            <a:endCxn id="67" idx="0"/>
          </p:cNvCxnSpPr>
          <p:nvPr/>
        </p:nvCxnSpPr>
        <p:spPr>
          <a:xfrm>
            <a:off x="5468128" y="5316204"/>
            <a:ext cx="355589" cy="615356"/>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0" idx="4"/>
            <a:endCxn id="66" idx="0"/>
          </p:cNvCxnSpPr>
          <p:nvPr/>
        </p:nvCxnSpPr>
        <p:spPr>
          <a:xfrm>
            <a:off x="4041578" y="4316785"/>
            <a:ext cx="4482" cy="532657"/>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59" idx="4"/>
            <a:endCxn id="64" idx="0"/>
          </p:cNvCxnSpPr>
          <p:nvPr/>
        </p:nvCxnSpPr>
        <p:spPr>
          <a:xfrm flipH="1">
            <a:off x="6487063" y="3365373"/>
            <a:ext cx="516583" cy="463568"/>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59" idx="4"/>
            <a:endCxn id="63" idx="0"/>
          </p:cNvCxnSpPr>
          <p:nvPr/>
        </p:nvCxnSpPr>
        <p:spPr>
          <a:xfrm>
            <a:off x="7003646" y="3365373"/>
            <a:ext cx="471778" cy="503610"/>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3" idx="3"/>
            <a:endCxn id="70" idx="0"/>
          </p:cNvCxnSpPr>
          <p:nvPr/>
        </p:nvCxnSpPr>
        <p:spPr>
          <a:xfrm flipH="1">
            <a:off x="6795982" y="4335746"/>
            <a:ext cx="470254" cy="551201"/>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3" idx="5"/>
            <a:endCxn id="69" idx="0"/>
          </p:cNvCxnSpPr>
          <p:nvPr/>
        </p:nvCxnSpPr>
        <p:spPr>
          <a:xfrm>
            <a:off x="7684611" y="4335746"/>
            <a:ext cx="360581" cy="551201"/>
          </a:xfrm>
          <a:prstGeom prst="straightConnector1">
            <a:avLst/>
          </a:prstGeom>
          <a:ln w="28575">
            <a:solidFill>
              <a:schemeClr val="accent1">
                <a:lumMod val="75000"/>
              </a:schemeClr>
            </a:solidFill>
            <a:prstDash val="dash"/>
            <a:tailEnd type="none"/>
          </a:ln>
        </p:spPr>
        <p:style>
          <a:lnRef idx="3">
            <a:schemeClr val="dk1"/>
          </a:lnRef>
          <a:fillRef idx="0">
            <a:schemeClr val="dk1"/>
          </a:fillRef>
          <a:effectRef idx="2">
            <a:schemeClr val="dk1"/>
          </a:effectRef>
          <a:fontRef idx="minor">
            <a:schemeClr val="tx1"/>
          </a:fontRef>
        </p:style>
      </p:cxnSp>
      <p:sp>
        <p:nvSpPr>
          <p:cNvPr id="103" name="TextBox 102"/>
          <p:cNvSpPr txBox="1"/>
          <p:nvPr/>
        </p:nvSpPr>
        <p:spPr>
          <a:xfrm>
            <a:off x="880855" y="3875836"/>
            <a:ext cx="1630000" cy="461665"/>
          </a:xfrm>
          <a:prstGeom prst="rect">
            <a:avLst/>
          </a:prstGeom>
          <a:noFill/>
        </p:spPr>
        <p:txBody>
          <a:bodyPr wrap="square" rtlCol="0">
            <a:spAutoFit/>
          </a:bodyPr>
          <a:lstStyle/>
          <a:p>
            <a:r>
              <a:rPr lang="en-US" sz="2400" dirty="0" smtClean="0">
                <a:solidFill>
                  <a:srgbClr val="FF0000"/>
                </a:solidFill>
              </a:rPr>
              <a:t>Binary</a:t>
            </a:r>
            <a:r>
              <a:rPr lang="en-US" sz="2400" dirty="0" smtClean="0"/>
              <a:t> </a:t>
            </a:r>
            <a:r>
              <a:rPr lang="en-US" sz="2400" dirty="0" smtClean="0">
                <a:solidFill>
                  <a:srgbClr val="00B050"/>
                </a:solidFill>
              </a:rPr>
              <a:t>tree</a:t>
            </a:r>
            <a:endParaRPr lang="en-US" sz="2400" dirty="0">
              <a:solidFill>
                <a:srgbClr val="00B050"/>
              </a:solidFill>
            </a:endParaRPr>
          </a:p>
        </p:txBody>
      </p:sp>
    </p:spTree>
    <p:extLst>
      <p:ext uri="{BB962C8B-B14F-4D97-AF65-F5344CB8AC3E}">
        <p14:creationId xmlns:p14="http://schemas.microsoft.com/office/powerpoint/2010/main" val="320240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9150"/>
            <a:ext cx="10515600" cy="726069"/>
          </a:xfrm>
        </p:spPr>
        <p:txBody>
          <a:bodyPr/>
          <a:lstStyle/>
          <a:p>
            <a:r>
              <a:rPr lang="en-US" dirty="0" smtClean="0"/>
              <a:t>Complete and Full Binary Tree</a:t>
            </a:r>
            <a:endParaRPr lang="en-US" dirty="0"/>
          </a:p>
        </p:txBody>
      </p:sp>
      <p:sp>
        <p:nvSpPr>
          <p:cNvPr id="3" name="Content Placeholder 2"/>
          <p:cNvSpPr>
            <a:spLocks noGrp="1"/>
          </p:cNvSpPr>
          <p:nvPr>
            <p:ph idx="1"/>
          </p:nvPr>
        </p:nvSpPr>
        <p:spPr>
          <a:xfrm>
            <a:off x="88900" y="1063624"/>
            <a:ext cx="6547125" cy="4963103"/>
          </a:xfrm>
        </p:spPr>
        <p:txBody>
          <a:bodyPr>
            <a:normAutofit fontScale="92500" lnSpcReduction="10000"/>
          </a:bodyPr>
          <a:lstStyle/>
          <a:p>
            <a:r>
              <a:rPr lang="en-US" dirty="0"/>
              <a:t>A </a:t>
            </a:r>
            <a:r>
              <a:rPr lang="en-US" dirty="0" smtClean="0"/>
              <a:t>complete/full </a:t>
            </a:r>
            <a:r>
              <a:rPr lang="en-US" dirty="0"/>
              <a:t>binary tree is a binary tree, which is completely </a:t>
            </a:r>
            <a:r>
              <a:rPr lang="en-US" dirty="0" smtClean="0"/>
              <a:t>filled with nodes from top to bottom and left to right.</a:t>
            </a:r>
          </a:p>
          <a:p>
            <a:r>
              <a:rPr lang="en-US" dirty="0" smtClean="0"/>
              <a:t>starts </a:t>
            </a:r>
            <a:r>
              <a:rPr lang="en-US" dirty="0" smtClean="0"/>
              <a:t>from the root (top), goes to the next level with first the left child and then the right child (left to right). The process repeats for each next level with each node till the last (bottom) level.</a:t>
            </a:r>
          </a:p>
          <a:p>
            <a:r>
              <a:rPr lang="en-US" dirty="0" smtClean="0"/>
              <a:t>In </a:t>
            </a:r>
            <a:r>
              <a:rPr lang="en-US" b="1" dirty="0" smtClean="0">
                <a:solidFill>
                  <a:srgbClr val="FF0000"/>
                </a:solidFill>
              </a:rPr>
              <a:t>complete binary tree </a:t>
            </a:r>
            <a:r>
              <a:rPr lang="en-US" dirty="0" smtClean="0"/>
              <a:t>some of the nodes only for the bottom level might be absent (</a:t>
            </a:r>
            <a:r>
              <a:rPr lang="en-US" i="1" dirty="0" smtClean="0"/>
              <a:t>here nodes after </a:t>
            </a:r>
            <a:r>
              <a:rPr lang="en-US" b="1" i="1" dirty="0" smtClean="0"/>
              <a:t>N</a:t>
            </a:r>
            <a:r>
              <a:rPr lang="en-US" dirty="0" smtClean="0"/>
              <a:t>).</a:t>
            </a:r>
          </a:p>
          <a:p>
            <a:r>
              <a:rPr lang="en-US" dirty="0" smtClean="0"/>
              <a:t>In </a:t>
            </a:r>
            <a:r>
              <a:rPr lang="en-US" b="1" dirty="0" smtClean="0">
                <a:solidFill>
                  <a:srgbClr val="FF0000"/>
                </a:solidFill>
              </a:rPr>
              <a:t>Full binary tree </a:t>
            </a:r>
            <a:r>
              <a:rPr lang="en-US" dirty="0" smtClean="0"/>
              <a:t>the last/bottom level must also be filled up.</a:t>
            </a:r>
            <a:endParaRPr lang="en-US" dirty="0"/>
          </a:p>
          <a:p>
            <a:endParaRPr lang="en-US" dirty="0"/>
          </a:p>
        </p:txBody>
      </p:sp>
      <p:sp>
        <p:nvSpPr>
          <p:cNvPr id="33" name="Oval 32"/>
          <p:cNvSpPr/>
          <p:nvPr/>
        </p:nvSpPr>
        <p:spPr>
          <a:xfrm>
            <a:off x="8961188" y="193868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4" name="Oval 33"/>
          <p:cNvSpPr/>
          <p:nvPr/>
        </p:nvSpPr>
        <p:spPr>
          <a:xfrm>
            <a:off x="7816334" y="2862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Oval 34"/>
          <p:cNvSpPr/>
          <p:nvPr/>
        </p:nvSpPr>
        <p:spPr>
          <a:xfrm>
            <a:off x="10389440" y="2914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6" name="Oval 35"/>
          <p:cNvSpPr/>
          <p:nvPr/>
        </p:nvSpPr>
        <p:spPr>
          <a:xfrm>
            <a:off x="7191070" y="38662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7" name="Oval 36"/>
          <p:cNvSpPr/>
          <p:nvPr/>
        </p:nvSpPr>
        <p:spPr>
          <a:xfrm>
            <a:off x="8515732" y="38662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8" name="Oval 37"/>
          <p:cNvSpPr/>
          <p:nvPr/>
        </p:nvSpPr>
        <p:spPr>
          <a:xfrm>
            <a:off x="11125131" y="38981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9" name="Oval 38"/>
          <p:cNvSpPr/>
          <p:nvPr/>
        </p:nvSpPr>
        <p:spPr>
          <a:xfrm>
            <a:off x="9852552" y="389816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0" name="Oval 39"/>
          <p:cNvSpPr/>
          <p:nvPr/>
        </p:nvSpPr>
        <p:spPr>
          <a:xfrm>
            <a:off x="8188602" y="485822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1" name="Oval 40"/>
          <p:cNvSpPr/>
          <p:nvPr/>
        </p:nvSpPr>
        <p:spPr>
          <a:xfrm>
            <a:off x="6781677" y="48656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2" name="Oval 41"/>
          <p:cNvSpPr/>
          <p:nvPr/>
        </p:nvSpPr>
        <p:spPr>
          <a:xfrm>
            <a:off x="8860028" y="485074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3" name="Oval 42"/>
          <p:cNvSpPr/>
          <p:nvPr/>
        </p:nvSpPr>
        <p:spPr>
          <a:xfrm>
            <a:off x="7500241" y="48656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5" name="Oval 44"/>
          <p:cNvSpPr/>
          <p:nvPr/>
        </p:nvSpPr>
        <p:spPr>
          <a:xfrm>
            <a:off x="9528788" y="48462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6" name="Straight Arrow Connector 45"/>
          <p:cNvCxnSpPr>
            <a:stCxn id="33" idx="3"/>
            <a:endCxn id="34"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7" idx="4"/>
            <a:endCxn id="40" idx="0"/>
          </p:cNvCxnSpPr>
          <p:nvPr/>
        </p:nvCxnSpPr>
        <p:spPr>
          <a:xfrm flipH="1">
            <a:off x="8484438" y="4413126"/>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3" idx="5"/>
            <a:endCxn id="35"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4" idx="4"/>
            <a:endCxn id="36"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4" idx="4"/>
            <a:endCxn id="37"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43"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7" idx="4"/>
            <a:endCxn id="42"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6" idx="4"/>
            <a:endCxn id="41"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5" idx="4"/>
            <a:endCxn id="39"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5" idx="4"/>
            <a:endCxn id="38" idx="0"/>
          </p:cNvCxnSpPr>
          <p:nvPr/>
        </p:nvCxnSpPr>
        <p:spPr>
          <a:xfrm>
            <a:off x="10685276" y="3461715"/>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9" idx="4"/>
            <a:endCxn id="45" idx="0"/>
          </p:cNvCxnSpPr>
          <p:nvPr/>
        </p:nvCxnSpPr>
        <p:spPr>
          <a:xfrm flipH="1">
            <a:off x="9824624" y="4445011"/>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9" name="Oval 78"/>
          <p:cNvSpPr/>
          <p:nvPr/>
        </p:nvSpPr>
        <p:spPr>
          <a:xfrm>
            <a:off x="10191936" y="485609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0" name="Straight Arrow Connector 79"/>
          <p:cNvCxnSpPr>
            <a:stCxn id="39" idx="4"/>
            <a:endCxn id="79"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1" name="Oval 80"/>
          <p:cNvSpPr/>
          <p:nvPr/>
        </p:nvSpPr>
        <p:spPr>
          <a:xfrm>
            <a:off x="10820929" y="4856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82" name="Straight Arrow Connector 81"/>
          <p:cNvCxnSpPr>
            <a:stCxn id="38" idx="4"/>
            <a:endCxn id="81" idx="0"/>
          </p:cNvCxnSpPr>
          <p:nvPr/>
        </p:nvCxnSpPr>
        <p:spPr>
          <a:xfrm flipH="1">
            <a:off x="11116765" y="4445012"/>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3" name="Oval 82"/>
          <p:cNvSpPr/>
          <p:nvPr/>
        </p:nvSpPr>
        <p:spPr>
          <a:xfrm>
            <a:off x="11480592" y="486357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84" name="Straight Arrow Connector 83"/>
          <p:cNvCxnSpPr>
            <a:stCxn id="38" idx="4"/>
            <a:endCxn id="83" idx="0"/>
          </p:cNvCxnSpPr>
          <p:nvPr/>
        </p:nvCxnSpPr>
        <p:spPr>
          <a:xfrm>
            <a:off x="11420967" y="4445012"/>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178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33"/>
                                        </p:tgtEl>
                                        <p:attrNameLst>
                                          <p:attrName>fillcolor</p:attrName>
                                        </p:attrNameLst>
                                      </p:cBhvr>
                                      <p:to>
                                        <p:clrVal>
                                          <a:srgbClr val="C55A11"/>
                                        </p:clrVal>
                                      </p:to>
                                    </p:set>
                                    <p:set>
                                      <p:cBhvr>
                                        <p:cTn id="11" dur="indefinite"/>
                                        <p:tgtEl>
                                          <p:spTgt spid="33"/>
                                        </p:tgtEl>
                                        <p:attrNameLst>
                                          <p:attrName>fill.type</p:attrName>
                                        </p:attrNameLst>
                                      </p:cBhvr>
                                      <p:to>
                                        <p:strVal val="solid"/>
                                      </p:to>
                                    </p:set>
                                    <p:set>
                                      <p:cBhvr>
                                        <p:cTn id="12" dur="indefinite"/>
                                        <p:tgtEl>
                                          <p:spTgt spid="3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34"/>
                                        </p:tgtEl>
                                        <p:attrNameLst>
                                          <p:attrName>fillcolor</p:attrName>
                                        </p:attrNameLst>
                                      </p:cBhvr>
                                      <p:to>
                                        <p:clrVal>
                                          <a:srgbClr val="C55A11"/>
                                        </p:clrVal>
                                      </p:to>
                                    </p:set>
                                    <p:set>
                                      <p:cBhvr>
                                        <p:cTn id="17" dur="indefinite"/>
                                        <p:tgtEl>
                                          <p:spTgt spid="34"/>
                                        </p:tgtEl>
                                        <p:attrNameLst>
                                          <p:attrName>fill.type</p:attrName>
                                        </p:attrNameLst>
                                      </p:cBhvr>
                                      <p:to>
                                        <p:strVal val="solid"/>
                                      </p:to>
                                    </p:set>
                                    <p:set>
                                      <p:cBhvr>
                                        <p:cTn id="18" dur="indefinite"/>
                                        <p:tgtEl>
                                          <p:spTgt spid="34"/>
                                        </p:tgtEl>
                                        <p:attrNameLst>
                                          <p:attrName>fill.on</p:attrName>
                                        </p:attrNameLst>
                                      </p:cBhvr>
                                      <p:to>
                                        <p:strVal val="true"/>
                                      </p:to>
                                    </p:set>
                                  </p:childTnLst>
                                </p:cTn>
                              </p:par>
                            </p:childTnLst>
                          </p:cTn>
                        </p:par>
                        <p:par>
                          <p:cTn id="19" fill="hold">
                            <p:stCondLst>
                              <p:cond delay="0"/>
                            </p:stCondLst>
                            <p:childTnLst>
                              <p:par>
                                <p:cTn id="20" presetID="1" presetClass="emph" presetSubtype="1" nodeType="afterEffect">
                                  <p:stCondLst>
                                    <p:cond delay="500"/>
                                  </p:stCondLst>
                                  <p:childTnLst>
                                    <p:set>
                                      <p:cBhvr>
                                        <p:cTn id="21" dur="indefinite"/>
                                        <p:tgtEl>
                                          <p:spTgt spid="35"/>
                                        </p:tgtEl>
                                        <p:attrNameLst>
                                          <p:attrName>fillcolor</p:attrName>
                                        </p:attrNameLst>
                                      </p:cBhvr>
                                      <p:to>
                                        <p:clrVal>
                                          <a:srgbClr val="C55A11"/>
                                        </p:clrVal>
                                      </p:to>
                                    </p:set>
                                    <p:set>
                                      <p:cBhvr>
                                        <p:cTn id="22" dur="indefinite"/>
                                        <p:tgtEl>
                                          <p:spTgt spid="35"/>
                                        </p:tgtEl>
                                        <p:attrNameLst>
                                          <p:attrName>fill.type</p:attrName>
                                        </p:attrNameLst>
                                      </p:cBhvr>
                                      <p:to>
                                        <p:strVal val="solid"/>
                                      </p:to>
                                    </p:set>
                                    <p:set>
                                      <p:cBhvr>
                                        <p:cTn id="23" dur="indefinite"/>
                                        <p:tgtEl>
                                          <p:spTgt spid="3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mph" presetSubtype="1" nodeType="clickEffect">
                                  <p:stCondLst>
                                    <p:cond delay="0"/>
                                  </p:stCondLst>
                                  <p:childTnLst>
                                    <p:set>
                                      <p:cBhvr>
                                        <p:cTn id="27" dur="indefinite"/>
                                        <p:tgtEl>
                                          <p:spTgt spid="36"/>
                                        </p:tgtEl>
                                        <p:attrNameLst>
                                          <p:attrName>fillcolor</p:attrName>
                                        </p:attrNameLst>
                                      </p:cBhvr>
                                      <p:to>
                                        <p:clrVal>
                                          <a:srgbClr val="C55A11"/>
                                        </p:clrVal>
                                      </p:to>
                                    </p:set>
                                    <p:set>
                                      <p:cBhvr>
                                        <p:cTn id="28" dur="indefinite"/>
                                        <p:tgtEl>
                                          <p:spTgt spid="36"/>
                                        </p:tgtEl>
                                        <p:attrNameLst>
                                          <p:attrName>fill.type</p:attrName>
                                        </p:attrNameLst>
                                      </p:cBhvr>
                                      <p:to>
                                        <p:strVal val="solid"/>
                                      </p:to>
                                    </p:set>
                                    <p:set>
                                      <p:cBhvr>
                                        <p:cTn id="29" dur="indefinite"/>
                                        <p:tgtEl>
                                          <p:spTgt spid="36"/>
                                        </p:tgtEl>
                                        <p:attrNameLst>
                                          <p:attrName>fill.on</p:attrName>
                                        </p:attrNameLst>
                                      </p:cBhvr>
                                      <p:to>
                                        <p:strVal val="true"/>
                                      </p:to>
                                    </p:set>
                                  </p:childTnLst>
                                </p:cTn>
                              </p:par>
                            </p:childTnLst>
                          </p:cTn>
                        </p:par>
                        <p:par>
                          <p:cTn id="30" fill="hold">
                            <p:stCondLst>
                              <p:cond delay="0"/>
                            </p:stCondLst>
                            <p:childTnLst>
                              <p:par>
                                <p:cTn id="31" presetID="1" presetClass="emph" presetSubtype="1" nodeType="afterEffect">
                                  <p:stCondLst>
                                    <p:cond delay="500"/>
                                  </p:stCondLst>
                                  <p:childTnLst>
                                    <p:set>
                                      <p:cBhvr>
                                        <p:cTn id="32" dur="indefinite"/>
                                        <p:tgtEl>
                                          <p:spTgt spid="37"/>
                                        </p:tgtEl>
                                        <p:attrNameLst>
                                          <p:attrName>fillcolor</p:attrName>
                                        </p:attrNameLst>
                                      </p:cBhvr>
                                      <p:to>
                                        <p:clrVal>
                                          <a:srgbClr val="C55A11"/>
                                        </p:clrVal>
                                      </p:to>
                                    </p:set>
                                    <p:set>
                                      <p:cBhvr>
                                        <p:cTn id="33" dur="indefinite"/>
                                        <p:tgtEl>
                                          <p:spTgt spid="37"/>
                                        </p:tgtEl>
                                        <p:attrNameLst>
                                          <p:attrName>fill.type</p:attrName>
                                        </p:attrNameLst>
                                      </p:cBhvr>
                                      <p:to>
                                        <p:strVal val="solid"/>
                                      </p:to>
                                    </p:set>
                                    <p:set>
                                      <p:cBhvr>
                                        <p:cTn id="34" dur="indefinite"/>
                                        <p:tgtEl>
                                          <p:spTgt spid="37"/>
                                        </p:tgtEl>
                                        <p:attrNameLst>
                                          <p:attrName>fill.on</p:attrName>
                                        </p:attrNameLst>
                                      </p:cBhvr>
                                      <p:to>
                                        <p:strVal val="true"/>
                                      </p:to>
                                    </p:set>
                                  </p:childTnLst>
                                </p:cTn>
                              </p:par>
                            </p:childTnLst>
                          </p:cTn>
                        </p:par>
                        <p:par>
                          <p:cTn id="35" fill="hold">
                            <p:stCondLst>
                              <p:cond delay="500"/>
                            </p:stCondLst>
                            <p:childTnLst>
                              <p:par>
                                <p:cTn id="36" presetID="1" presetClass="emph" presetSubtype="1" nodeType="afterEffect">
                                  <p:stCondLst>
                                    <p:cond delay="500"/>
                                  </p:stCondLst>
                                  <p:childTnLst>
                                    <p:set>
                                      <p:cBhvr>
                                        <p:cTn id="37" dur="indefinite"/>
                                        <p:tgtEl>
                                          <p:spTgt spid="39"/>
                                        </p:tgtEl>
                                        <p:attrNameLst>
                                          <p:attrName>fillcolor</p:attrName>
                                        </p:attrNameLst>
                                      </p:cBhvr>
                                      <p:to>
                                        <p:clrVal>
                                          <a:srgbClr val="C55A11"/>
                                        </p:clrVal>
                                      </p:to>
                                    </p:set>
                                    <p:set>
                                      <p:cBhvr>
                                        <p:cTn id="38" dur="indefinite"/>
                                        <p:tgtEl>
                                          <p:spTgt spid="39"/>
                                        </p:tgtEl>
                                        <p:attrNameLst>
                                          <p:attrName>fill.type</p:attrName>
                                        </p:attrNameLst>
                                      </p:cBhvr>
                                      <p:to>
                                        <p:strVal val="solid"/>
                                      </p:to>
                                    </p:set>
                                    <p:set>
                                      <p:cBhvr>
                                        <p:cTn id="39" dur="indefinite"/>
                                        <p:tgtEl>
                                          <p:spTgt spid="39"/>
                                        </p:tgtEl>
                                        <p:attrNameLst>
                                          <p:attrName>fill.on</p:attrName>
                                        </p:attrNameLst>
                                      </p:cBhvr>
                                      <p:to>
                                        <p:strVal val="true"/>
                                      </p:to>
                                    </p:set>
                                  </p:childTnLst>
                                </p:cTn>
                              </p:par>
                            </p:childTnLst>
                          </p:cTn>
                        </p:par>
                        <p:par>
                          <p:cTn id="40" fill="hold">
                            <p:stCondLst>
                              <p:cond delay="1000"/>
                            </p:stCondLst>
                            <p:childTnLst>
                              <p:par>
                                <p:cTn id="41" presetID="1" presetClass="emph" presetSubtype="1" nodeType="afterEffect">
                                  <p:stCondLst>
                                    <p:cond delay="500"/>
                                  </p:stCondLst>
                                  <p:childTnLst>
                                    <p:set>
                                      <p:cBhvr>
                                        <p:cTn id="42" dur="indefinite"/>
                                        <p:tgtEl>
                                          <p:spTgt spid="38"/>
                                        </p:tgtEl>
                                        <p:attrNameLst>
                                          <p:attrName>fillcolor</p:attrName>
                                        </p:attrNameLst>
                                      </p:cBhvr>
                                      <p:to>
                                        <p:clrVal>
                                          <a:srgbClr val="C55A11"/>
                                        </p:clrVal>
                                      </p:to>
                                    </p:set>
                                    <p:set>
                                      <p:cBhvr>
                                        <p:cTn id="43" dur="indefinite"/>
                                        <p:tgtEl>
                                          <p:spTgt spid="38"/>
                                        </p:tgtEl>
                                        <p:attrNameLst>
                                          <p:attrName>fill.type</p:attrName>
                                        </p:attrNameLst>
                                      </p:cBhvr>
                                      <p:to>
                                        <p:strVal val="solid"/>
                                      </p:to>
                                    </p:set>
                                    <p:set>
                                      <p:cBhvr>
                                        <p:cTn id="44" dur="indefinite"/>
                                        <p:tgtEl>
                                          <p:spTgt spid="3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1"/>
                                        </p:tgtEl>
                                        <p:attrNameLst>
                                          <p:attrName>fillcolor</p:attrName>
                                        </p:attrNameLst>
                                      </p:cBhvr>
                                      <p:to>
                                        <p:clrVal>
                                          <a:srgbClr val="C55A11"/>
                                        </p:clrVal>
                                      </p:to>
                                    </p:set>
                                    <p:set>
                                      <p:cBhvr>
                                        <p:cTn id="49" dur="indefinite"/>
                                        <p:tgtEl>
                                          <p:spTgt spid="41"/>
                                        </p:tgtEl>
                                        <p:attrNameLst>
                                          <p:attrName>fill.type</p:attrName>
                                        </p:attrNameLst>
                                      </p:cBhvr>
                                      <p:to>
                                        <p:strVal val="solid"/>
                                      </p:to>
                                    </p:set>
                                    <p:set>
                                      <p:cBhvr>
                                        <p:cTn id="50" dur="indefinite"/>
                                        <p:tgtEl>
                                          <p:spTgt spid="41"/>
                                        </p:tgtEl>
                                        <p:attrNameLst>
                                          <p:attrName>fill.on</p:attrName>
                                        </p:attrNameLst>
                                      </p:cBhvr>
                                      <p:to>
                                        <p:strVal val="true"/>
                                      </p:to>
                                    </p:set>
                                  </p:childTnLst>
                                </p:cTn>
                              </p:par>
                            </p:childTnLst>
                          </p:cTn>
                        </p:par>
                        <p:par>
                          <p:cTn id="51" fill="hold">
                            <p:stCondLst>
                              <p:cond delay="0"/>
                            </p:stCondLst>
                            <p:childTnLst>
                              <p:par>
                                <p:cTn id="52" presetID="1" presetClass="emph" presetSubtype="1" nodeType="afterEffect">
                                  <p:stCondLst>
                                    <p:cond delay="500"/>
                                  </p:stCondLst>
                                  <p:childTnLst>
                                    <p:set>
                                      <p:cBhvr>
                                        <p:cTn id="53" dur="indefinite"/>
                                        <p:tgtEl>
                                          <p:spTgt spid="43"/>
                                        </p:tgtEl>
                                        <p:attrNameLst>
                                          <p:attrName>fillcolor</p:attrName>
                                        </p:attrNameLst>
                                      </p:cBhvr>
                                      <p:to>
                                        <p:clrVal>
                                          <a:srgbClr val="C55A11"/>
                                        </p:clrVal>
                                      </p:to>
                                    </p:set>
                                    <p:set>
                                      <p:cBhvr>
                                        <p:cTn id="54" dur="indefinite"/>
                                        <p:tgtEl>
                                          <p:spTgt spid="43"/>
                                        </p:tgtEl>
                                        <p:attrNameLst>
                                          <p:attrName>fill.type</p:attrName>
                                        </p:attrNameLst>
                                      </p:cBhvr>
                                      <p:to>
                                        <p:strVal val="solid"/>
                                      </p:to>
                                    </p:set>
                                    <p:set>
                                      <p:cBhvr>
                                        <p:cTn id="55" dur="indefinite"/>
                                        <p:tgtEl>
                                          <p:spTgt spid="43"/>
                                        </p:tgtEl>
                                        <p:attrNameLst>
                                          <p:attrName>fill.on</p:attrName>
                                        </p:attrNameLst>
                                      </p:cBhvr>
                                      <p:to>
                                        <p:strVal val="true"/>
                                      </p:to>
                                    </p:set>
                                  </p:childTnLst>
                                </p:cTn>
                              </p:par>
                            </p:childTnLst>
                          </p:cTn>
                        </p:par>
                        <p:par>
                          <p:cTn id="56" fill="hold">
                            <p:stCondLst>
                              <p:cond delay="500"/>
                            </p:stCondLst>
                            <p:childTnLst>
                              <p:par>
                                <p:cTn id="57" presetID="1" presetClass="emph" presetSubtype="1" nodeType="afterEffect">
                                  <p:stCondLst>
                                    <p:cond delay="500"/>
                                  </p:stCondLst>
                                  <p:childTnLst>
                                    <p:set>
                                      <p:cBhvr>
                                        <p:cTn id="58" dur="indefinite"/>
                                        <p:tgtEl>
                                          <p:spTgt spid="40"/>
                                        </p:tgtEl>
                                        <p:attrNameLst>
                                          <p:attrName>fillcolor</p:attrName>
                                        </p:attrNameLst>
                                      </p:cBhvr>
                                      <p:to>
                                        <p:clrVal>
                                          <a:srgbClr val="C55A11"/>
                                        </p:clrVal>
                                      </p:to>
                                    </p:set>
                                    <p:set>
                                      <p:cBhvr>
                                        <p:cTn id="59" dur="indefinite"/>
                                        <p:tgtEl>
                                          <p:spTgt spid="40"/>
                                        </p:tgtEl>
                                        <p:attrNameLst>
                                          <p:attrName>fill.type</p:attrName>
                                        </p:attrNameLst>
                                      </p:cBhvr>
                                      <p:to>
                                        <p:strVal val="solid"/>
                                      </p:to>
                                    </p:set>
                                    <p:set>
                                      <p:cBhvr>
                                        <p:cTn id="60" dur="indefinite"/>
                                        <p:tgtEl>
                                          <p:spTgt spid="40"/>
                                        </p:tgtEl>
                                        <p:attrNameLst>
                                          <p:attrName>fill.on</p:attrName>
                                        </p:attrNameLst>
                                      </p:cBhvr>
                                      <p:to>
                                        <p:strVal val="true"/>
                                      </p:to>
                                    </p:set>
                                  </p:childTnLst>
                                </p:cTn>
                              </p:par>
                            </p:childTnLst>
                          </p:cTn>
                        </p:par>
                        <p:par>
                          <p:cTn id="61" fill="hold">
                            <p:stCondLst>
                              <p:cond delay="1000"/>
                            </p:stCondLst>
                            <p:childTnLst>
                              <p:par>
                                <p:cTn id="62" presetID="1" presetClass="emph" presetSubtype="1" nodeType="afterEffect">
                                  <p:stCondLst>
                                    <p:cond delay="500"/>
                                  </p:stCondLst>
                                  <p:childTnLst>
                                    <p:set>
                                      <p:cBhvr>
                                        <p:cTn id="63" dur="indefinite"/>
                                        <p:tgtEl>
                                          <p:spTgt spid="42"/>
                                        </p:tgtEl>
                                        <p:attrNameLst>
                                          <p:attrName>fillcolor</p:attrName>
                                        </p:attrNameLst>
                                      </p:cBhvr>
                                      <p:to>
                                        <p:clrVal>
                                          <a:srgbClr val="C55A11"/>
                                        </p:clrVal>
                                      </p:to>
                                    </p:set>
                                    <p:set>
                                      <p:cBhvr>
                                        <p:cTn id="64" dur="indefinite"/>
                                        <p:tgtEl>
                                          <p:spTgt spid="42"/>
                                        </p:tgtEl>
                                        <p:attrNameLst>
                                          <p:attrName>fill.type</p:attrName>
                                        </p:attrNameLst>
                                      </p:cBhvr>
                                      <p:to>
                                        <p:strVal val="solid"/>
                                      </p:to>
                                    </p:set>
                                    <p:set>
                                      <p:cBhvr>
                                        <p:cTn id="65" dur="indefinite"/>
                                        <p:tgtEl>
                                          <p:spTgt spid="42"/>
                                        </p:tgtEl>
                                        <p:attrNameLst>
                                          <p:attrName>fill.on</p:attrName>
                                        </p:attrNameLst>
                                      </p:cBhvr>
                                      <p:to>
                                        <p:strVal val="true"/>
                                      </p:to>
                                    </p:set>
                                  </p:childTnLst>
                                </p:cTn>
                              </p:par>
                            </p:childTnLst>
                          </p:cTn>
                        </p:par>
                        <p:par>
                          <p:cTn id="66" fill="hold">
                            <p:stCondLst>
                              <p:cond delay="1500"/>
                            </p:stCondLst>
                            <p:childTnLst>
                              <p:par>
                                <p:cTn id="67" presetID="1" presetClass="emph" presetSubtype="1" nodeType="afterEffect">
                                  <p:stCondLst>
                                    <p:cond delay="500"/>
                                  </p:stCondLst>
                                  <p:childTnLst>
                                    <p:set>
                                      <p:cBhvr>
                                        <p:cTn id="68" dur="indefinite"/>
                                        <p:tgtEl>
                                          <p:spTgt spid="45"/>
                                        </p:tgtEl>
                                        <p:attrNameLst>
                                          <p:attrName>fillcolor</p:attrName>
                                        </p:attrNameLst>
                                      </p:cBhvr>
                                      <p:to>
                                        <p:clrVal>
                                          <a:srgbClr val="C55A11"/>
                                        </p:clrVal>
                                      </p:to>
                                    </p:set>
                                    <p:set>
                                      <p:cBhvr>
                                        <p:cTn id="69" dur="indefinite"/>
                                        <p:tgtEl>
                                          <p:spTgt spid="45"/>
                                        </p:tgtEl>
                                        <p:attrNameLst>
                                          <p:attrName>fill.type</p:attrName>
                                        </p:attrNameLst>
                                      </p:cBhvr>
                                      <p:to>
                                        <p:strVal val="solid"/>
                                      </p:to>
                                    </p:set>
                                    <p:set>
                                      <p:cBhvr>
                                        <p:cTn id="70" dur="indefinite"/>
                                        <p:tgtEl>
                                          <p:spTgt spid="45"/>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childTnLst>
                          </p:cTn>
                        </p:par>
                        <p:par>
                          <p:cTn id="85" fill="hold">
                            <p:stCondLst>
                              <p:cond delay="0"/>
                            </p:stCondLst>
                            <p:childTnLst>
                              <p:par>
                                <p:cTn id="86" presetID="1" presetClass="emph" presetSubtype="1" nodeType="afterEffect">
                                  <p:stCondLst>
                                    <p:cond delay="500"/>
                                  </p:stCondLst>
                                  <p:childTnLst>
                                    <p:set>
                                      <p:cBhvr>
                                        <p:cTn id="87" dur="indefinite"/>
                                        <p:tgtEl>
                                          <p:spTgt spid="79"/>
                                        </p:tgtEl>
                                        <p:attrNameLst>
                                          <p:attrName>fillcolor</p:attrName>
                                        </p:attrNameLst>
                                      </p:cBhvr>
                                      <p:to>
                                        <p:clrVal>
                                          <a:srgbClr val="C55A11"/>
                                        </p:clrVal>
                                      </p:to>
                                    </p:set>
                                    <p:set>
                                      <p:cBhvr>
                                        <p:cTn id="88" dur="indefinite"/>
                                        <p:tgtEl>
                                          <p:spTgt spid="79"/>
                                        </p:tgtEl>
                                        <p:attrNameLst>
                                          <p:attrName>fill.type</p:attrName>
                                        </p:attrNameLst>
                                      </p:cBhvr>
                                      <p:to>
                                        <p:strVal val="solid"/>
                                      </p:to>
                                    </p:set>
                                    <p:set>
                                      <p:cBhvr>
                                        <p:cTn id="89" dur="indefinite"/>
                                        <p:tgtEl>
                                          <p:spTgt spid="79"/>
                                        </p:tgtEl>
                                        <p:attrNameLst>
                                          <p:attrName>fill.on</p:attrName>
                                        </p:attrNameLst>
                                      </p:cBhvr>
                                      <p:to>
                                        <p:strVal val="true"/>
                                      </p:to>
                                    </p:set>
                                  </p:childTnLst>
                                </p:cTn>
                              </p:par>
                            </p:childTnLst>
                          </p:cTn>
                        </p:par>
                        <p:par>
                          <p:cTn id="90" fill="hold">
                            <p:stCondLst>
                              <p:cond delay="500"/>
                            </p:stCondLst>
                            <p:childTnLst>
                              <p:par>
                                <p:cTn id="91" presetID="1" presetClass="entr" presetSubtype="0" fill="hold" nodeType="afterEffect">
                                  <p:stCondLst>
                                    <p:cond delay="50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500"/>
                                  </p:stCondLst>
                                  <p:childTnLst>
                                    <p:set>
                                      <p:cBhvr>
                                        <p:cTn id="94" dur="1" fill="hold">
                                          <p:stCondLst>
                                            <p:cond delay="0"/>
                                          </p:stCondLst>
                                        </p:cTn>
                                        <p:tgtEl>
                                          <p:spTgt spid="81"/>
                                        </p:tgtEl>
                                        <p:attrNameLst>
                                          <p:attrName>style.visibility</p:attrName>
                                        </p:attrNameLst>
                                      </p:cBhvr>
                                      <p:to>
                                        <p:strVal val="visible"/>
                                      </p:to>
                                    </p:set>
                                  </p:childTnLst>
                                </p:cTn>
                              </p:par>
                            </p:childTnLst>
                          </p:cTn>
                        </p:par>
                        <p:par>
                          <p:cTn id="95" fill="hold">
                            <p:stCondLst>
                              <p:cond delay="1000"/>
                            </p:stCondLst>
                            <p:childTnLst>
                              <p:par>
                                <p:cTn id="96" presetID="1" presetClass="emph" presetSubtype="1" nodeType="afterEffect">
                                  <p:stCondLst>
                                    <p:cond delay="500"/>
                                  </p:stCondLst>
                                  <p:childTnLst>
                                    <p:set>
                                      <p:cBhvr>
                                        <p:cTn id="97" dur="indefinite"/>
                                        <p:tgtEl>
                                          <p:spTgt spid="81"/>
                                        </p:tgtEl>
                                        <p:attrNameLst>
                                          <p:attrName>fillcolor</p:attrName>
                                        </p:attrNameLst>
                                      </p:cBhvr>
                                      <p:to>
                                        <p:clrVal>
                                          <a:srgbClr val="C55A11"/>
                                        </p:clrVal>
                                      </p:to>
                                    </p:set>
                                    <p:set>
                                      <p:cBhvr>
                                        <p:cTn id="98" dur="indefinite"/>
                                        <p:tgtEl>
                                          <p:spTgt spid="81"/>
                                        </p:tgtEl>
                                        <p:attrNameLst>
                                          <p:attrName>fill.type</p:attrName>
                                        </p:attrNameLst>
                                      </p:cBhvr>
                                      <p:to>
                                        <p:strVal val="solid"/>
                                      </p:to>
                                    </p:set>
                                    <p:set>
                                      <p:cBhvr>
                                        <p:cTn id="99" dur="indefinite"/>
                                        <p:tgtEl>
                                          <p:spTgt spid="81"/>
                                        </p:tgtEl>
                                        <p:attrNameLst>
                                          <p:attrName>fill.on</p:attrName>
                                        </p:attrNameLst>
                                      </p:cBhvr>
                                      <p:to>
                                        <p:strVal val="true"/>
                                      </p:to>
                                    </p:set>
                                  </p:childTnLst>
                                </p:cTn>
                              </p:par>
                            </p:childTnLst>
                          </p:cTn>
                        </p:par>
                        <p:par>
                          <p:cTn id="100" fill="hold">
                            <p:stCondLst>
                              <p:cond delay="1500"/>
                            </p:stCondLst>
                            <p:childTnLst>
                              <p:par>
                                <p:cTn id="101" presetID="1" presetClass="entr" presetSubtype="0" fill="hold" nodeType="afterEffect">
                                  <p:stCondLst>
                                    <p:cond delay="500"/>
                                  </p:stCondLst>
                                  <p:childTnLst>
                                    <p:set>
                                      <p:cBhvr>
                                        <p:cTn id="102" dur="1" fill="hold">
                                          <p:stCondLst>
                                            <p:cond delay="0"/>
                                          </p:stCondLst>
                                        </p:cTn>
                                        <p:tgtEl>
                                          <p:spTgt spid="84"/>
                                        </p:tgtEl>
                                        <p:attrNameLst>
                                          <p:attrName>style.visibility</p:attrName>
                                        </p:attrNameLst>
                                      </p:cBhvr>
                                      <p:to>
                                        <p:strVal val="visible"/>
                                      </p:to>
                                    </p:set>
                                  </p:childTnLst>
                                </p:cTn>
                              </p:par>
                              <p:par>
                                <p:cTn id="103" presetID="1" presetClass="entr" presetSubtype="0" fill="hold" grpId="0" nodeType="withEffect">
                                  <p:stCondLst>
                                    <p:cond delay="500"/>
                                  </p:stCondLst>
                                  <p:childTnLst>
                                    <p:set>
                                      <p:cBhvr>
                                        <p:cTn id="104" dur="1" fill="hold">
                                          <p:stCondLst>
                                            <p:cond delay="0"/>
                                          </p:stCondLst>
                                        </p:cTn>
                                        <p:tgtEl>
                                          <p:spTgt spid="83"/>
                                        </p:tgtEl>
                                        <p:attrNameLst>
                                          <p:attrName>style.visibility</p:attrName>
                                        </p:attrNameLst>
                                      </p:cBhvr>
                                      <p:to>
                                        <p:strVal val="visible"/>
                                      </p:to>
                                    </p:set>
                                  </p:childTnLst>
                                </p:cTn>
                              </p:par>
                            </p:childTnLst>
                          </p:cTn>
                        </p:par>
                        <p:par>
                          <p:cTn id="105" fill="hold">
                            <p:stCondLst>
                              <p:cond delay="2000"/>
                            </p:stCondLst>
                            <p:childTnLst>
                              <p:par>
                                <p:cTn id="106" presetID="1" presetClass="emph" presetSubtype="1" nodeType="afterEffect">
                                  <p:stCondLst>
                                    <p:cond delay="500"/>
                                  </p:stCondLst>
                                  <p:childTnLst>
                                    <p:set>
                                      <p:cBhvr>
                                        <p:cTn id="107" dur="indefinite"/>
                                        <p:tgtEl>
                                          <p:spTgt spid="83"/>
                                        </p:tgtEl>
                                        <p:attrNameLst>
                                          <p:attrName>fillcolor</p:attrName>
                                        </p:attrNameLst>
                                      </p:cBhvr>
                                      <p:to>
                                        <p:clrVal>
                                          <a:srgbClr val="C55A11"/>
                                        </p:clrVal>
                                      </p:to>
                                    </p:set>
                                    <p:set>
                                      <p:cBhvr>
                                        <p:cTn id="108" dur="indefinite"/>
                                        <p:tgtEl>
                                          <p:spTgt spid="83"/>
                                        </p:tgtEl>
                                        <p:attrNameLst>
                                          <p:attrName>fill.type</p:attrName>
                                        </p:attrNameLst>
                                      </p:cBhvr>
                                      <p:to>
                                        <p:strVal val="solid"/>
                                      </p:to>
                                    </p:set>
                                    <p:set>
                                      <p:cBhvr>
                                        <p:cTn id="109" dur="indefinite"/>
                                        <p:tgtEl>
                                          <p:spTgt spid="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P spid="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238" y="402178"/>
            <a:ext cx="10515600" cy="661447"/>
          </a:xfrm>
        </p:spPr>
        <p:txBody>
          <a:bodyPr>
            <a:normAutofit fontScale="90000"/>
          </a:bodyPr>
          <a:lstStyle/>
          <a:p>
            <a:r>
              <a:rPr lang="en-US" dirty="0" smtClean="0"/>
              <a:t>           Complete </a:t>
            </a:r>
            <a:r>
              <a:rPr lang="en-US" dirty="0" smtClean="0"/>
              <a:t>and Full Binary Tree</a:t>
            </a:r>
            <a:endParaRPr lang="en-US" dirty="0"/>
          </a:p>
        </p:txBody>
      </p:sp>
      <p:sp>
        <p:nvSpPr>
          <p:cNvPr id="3" name="Content Placeholder 2"/>
          <p:cNvSpPr>
            <a:spLocks noGrp="1"/>
          </p:cNvSpPr>
          <p:nvPr>
            <p:ph idx="1"/>
          </p:nvPr>
        </p:nvSpPr>
        <p:spPr>
          <a:xfrm>
            <a:off x="88900" y="1063625"/>
            <a:ext cx="11976100" cy="1697382"/>
          </a:xfrm>
        </p:spPr>
        <p:txBody>
          <a:bodyPr>
            <a:normAutofit lnSpcReduction="10000"/>
          </a:bodyPr>
          <a:lstStyle/>
          <a:p>
            <a:r>
              <a:rPr lang="en-US" dirty="0"/>
              <a:t>A </a:t>
            </a:r>
            <a:r>
              <a:rPr lang="en-US" b="1" dirty="0">
                <a:solidFill>
                  <a:srgbClr val="FF0000"/>
                </a:solidFill>
              </a:rPr>
              <a:t>full binary tree </a:t>
            </a:r>
            <a:r>
              <a:rPr lang="en-US" dirty="0"/>
              <a:t>of depth </a:t>
            </a:r>
            <a:r>
              <a:rPr lang="en-US" b="1" i="1" dirty="0" smtClean="0">
                <a:solidFill>
                  <a:srgbClr val="FF0000"/>
                </a:solidFill>
              </a:rPr>
              <a:t>n</a:t>
            </a:r>
            <a:r>
              <a:rPr lang="en-US" dirty="0" smtClean="0"/>
              <a:t> </a:t>
            </a:r>
            <a:r>
              <a:rPr lang="en-US" dirty="0"/>
              <a:t>is a binary tree </a:t>
            </a:r>
            <a:r>
              <a:rPr lang="en-US" dirty="0" smtClean="0"/>
              <a:t>of depth </a:t>
            </a:r>
            <a:r>
              <a:rPr lang="en-US" b="1" i="1" dirty="0">
                <a:solidFill>
                  <a:srgbClr val="FF0000"/>
                </a:solidFill>
              </a:rPr>
              <a:t>n</a:t>
            </a:r>
            <a:r>
              <a:rPr lang="en-US" dirty="0" smtClean="0"/>
              <a:t> with </a:t>
            </a:r>
            <a:r>
              <a:rPr lang="en-US" b="1" i="1" dirty="0" smtClean="0">
                <a:solidFill>
                  <a:srgbClr val="FF0000"/>
                </a:solidFill>
              </a:rPr>
              <a:t>2</a:t>
            </a:r>
            <a:r>
              <a:rPr lang="en-US" b="1" i="1" baseline="30000" dirty="0" smtClean="0">
                <a:solidFill>
                  <a:srgbClr val="FF0000"/>
                </a:solidFill>
              </a:rPr>
              <a:t>n</a:t>
            </a:r>
            <a:r>
              <a:rPr lang="en-US" b="1" i="1" dirty="0" smtClean="0">
                <a:solidFill>
                  <a:srgbClr val="FF0000"/>
                </a:solidFill>
              </a:rPr>
              <a:t> - 1</a:t>
            </a:r>
            <a:r>
              <a:rPr lang="en-US" dirty="0" smtClean="0"/>
              <a:t> </a:t>
            </a:r>
            <a:r>
              <a:rPr lang="en-US" dirty="0"/>
              <a:t>nodes, </a:t>
            </a:r>
            <a:r>
              <a:rPr lang="en-US" b="1" i="1" dirty="0">
                <a:solidFill>
                  <a:srgbClr val="FF0000"/>
                </a:solidFill>
              </a:rPr>
              <a:t>n </a:t>
            </a:r>
            <a:r>
              <a:rPr lang="en-US" b="1" i="1" dirty="0" smtClean="0">
                <a:solidFill>
                  <a:srgbClr val="FF0000"/>
                </a:solidFill>
              </a:rPr>
              <a:t>&gt;=</a:t>
            </a:r>
            <a:r>
              <a:rPr lang="en-US" b="1" i="1" dirty="0">
                <a:solidFill>
                  <a:srgbClr val="FF0000"/>
                </a:solidFill>
              </a:rPr>
              <a:t>0</a:t>
            </a:r>
            <a:r>
              <a:rPr lang="en-US" dirty="0"/>
              <a:t>.</a:t>
            </a:r>
          </a:p>
          <a:p>
            <a:r>
              <a:rPr lang="en-US" dirty="0"/>
              <a:t>A binary tree with </a:t>
            </a:r>
            <a:r>
              <a:rPr lang="en-US" b="1" i="1" dirty="0" smtClean="0">
                <a:solidFill>
                  <a:srgbClr val="FF0000"/>
                </a:solidFill>
              </a:rPr>
              <a:t>k</a:t>
            </a:r>
            <a:r>
              <a:rPr lang="en-US" dirty="0" smtClean="0"/>
              <a:t> </a:t>
            </a:r>
            <a:r>
              <a:rPr lang="en-US" dirty="0"/>
              <a:t>nodes and depth </a:t>
            </a:r>
            <a:r>
              <a:rPr lang="en-US" b="1" i="1" dirty="0" smtClean="0">
                <a:solidFill>
                  <a:srgbClr val="FF0000"/>
                </a:solidFill>
              </a:rPr>
              <a:t>n</a:t>
            </a:r>
            <a:r>
              <a:rPr lang="en-US" dirty="0" smtClean="0"/>
              <a:t> </a:t>
            </a:r>
            <a:r>
              <a:rPr lang="en-US" dirty="0"/>
              <a:t>is </a:t>
            </a:r>
            <a:r>
              <a:rPr lang="en-US" dirty="0" smtClean="0"/>
              <a:t>a </a:t>
            </a:r>
            <a:r>
              <a:rPr lang="en-US" dirty="0" smtClean="0">
                <a:solidFill>
                  <a:srgbClr val="FF0000"/>
                </a:solidFill>
              </a:rPr>
              <a:t>complete binary tree </a:t>
            </a:r>
            <a:r>
              <a:rPr lang="en-US" dirty="0" smtClean="0"/>
              <a:t>if and only if </a:t>
            </a:r>
            <a:r>
              <a:rPr lang="en-US" dirty="0"/>
              <a:t>its nodes correspond to the nodes numbered from </a:t>
            </a:r>
            <a:r>
              <a:rPr lang="en-US" b="1" i="1" dirty="0">
                <a:solidFill>
                  <a:srgbClr val="FF0000"/>
                </a:solidFill>
              </a:rPr>
              <a:t>0</a:t>
            </a:r>
            <a:r>
              <a:rPr lang="en-US" b="1" dirty="0">
                <a:solidFill>
                  <a:srgbClr val="FF0000"/>
                </a:solidFill>
              </a:rPr>
              <a:t> to </a:t>
            </a:r>
            <a:r>
              <a:rPr lang="en-US" b="1" i="1" dirty="0" smtClean="0">
                <a:solidFill>
                  <a:srgbClr val="FF0000"/>
                </a:solidFill>
              </a:rPr>
              <a:t>k-1</a:t>
            </a:r>
            <a:r>
              <a:rPr lang="en-US" b="1" dirty="0" smtClean="0">
                <a:solidFill>
                  <a:srgbClr val="FF0000"/>
                </a:solidFill>
              </a:rPr>
              <a:t> </a:t>
            </a:r>
            <a:r>
              <a:rPr lang="en-US" dirty="0"/>
              <a:t>in the full binary tree of depth </a:t>
            </a:r>
            <a:r>
              <a:rPr lang="en-US" b="1" i="1" dirty="0" smtClean="0">
                <a:solidFill>
                  <a:srgbClr val="FF0000"/>
                </a:solidFill>
              </a:rPr>
              <a:t>n</a:t>
            </a:r>
            <a:r>
              <a:rPr lang="en-US" dirty="0" smtClean="0"/>
              <a:t>.</a:t>
            </a:r>
            <a:endParaRPr lang="en-US" dirty="0"/>
          </a:p>
          <a:p>
            <a:endParaRPr lang="en-US" dirty="0"/>
          </a:p>
        </p:txBody>
      </p:sp>
      <p:sp>
        <p:nvSpPr>
          <p:cNvPr id="33" name="Oval 32"/>
          <p:cNvSpPr/>
          <p:nvPr/>
        </p:nvSpPr>
        <p:spPr>
          <a:xfrm>
            <a:off x="4245360" y="277088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4" name="Oval 33"/>
          <p:cNvSpPr/>
          <p:nvPr/>
        </p:nvSpPr>
        <p:spPr>
          <a:xfrm>
            <a:off x="3100506" y="36944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Oval 34"/>
          <p:cNvSpPr/>
          <p:nvPr/>
        </p:nvSpPr>
        <p:spPr>
          <a:xfrm>
            <a:off x="5673612" y="374707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6" name="Oval 35"/>
          <p:cNvSpPr/>
          <p:nvPr/>
        </p:nvSpPr>
        <p:spPr>
          <a:xfrm>
            <a:off x="2475242" y="46984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7" name="Oval 36"/>
          <p:cNvSpPr/>
          <p:nvPr/>
        </p:nvSpPr>
        <p:spPr>
          <a:xfrm>
            <a:off x="3799904" y="46984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8" name="Oval 37"/>
          <p:cNvSpPr/>
          <p:nvPr/>
        </p:nvSpPr>
        <p:spPr>
          <a:xfrm>
            <a:off x="6409303" y="47303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9" name="Oval 38"/>
          <p:cNvSpPr/>
          <p:nvPr/>
        </p:nvSpPr>
        <p:spPr>
          <a:xfrm>
            <a:off x="5136724" y="47303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0" name="Oval 39"/>
          <p:cNvSpPr/>
          <p:nvPr/>
        </p:nvSpPr>
        <p:spPr>
          <a:xfrm>
            <a:off x="3472774" y="569043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1" name="Oval 40"/>
          <p:cNvSpPr/>
          <p:nvPr/>
        </p:nvSpPr>
        <p:spPr>
          <a:xfrm>
            <a:off x="2065849" y="56979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2" name="Oval 41"/>
          <p:cNvSpPr/>
          <p:nvPr/>
        </p:nvSpPr>
        <p:spPr>
          <a:xfrm>
            <a:off x="4144200" y="56829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3" name="Oval 42"/>
          <p:cNvSpPr/>
          <p:nvPr/>
        </p:nvSpPr>
        <p:spPr>
          <a:xfrm>
            <a:off x="2784413" y="56979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5" name="Oval 44"/>
          <p:cNvSpPr/>
          <p:nvPr/>
        </p:nvSpPr>
        <p:spPr>
          <a:xfrm>
            <a:off x="4812960" y="567842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6" name="Straight Arrow Connector 45"/>
          <p:cNvCxnSpPr>
            <a:stCxn id="33" idx="3"/>
            <a:endCxn id="34" idx="0"/>
          </p:cNvCxnSpPr>
          <p:nvPr/>
        </p:nvCxnSpPr>
        <p:spPr>
          <a:xfrm flipH="1">
            <a:off x="3396342" y="32376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7" idx="4"/>
            <a:endCxn id="40" idx="0"/>
          </p:cNvCxnSpPr>
          <p:nvPr/>
        </p:nvCxnSpPr>
        <p:spPr>
          <a:xfrm flipH="1">
            <a:off x="3768610" y="524533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3" idx="5"/>
            <a:endCxn id="35" idx="0"/>
          </p:cNvCxnSpPr>
          <p:nvPr/>
        </p:nvCxnSpPr>
        <p:spPr>
          <a:xfrm>
            <a:off x="4750383" y="32376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4" idx="4"/>
            <a:endCxn id="36" idx="0"/>
          </p:cNvCxnSpPr>
          <p:nvPr/>
        </p:nvCxnSpPr>
        <p:spPr>
          <a:xfrm flipH="1">
            <a:off x="2771078" y="42412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4" idx="4"/>
            <a:endCxn id="37" idx="0"/>
          </p:cNvCxnSpPr>
          <p:nvPr/>
        </p:nvCxnSpPr>
        <p:spPr>
          <a:xfrm>
            <a:off x="3396342" y="42412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43" idx="0"/>
          </p:cNvCxnSpPr>
          <p:nvPr/>
        </p:nvCxnSpPr>
        <p:spPr>
          <a:xfrm>
            <a:off x="2771078" y="52453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7" idx="4"/>
            <a:endCxn id="42" idx="0"/>
          </p:cNvCxnSpPr>
          <p:nvPr/>
        </p:nvCxnSpPr>
        <p:spPr>
          <a:xfrm>
            <a:off x="4095740" y="52453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6" idx="4"/>
            <a:endCxn id="41" idx="0"/>
          </p:cNvCxnSpPr>
          <p:nvPr/>
        </p:nvCxnSpPr>
        <p:spPr>
          <a:xfrm flipH="1">
            <a:off x="2361685" y="52453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5" idx="4"/>
            <a:endCxn id="39" idx="0"/>
          </p:cNvCxnSpPr>
          <p:nvPr/>
        </p:nvCxnSpPr>
        <p:spPr>
          <a:xfrm flipH="1">
            <a:off x="5432560" y="42939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5" idx="4"/>
            <a:endCxn id="38" idx="0"/>
          </p:cNvCxnSpPr>
          <p:nvPr/>
        </p:nvCxnSpPr>
        <p:spPr>
          <a:xfrm>
            <a:off x="5969448" y="429392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9" idx="4"/>
            <a:endCxn id="45" idx="0"/>
          </p:cNvCxnSpPr>
          <p:nvPr/>
        </p:nvCxnSpPr>
        <p:spPr>
          <a:xfrm flipH="1">
            <a:off x="5108796" y="527721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9" name="Oval 78"/>
          <p:cNvSpPr/>
          <p:nvPr/>
        </p:nvSpPr>
        <p:spPr>
          <a:xfrm>
            <a:off x="5476108" y="5688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0" name="Straight Arrow Connector 79"/>
          <p:cNvCxnSpPr>
            <a:stCxn id="39" idx="4"/>
            <a:endCxn id="79" idx="0"/>
          </p:cNvCxnSpPr>
          <p:nvPr/>
        </p:nvCxnSpPr>
        <p:spPr>
          <a:xfrm>
            <a:off x="5432560" y="52772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1" name="Oval 80"/>
          <p:cNvSpPr/>
          <p:nvPr/>
        </p:nvSpPr>
        <p:spPr>
          <a:xfrm>
            <a:off x="6105101" y="56883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82" name="Straight Arrow Connector 81"/>
          <p:cNvCxnSpPr>
            <a:stCxn id="38" idx="4"/>
            <a:endCxn id="81" idx="0"/>
          </p:cNvCxnSpPr>
          <p:nvPr/>
        </p:nvCxnSpPr>
        <p:spPr>
          <a:xfrm flipH="1">
            <a:off x="6400937" y="527721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3" name="Oval 82"/>
          <p:cNvSpPr/>
          <p:nvPr/>
        </p:nvSpPr>
        <p:spPr>
          <a:xfrm>
            <a:off x="6764764" y="569578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84" name="Straight Arrow Connector 83"/>
          <p:cNvCxnSpPr>
            <a:stCxn id="38" idx="4"/>
            <a:endCxn id="83" idx="0"/>
          </p:cNvCxnSpPr>
          <p:nvPr/>
        </p:nvCxnSpPr>
        <p:spPr>
          <a:xfrm>
            <a:off x="6705139" y="527721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174662" y="271456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0</a:t>
            </a:r>
            <a:r>
              <a:rPr lang="en-US" sz="2000" dirty="0" smtClean="0"/>
              <a:t>, </a:t>
            </a:r>
          </a:p>
          <a:p>
            <a:r>
              <a:rPr lang="en-US" sz="2000" dirty="0" smtClean="0"/>
              <a:t># of nodes=2</a:t>
            </a:r>
            <a:r>
              <a:rPr lang="en-US" sz="2000" b="1" baseline="30000" dirty="0" smtClean="0">
                <a:solidFill>
                  <a:srgbClr val="FF0000"/>
                </a:solidFill>
              </a:rPr>
              <a:t>0</a:t>
            </a:r>
            <a:r>
              <a:rPr lang="en-US" sz="2000" dirty="0" smtClean="0"/>
              <a:t>=1</a:t>
            </a:r>
            <a:endParaRPr lang="en-US" sz="2000" dirty="0"/>
          </a:p>
        </p:txBody>
      </p:sp>
      <p:sp>
        <p:nvSpPr>
          <p:cNvPr id="44" name="TextBox 43"/>
          <p:cNvSpPr txBox="1"/>
          <p:nvPr/>
        </p:nvSpPr>
        <p:spPr>
          <a:xfrm>
            <a:off x="174662" y="3594415"/>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1</a:t>
            </a:r>
            <a:r>
              <a:rPr lang="en-US" sz="2000" dirty="0" smtClean="0"/>
              <a:t>, </a:t>
            </a:r>
          </a:p>
          <a:p>
            <a:r>
              <a:rPr lang="en-US" sz="2000" dirty="0" smtClean="0"/>
              <a:t># of nodes=2</a:t>
            </a:r>
            <a:r>
              <a:rPr lang="en-US" sz="2000" b="1" baseline="30000" dirty="0" smtClean="0">
                <a:solidFill>
                  <a:srgbClr val="FF0000"/>
                </a:solidFill>
              </a:rPr>
              <a:t>1</a:t>
            </a:r>
            <a:r>
              <a:rPr lang="en-US" sz="2000" dirty="0" smtClean="0"/>
              <a:t>=2</a:t>
            </a:r>
            <a:endParaRPr lang="en-US" sz="2000" dirty="0"/>
          </a:p>
        </p:txBody>
      </p:sp>
      <p:sp>
        <p:nvSpPr>
          <p:cNvPr id="57" name="TextBox 56"/>
          <p:cNvSpPr txBox="1"/>
          <p:nvPr/>
        </p:nvSpPr>
        <p:spPr>
          <a:xfrm>
            <a:off x="174662" y="462801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2</a:t>
            </a:r>
            <a:r>
              <a:rPr lang="en-US" sz="2000" dirty="0" smtClean="0"/>
              <a:t>, </a:t>
            </a:r>
          </a:p>
          <a:p>
            <a:r>
              <a:rPr lang="en-US" sz="2000" dirty="0" smtClean="0"/>
              <a:t># of nodes=2</a:t>
            </a:r>
            <a:r>
              <a:rPr lang="en-US" sz="2000" b="1" baseline="30000" dirty="0" smtClean="0">
                <a:solidFill>
                  <a:srgbClr val="FF0000"/>
                </a:solidFill>
              </a:rPr>
              <a:t>2</a:t>
            </a:r>
            <a:r>
              <a:rPr lang="en-US" sz="2000" dirty="0" smtClean="0"/>
              <a:t>=4</a:t>
            </a:r>
            <a:endParaRPr lang="en-US" sz="2000" dirty="0"/>
          </a:p>
        </p:txBody>
      </p:sp>
      <p:sp>
        <p:nvSpPr>
          <p:cNvPr id="58" name="TextBox 57"/>
          <p:cNvSpPr txBox="1"/>
          <p:nvPr/>
        </p:nvSpPr>
        <p:spPr>
          <a:xfrm>
            <a:off x="174662" y="5576741"/>
            <a:ext cx="7274101"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3</a:t>
            </a:r>
            <a:r>
              <a:rPr lang="en-US" sz="2000" dirty="0" smtClean="0"/>
              <a:t>, </a:t>
            </a:r>
          </a:p>
          <a:p>
            <a:r>
              <a:rPr lang="en-US" sz="2000" dirty="0" smtClean="0"/>
              <a:t># of nodes=2</a:t>
            </a:r>
            <a:r>
              <a:rPr lang="en-US" sz="2000" b="1" baseline="30000" dirty="0" smtClean="0">
                <a:solidFill>
                  <a:srgbClr val="FF0000"/>
                </a:solidFill>
              </a:rPr>
              <a:t>3</a:t>
            </a:r>
            <a:r>
              <a:rPr lang="en-US" sz="2000" dirty="0" smtClean="0"/>
              <a:t>=8</a:t>
            </a:r>
            <a:endParaRPr lang="en-US" sz="2000" dirty="0"/>
          </a:p>
        </p:txBody>
      </p:sp>
      <p:sp>
        <p:nvSpPr>
          <p:cNvPr id="8" name="TextBox 7"/>
          <p:cNvSpPr txBox="1"/>
          <p:nvPr/>
        </p:nvSpPr>
        <p:spPr>
          <a:xfrm>
            <a:off x="7575657" y="2770889"/>
            <a:ext cx="4489344" cy="4031873"/>
          </a:xfrm>
          <a:prstGeom prst="rect">
            <a:avLst/>
          </a:prstGeom>
          <a:noFill/>
        </p:spPr>
        <p:txBody>
          <a:bodyPr wrap="square" rtlCol="0">
            <a:spAutoFit/>
          </a:bodyPr>
          <a:lstStyle/>
          <a:p>
            <a:r>
              <a:rPr lang="en-US" sz="2400" dirty="0" smtClean="0"/>
              <a:t>Total Number of Nodes:</a:t>
            </a:r>
          </a:p>
          <a:p>
            <a:r>
              <a:rPr lang="en-US" sz="2400" dirty="0" smtClean="0"/>
              <a:t>2</a:t>
            </a:r>
            <a:r>
              <a:rPr lang="en-US" sz="2400" baseline="30000" dirty="0" smtClean="0"/>
              <a:t>0</a:t>
            </a:r>
            <a:r>
              <a:rPr lang="en-US" sz="2400" dirty="0" smtClean="0"/>
              <a:t>+</a:t>
            </a:r>
            <a:r>
              <a:rPr lang="en-US" sz="2400" dirty="0"/>
              <a:t> </a:t>
            </a:r>
            <a:r>
              <a:rPr lang="en-US" sz="2400" dirty="0" smtClean="0"/>
              <a:t>2</a:t>
            </a:r>
            <a:r>
              <a:rPr lang="en-US" sz="2400" baseline="30000" dirty="0" smtClean="0"/>
              <a:t>1</a:t>
            </a:r>
            <a:r>
              <a:rPr lang="en-US" sz="2400" dirty="0" smtClean="0"/>
              <a:t>+ 2</a:t>
            </a:r>
            <a:r>
              <a:rPr lang="en-US" sz="2400" baseline="30000" dirty="0" smtClean="0"/>
              <a:t>2</a:t>
            </a:r>
            <a:r>
              <a:rPr lang="en-US" sz="2400" dirty="0" smtClean="0"/>
              <a:t>+ 2</a:t>
            </a:r>
            <a:r>
              <a:rPr lang="en-US" sz="2400" baseline="30000" dirty="0" smtClean="0"/>
              <a:t>3 </a:t>
            </a:r>
            <a:r>
              <a:rPr lang="en-US" sz="2400" dirty="0" smtClean="0"/>
              <a:t>= 2</a:t>
            </a:r>
            <a:r>
              <a:rPr lang="en-US" sz="2400" b="1" baseline="30000" dirty="0" smtClean="0">
                <a:solidFill>
                  <a:srgbClr val="FF0000"/>
                </a:solidFill>
              </a:rPr>
              <a:t>4 </a:t>
            </a:r>
            <a:r>
              <a:rPr lang="en-US" sz="2400" dirty="0" smtClean="0"/>
              <a:t>- 1 = 15</a:t>
            </a:r>
          </a:p>
          <a:p>
            <a:r>
              <a:rPr lang="en-US" sz="2400" dirty="0" smtClean="0"/>
              <a:t>Height of the tree: </a:t>
            </a:r>
            <a:r>
              <a:rPr lang="en-US" sz="3200" dirty="0">
                <a:sym typeface="Symbol" panose="05050102010706020507" pitchFamily="18" charset="2"/>
              </a:rPr>
              <a:t>[</a:t>
            </a:r>
            <a:r>
              <a:rPr lang="en-US" sz="2400" dirty="0" smtClean="0"/>
              <a:t>Log</a:t>
            </a:r>
            <a:r>
              <a:rPr lang="en-US" sz="2400" baseline="-25000" dirty="0" smtClean="0"/>
              <a:t>2</a:t>
            </a:r>
            <a:r>
              <a:rPr lang="en-US" sz="2400" dirty="0" smtClean="0"/>
              <a:t>15</a:t>
            </a:r>
            <a:r>
              <a:rPr lang="en-US" sz="2400" dirty="0" smtClean="0">
                <a:sym typeface="Symbol" panose="05050102010706020507" pitchFamily="18" charset="2"/>
              </a:rPr>
              <a:t>]</a:t>
            </a:r>
            <a:r>
              <a:rPr lang="en-US" sz="2400" dirty="0" smtClean="0"/>
              <a:t>= </a:t>
            </a:r>
            <a:r>
              <a:rPr lang="en-US" sz="2400" b="1" dirty="0" smtClean="0">
                <a:solidFill>
                  <a:srgbClr val="FF0000"/>
                </a:solidFill>
              </a:rPr>
              <a:t>4</a:t>
            </a:r>
          </a:p>
          <a:p>
            <a:endParaRPr lang="en-US" sz="2000" dirty="0" smtClean="0"/>
          </a:p>
          <a:p>
            <a:r>
              <a:rPr lang="en-US" sz="2400" dirty="0"/>
              <a:t>I</a:t>
            </a:r>
            <a:r>
              <a:rPr lang="en-US" sz="2400" dirty="0" smtClean="0"/>
              <a:t>f total number of nodes are </a:t>
            </a:r>
            <a:r>
              <a:rPr lang="en-US" sz="2400" dirty="0" smtClean="0">
                <a:solidFill>
                  <a:srgbClr val="FF0000"/>
                </a:solidFill>
              </a:rPr>
              <a:t>n</a:t>
            </a:r>
            <a:r>
              <a:rPr lang="en-US" sz="2400" dirty="0" smtClean="0"/>
              <a:t>, </a:t>
            </a:r>
          </a:p>
          <a:p>
            <a:r>
              <a:rPr lang="en-US" sz="2800" b="1" dirty="0">
                <a:solidFill>
                  <a:srgbClr val="FF0000"/>
                </a:solidFill>
                <a:sym typeface="Symbol" panose="05050102010706020507" pitchFamily="18" charset="2"/>
              </a:rPr>
              <a:t>Nodes at each level L = </a:t>
            </a:r>
            <a:r>
              <a:rPr lang="en-US" sz="2800" b="1" dirty="0" smtClean="0">
                <a:solidFill>
                  <a:srgbClr val="FF0000"/>
                </a:solidFill>
                <a:sym typeface="Symbol" panose="05050102010706020507" pitchFamily="18" charset="2"/>
              </a:rPr>
              <a:t>2</a:t>
            </a:r>
            <a:r>
              <a:rPr lang="en-US" sz="2800" b="1" baseline="30000" dirty="0" smtClean="0">
                <a:solidFill>
                  <a:srgbClr val="FF0000"/>
                </a:solidFill>
                <a:sym typeface="Symbol" panose="05050102010706020507" pitchFamily="18" charset="2"/>
              </a:rPr>
              <a:t>L</a:t>
            </a:r>
            <a:endParaRPr lang="en-US" sz="2800" b="1" baseline="30000" dirty="0">
              <a:solidFill>
                <a:srgbClr val="FF0000"/>
              </a:solidFill>
              <a:sym typeface="Symbol" panose="05050102010706020507" pitchFamily="18" charset="2"/>
            </a:endParaRPr>
          </a:p>
          <a:p>
            <a:r>
              <a:rPr lang="en-US" sz="2800" b="1" dirty="0" smtClean="0">
                <a:solidFill>
                  <a:srgbClr val="FF0000"/>
                </a:solidFill>
              </a:rPr>
              <a:t>Bottom Level = BL</a:t>
            </a:r>
          </a:p>
          <a:p>
            <a:r>
              <a:rPr lang="en-US" sz="2800" b="1" dirty="0" smtClean="0">
                <a:solidFill>
                  <a:srgbClr val="FF0000"/>
                </a:solidFill>
              </a:rPr>
              <a:t>Height h </a:t>
            </a:r>
            <a:r>
              <a:rPr lang="en-US" sz="2800" b="1" dirty="0">
                <a:solidFill>
                  <a:srgbClr val="FF0000"/>
                </a:solidFill>
                <a:sym typeface="Symbol" panose="05050102010706020507" pitchFamily="18" charset="2"/>
              </a:rPr>
              <a:t>= </a:t>
            </a:r>
            <a:r>
              <a:rPr lang="en-US" sz="2800" b="1" dirty="0" smtClean="0">
                <a:solidFill>
                  <a:srgbClr val="FF0000"/>
                </a:solidFill>
                <a:sym typeface="Symbol" panose="05050102010706020507" pitchFamily="18" charset="2"/>
              </a:rPr>
              <a:t>BL+1 </a:t>
            </a:r>
            <a:r>
              <a:rPr lang="en-US" sz="2800" b="1" dirty="0" smtClean="0">
                <a:solidFill>
                  <a:srgbClr val="FF0000"/>
                </a:solidFill>
              </a:rPr>
              <a:t>= </a:t>
            </a:r>
            <a:r>
              <a:rPr lang="en-US" sz="2800" b="1" dirty="0">
                <a:solidFill>
                  <a:srgbClr val="FF0000"/>
                </a:solidFill>
                <a:sym typeface="Symbol" panose="05050102010706020507" pitchFamily="18" charset="2"/>
              </a:rPr>
              <a:t></a:t>
            </a:r>
            <a:r>
              <a:rPr lang="en-US" sz="2800" b="1" dirty="0" smtClean="0">
                <a:solidFill>
                  <a:srgbClr val="FF0000"/>
                </a:solidFill>
              </a:rPr>
              <a:t>Log</a:t>
            </a:r>
            <a:r>
              <a:rPr lang="en-US" sz="2800" b="1" baseline="-25000" dirty="0" smtClean="0">
                <a:solidFill>
                  <a:srgbClr val="FF0000"/>
                </a:solidFill>
              </a:rPr>
              <a:t>2</a:t>
            </a:r>
            <a:r>
              <a:rPr lang="en-US" sz="2800" b="1" dirty="0" smtClean="0">
                <a:solidFill>
                  <a:srgbClr val="FF0000"/>
                </a:solidFill>
              </a:rPr>
              <a:t>n</a:t>
            </a:r>
            <a:r>
              <a:rPr lang="en-US" sz="2800" b="1" dirty="0" smtClean="0">
                <a:solidFill>
                  <a:srgbClr val="FF0000"/>
                </a:solidFill>
                <a:sym typeface="Symbol" panose="05050102010706020507" pitchFamily="18" charset="2"/>
              </a:rPr>
              <a:t> </a:t>
            </a:r>
          </a:p>
          <a:p>
            <a:r>
              <a:rPr lang="en-US" sz="2800" b="1" dirty="0" smtClean="0">
                <a:solidFill>
                  <a:srgbClr val="FF0000"/>
                </a:solidFill>
              </a:rPr>
              <a:t>Total nodes = 2</a:t>
            </a:r>
            <a:r>
              <a:rPr lang="en-US" sz="2800" b="1" baseline="30000" dirty="0" smtClean="0">
                <a:solidFill>
                  <a:srgbClr val="FF0000"/>
                </a:solidFill>
              </a:rPr>
              <a:t>h </a:t>
            </a:r>
            <a:r>
              <a:rPr lang="en-US" sz="2800" b="1" dirty="0" smtClean="0">
                <a:solidFill>
                  <a:srgbClr val="FF0000"/>
                </a:solidFill>
              </a:rPr>
              <a:t>– 1 = n</a:t>
            </a:r>
          </a:p>
          <a:p>
            <a:endParaRPr lang="en-US" sz="2000" dirty="0"/>
          </a:p>
        </p:txBody>
      </p:sp>
    </p:spTree>
    <p:extLst>
      <p:ext uri="{BB962C8B-B14F-4D97-AF65-F5344CB8AC3E}">
        <p14:creationId xmlns:p14="http://schemas.microsoft.com/office/powerpoint/2010/main" val="169473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wipe(left)">
                                      <p:cBhvr>
                                        <p:cTn id="41" dur="500"/>
                                        <p:tgtEl>
                                          <p:spTgt spid="8">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wipe(left)">
                                      <p:cBhvr>
                                        <p:cTn id="46" dur="500"/>
                                        <p:tgtEl>
                                          <p:spTgt spid="8">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wipe(left)">
                                      <p:cBhvr>
                                        <p:cTn id="51" dur="500"/>
                                        <p:tgtEl>
                                          <p:spTgt spid="8">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wipe(left)">
                                      <p:cBhvr>
                                        <p:cTn id="56"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4" grpId="0" animBg="1"/>
      <p:bldP spid="57" grpId="0" animBg="1"/>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343" y="5954"/>
            <a:ext cx="5458684" cy="1024944"/>
          </a:xfrm>
        </p:spPr>
        <p:txBody>
          <a:bodyPr/>
          <a:lstStyle/>
          <a:p>
            <a:r>
              <a:rPr lang="en-US" dirty="0" smtClean="0"/>
              <a:t>Revelation of Nodes</a:t>
            </a:r>
            <a:endParaRPr lang="en-US" dirty="0"/>
          </a:p>
        </p:txBody>
      </p:sp>
      <p:sp>
        <p:nvSpPr>
          <p:cNvPr id="3" name="Content Placeholder 2"/>
          <p:cNvSpPr>
            <a:spLocks noGrp="1"/>
          </p:cNvSpPr>
          <p:nvPr>
            <p:ph idx="1"/>
          </p:nvPr>
        </p:nvSpPr>
        <p:spPr>
          <a:xfrm>
            <a:off x="88900" y="1063624"/>
            <a:ext cx="10115804" cy="594847"/>
          </a:xfrm>
        </p:spPr>
        <p:txBody>
          <a:bodyPr/>
          <a:lstStyle/>
          <a:p>
            <a:pPr marL="0" indent="0">
              <a:buNone/>
            </a:pPr>
            <a:r>
              <a:rPr lang="en-US" dirty="0" smtClean="0"/>
              <a:t>Singly linked list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87464899"/>
              </p:ext>
            </p:extLst>
          </p:nvPr>
        </p:nvGraphicFramePr>
        <p:xfrm>
          <a:off x="1897888" y="2853266"/>
          <a:ext cx="3186176" cy="377614"/>
        </p:xfrm>
        <a:graphic>
          <a:graphicData uri="http://schemas.openxmlformats.org/drawingml/2006/table">
            <a:tbl>
              <a:tblPr firstRow="1" bandRow="1">
                <a:tableStyleId>{E8B1032C-EA38-4F05-BA0D-38AFFFC7BED3}</a:tableStyleId>
              </a:tblPr>
              <a:tblGrid>
                <a:gridCol w="1593088"/>
                <a:gridCol w="1593088"/>
              </a:tblGrid>
              <a:tr h="377614">
                <a:tc>
                  <a:txBody>
                    <a:bodyPr/>
                    <a:lstStyle/>
                    <a:p>
                      <a:pPr algn="ctr"/>
                      <a:r>
                        <a:rPr lang="en-US" dirty="0" smtClean="0"/>
                        <a:t>Data</a:t>
                      </a:r>
                      <a:endParaRPr lang="en-US" dirty="0"/>
                    </a:p>
                  </a:txBody>
                  <a:tcPr/>
                </a:tc>
                <a:tc>
                  <a:txBody>
                    <a:bodyPr/>
                    <a:lstStyle/>
                    <a:p>
                      <a:pPr algn="ctr"/>
                      <a:r>
                        <a:rPr lang="en-US" dirty="0" smtClean="0"/>
                        <a:t>next</a:t>
                      </a:r>
                      <a:endParaRPr lang="en-US" dirty="0"/>
                    </a:p>
                  </a:txBody>
                  <a:tcPr/>
                </a:tc>
              </a:tr>
            </a:tbl>
          </a:graphicData>
        </a:graphic>
      </p:graphicFrame>
    </p:spTree>
    <p:extLst>
      <p:ext uri="{BB962C8B-B14F-4D97-AF65-F5344CB8AC3E}">
        <p14:creationId xmlns:p14="http://schemas.microsoft.com/office/powerpoint/2010/main" val="1727549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343" y="5954"/>
            <a:ext cx="5458684" cy="1024944"/>
          </a:xfrm>
        </p:spPr>
        <p:txBody>
          <a:bodyPr/>
          <a:lstStyle/>
          <a:p>
            <a:r>
              <a:rPr lang="en-US" dirty="0" smtClean="0"/>
              <a:t>Revelation of Nodes</a:t>
            </a:r>
            <a:endParaRPr lang="en-US" dirty="0"/>
          </a:p>
        </p:txBody>
      </p:sp>
      <p:sp>
        <p:nvSpPr>
          <p:cNvPr id="3" name="Content Placeholder 2"/>
          <p:cNvSpPr>
            <a:spLocks noGrp="1"/>
          </p:cNvSpPr>
          <p:nvPr>
            <p:ph idx="1"/>
          </p:nvPr>
        </p:nvSpPr>
        <p:spPr>
          <a:xfrm>
            <a:off x="88900" y="1063624"/>
            <a:ext cx="2593340" cy="594847"/>
          </a:xfrm>
        </p:spPr>
        <p:txBody>
          <a:bodyPr/>
          <a:lstStyle/>
          <a:p>
            <a:pPr marL="0" indent="0">
              <a:buNone/>
            </a:pPr>
            <a:r>
              <a:rPr lang="en-US" dirty="0" smtClean="0"/>
              <a:t>Singly linked list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87464899"/>
              </p:ext>
            </p:extLst>
          </p:nvPr>
        </p:nvGraphicFramePr>
        <p:xfrm>
          <a:off x="1897888" y="2853266"/>
          <a:ext cx="3186176" cy="377614"/>
        </p:xfrm>
        <a:graphic>
          <a:graphicData uri="http://schemas.openxmlformats.org/drawingml/2006/table">
            <a:tbl>
              <a:tblPr firstRow="1" bandRow="1">
                <a:tableStyleId>{E8B1032C-EA38-4F05-BA0D-38AFFFC7BED3}</a:tableStyleId>
              </a:tblPr>
              <a:tblGrid>
                <a:gridCol w="1593088"/>
                <a:gridCol w="1593088"/>
              </a:tblGrid>
              <a:tr h="377614">
                <a:tc>
                  <a:txBody>
                    <a:bodyPr/>
                    <a:lstStyle/>
                    <a:p>
                      <a:pPr algn="ctr"/>
                      <a:r>
                        <a:rPr lang="en-US" dirty="0" smtClean="0"/>
                        <a:t>Data</a:t>
                      </a:r>
                      <a:endParaRPr lang="en-US" dirty="0"/>
                    </a:p>
                  </a:txBody>
                  <a:tcPr/>
                </a:tc>
                <a:tc>
                  <a:txBody>
                    <a:bodyPr/>
                    <a:lstStyle/>
                    <a:p>
                      <a:pPr algn="ctr"/>
                      <a:r>
                        <a:rPr lang="en-US" dirty="0" smtClean="0"/>
                        <a:t>next</a:t>
                      </a:r>
                      <a:endParaRPr lang="en-US" dirty="0"/>
                    </a:p>
                  </a:txBody>
                  <a:tcPr/>
                </a:tc>
              </a:tr>
            </a:tbl>
          </a:graphicData>
        </a:graphic>
      </p:graphicFrame>
      <p:sp>
        <p:nvSpPr>
          <p:cNvPr id="5" name="Content Placeholder 2"/>
          <p:cNvSpPr txBox="1">
            <a:spLocks/>
          </p:cNvSpPr>
          <p:nvPr/>
        </p:nvSpPr>
        <p:spPr>
          <a:xfrm>
            <a:off x="448564" y="4032376"/>
            <a:ext cx="2745740" cy="5948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Doubly linked list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89656956"/>
              </p:ext>
            </p:extLst>
          </p:nvPr>
        </p:nvGraphicFramePr>
        <p:xfrm>
          <a:off x="1897887" y="5051105"/>
          <a:ext cx="3186177" cy="377614"/>
        </p:xfrm>
        <a:graphic>
          <a:graphicData uri="http://schemas.openxmlformats.org/drawingml/2006/table">
            <a:tbl>
              <a:tblPr firstRow="1" bandRow="1">
                <a:tableStyleId>{E8B1032C-EA38-4F05-BA0D-38AFFFC7BED3}</a:tableStyleId>
              </a:tblPr>
              <a:tblGrid>
                <a:gridCol w="1062059"/>
                <a:gridCol w="1062059"/>
                <a:gridCol w="1062059"/>
              </a:tblGrid>
              <a:tr h="377614">
                <a:tc>
                  <a:txBody>
                    <a:bodyPr/>
                    <a:lstStyle/>
                    <a:p>
                      <a:pPr algn="ctr"/>
                      <a:r>
                        <a:rPr lang="en-US" dirty="0" smtClean="0"/>
                        <a:t>Pre</a:t>
                      </a:r>
                      <a:endParaRPr lang="en-US" dirty="0"/>
                    </a:p>
                  </a:txBody>
                  <a:tcPr/>
                </a:tc>
                <a:tc>
                  <a:txBody>
                    <a:bodyPr/>
                    <a:lstStyle/>
                    <a:p>
                      <a:pPr algn="ctr"/>
                      <a:r>
                        <a:rPr lang="en-US" dirty="0" smtClean="0"/>
                        <a:t>Data</a:t>
                      </a:r>
                      <a:endParaRPr lang="en-US" dirty="0"/>
                    </a:p>
                  </a:txBody>
                  <a:tcPr/>
                </a:tc>
                <a:tc>
                  <a:txBody>
                    <a:bodyPr/>
                    <a:lstStyle/>
                    <a:p>
                      <a:pPr algn="ctr"/>
                      <a:r>
                        <a:rPr lang="en-US" dirty="0" smtClean="0"/>
                        <a:t>next</a:t>
                      </a:r>
                      <a:endParaRPr lang="en-US" dirty="0"/>
                    </a:p>
                  </a:txBody>
                  <a:tcPr/>
                </a:tc>
              </a:tr>
            </a:tbl>
          </a:graphicData>
        </a:graphic>
      </p:graphicFrame>
    </p:spTree>
    <p:extLst>
      <p:ext uri="{BB962C8B-B14F-4D97-AF65-F5344CB8AC3E}">
        <p14:creationId xmlns:p14="http://schemas.microsoft.com/office/powerpoint/2010/main" val="2968168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343" y="5954"/>
            <a:ext cx="5458684" cy="1024944"/>
          </a:xfrm>
        </p:spPr>
        <p:txBody>
          <a:bodyPr/>
          <a:lstStyle/>
          <a:p>
            <a:r>
              <a:rPr lang="en-US" dirty="0" smtClean="0"/>
              <a:t>Revelation of Nodes</a:t>
            </a:r>
            <a:endParaRPr lang="en-US" dirty="0"/>
          </a:p>
        </p:txBody>
      </p:sp>
      <p:sp>
        <p:nvSpPr>
          <p:cNvPr id="3" name="Content Placeholder 2"/>
          <p:cNvSpPr>
            <a:spLocks noGrp="1"/>
          </p:cNvSpPr>
          <p:nvPr>
            <p:ph idx="1"/>
          </p:nvPr>
        </p:nvSpPr>
        <p:spPr>
          <a:xfrm>
            <a:off x="88900" y="1063624"/>
            <a:ext cx="2593340" cy="594847"/>
          </a:xfrm>
        </p:spPr>
        <p:txBody>
          <a:bodyPr/>
          <a:lstStyle/>
          <a:p>
            <a:pPr marL="0" indent="0">
              <a:buNone/>
            </a:pPr>
            <a:r>
              <a:rPr lang="en-US" dirty="0" smtClean="0"/>
              <a:t>Singly linked list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87464899"/>
              </p:ext>
            </p:extLst>
          </p:nvPr>
        </p:nvGraphicFramePr>
        <p:xfrm>
          <a:off x="1897888" y="2853266"/>
          <a:ext cx="3186176" cy="377614"/>
        </p:xfrm>
        <a:graphic>
          <a:graphicData uri="http://schemas.openxmlformats.org/drawingml/2006/table">
            <a:tbl>
              <a:tblPr firstRow="1" bandRow="1">
                <a:tableStyleId>{E8B1032C-EA38-4F05-BA0D-38AFFFC7BED3}</a:tableStyleId>
              </a:tblPr>
              <a:tblGrid>
                <a:gridCol w="1593088"/>
                <a:gridCol w="1593088"/>
              </a:tblGrid>
              <a:tr h="377614">
                <a:tc>
                  <a:txBody>
                    <a:bodyPr/>
                    <a:lstStyle/>
                    <a:p>
                      <a:pPr algn="ctr"/>
                      <a:r>
                        <a:rPr lang="en-US" dirty="0" smtClean="0"/>
                        <a:t>Data</a:t>
                      </a:r>
                      <a:endParaRPr lang="en-US" dirty="0"/>
                    </a:p>
                  </a:txBody>
                  <a:tcPr/>
                </a:tc>
                <a:tc>
                  <a:txBody>
                    <a:bodyPr/>
                    <a:lstStyle/>
                    <a:p>
                      <a:pPr algn="ctr"/>
                      <a:r>
                        <a:rPr lang="en-US" dirty="0" smtClean="0"/>
                        <a:t>next</a:t>
                      </a:r>
                      <a:endParaRPr lang="en-US" dirty="0"/>
                    </a:p>
                  </a:txBody>
                  <a:tcPr/>
                </a:tc>
              </a:tr>
            </a:tbl>
          </a:graphicData>
        </a:graphic>
      </p:graphicFrame>
      <p:sp>
        <p:nvSpPr>
          <p:cNvPr id="5" name="Content Placeholder 2"/>
          <p:cNvSpPr txBox="1">
            <a:spLocks/>
          </p:cNvSpPr>
          <p:nvPr/>
        </p:nvSpPr>
        <p:spPr>
          <a:xfrm>
            <a:off x="448564" y="4032376"/>
            <a:ext cx="2745740" cy="5948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Doubly linked list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89656956"/>
              </p:ext>
            </p:extLst>
          </p:nvPr>
        </p:nvGraphicFramePr>
        <p:xfrm>
          <a:off x="1897887" y="5051105"/>
          <a:ext cx="3186177" cy="377614"/>
        </p:xfrm>
        <a:graphic>
          <a:graphicData uri="http://schemas.openxmlformats.org/drawingml/2006/table">
            <a:tbl>
              <a:tblPr firstRow="1" bandRow="1">
                <a:tableStyleId>{E8B1032C-EA38-4F05-BA0D-38AFFFC7BED3}</a:tableStyleId>
              </a:tblPr>
              <a:tblGrid>
                <a:gridCol w="1062059"/>
                <a:gridCol w="1062059"/>
                <a:gridCol w="1062059"/>
              </a:tblGrid>
              <a:tr h="377614">
                <a:tc>
                  <a:txBody>
                    <a:bodyPr/>
                    <a:lstStyle/>
                    <a:p>
                      <a:pPr algn="ctr"/>
                      <a:r>
                        <a:rPr lang="en-US" dirty="0" smtClean="0"/>
                        <a:t>Pre</a:t>
                      </a:r>
                      <a:endParaRPr lang="en-US" dirty="0"/>
                    </a:p>
                  </a:txBody>
                  <a:tcPr/>
                </a:tc>
                <a:tc>
                  <a:txBody>
                    <a:bodyPr/>
                    <a:lstStyle/>
                    <a:p>
                      <a:pPr algn="ctr"/>
                      <a:r>
                        <a:rPr lang="en-US" dirty="0" smtClean="0"/>
                        <a:t>Data</a:t>
                      </a:r>
                      <a:endParaRPr lang="en-US" dirty="0"/>
                    </a:p>
                  </a:txBody>
                  <a:tcPr/>
                </a:tc>
                <a:tc>
                  <a:txBody>
                    <a:bodyPr/>
                    <a:lstStyle/>
                    <a:p>
                      <a:pPr algn="ctr"/>
                      <a:r>
                        <a:rPr lang="en-US" dirty="0" smtClean="0"/>
                        <a:t>next</a:t>
                      </a:r>
                      <a:endParaRPr lang="en-US" dirty="0"/>
                    </a:p>
                  </a:txBody>
                  <a:tcPr/>
                </a:tc>
              </a:tr>
            </a:tbl>
          </a:graphicData>
        </a:graphic>
      </p:graphicFrame>
      <p:sp>
        <p:nvSpPr>
          <p:cNvPr id="4" name="Oval 3"/>
          <p:cNvSpPr/>
          <p:nvPr/>
        </p:nvSpPr>
        <p:spPr>
          <a:xfrm>
            <a:off x="7493330" y="3070963"/>
            <a:ext cx="1318161" cy="137832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a:stCxn id="4" idx="2"/>
            <a:endCxn id="4" idx="6"/>
          </p:cNvCxnSpPr>
          <p:nvPr/>
        </p:nvCxnSpPr>
        <p:spPr>
          <a:xfrm>
            <a:off x="7493330" y="3760128"/>
            <a:ext cx="1318161" cy="0"/>
          </a:xfrm>
          <a:prstGeom prst="line">
            <a:avLst/>
          </a:prstGeom>
          <a:ln w="28575">
            <a:prstDash val="dashDot"/>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a:stCxn id="4" idx="4"/>
          </p:cNvCxnSpPr>
          <p:nvPr/>
        </p:nvCxnSpPr>
        <p:spPr>
          <a:xfrm flipH="1" flipV="1">
            <a:off x="8146473" y="3760128"/>
            <a:ext cx="5938" cy="689164"/>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7819901" y="3230880"/>
            <a:ext cx="653143" cy="369332"/>
          </a:xfrm>
          <a:prstGeom prst="rect">
            <a:avLst/>
          </a:prstGeom>
          <a:noFill/>
        </p:spPr>
        <p:txBody>
          <a:bodyPr wrap="square" rtlCol="0">
            <a:spAutoFit/>
          </a:bodyPr>
          <a:lstStyle/>
          <a:p>
            <a:r>
              <a:rPr lang="en-US" dirty="0" smtClean="0"/>
              <a:t>Data</a:t>
            </a:r>
            <a:endParaRPr lang="en-US" dirty="0"/>
          </a:p>
        </p:txBody>
      </p:sp>
      <p:sp>
        <p:nvSpPr>
          <p:cNvPr id="16" name="TextBox 15"/>
          <p:cNvSpPr txBox="1"/>
          <p:nvPr/>
        </p:nvSpPr>
        <p:spPr>
          <a:xfrm>
            <a:off x="7646320" y="3887012"/>
            <a:ext cx="653143" cy="369332"/>
          </a:xfrm>
          <a:prstGeom prst="rect">
            <a:avLst/>
          </a:prstGeom>
          <a:noFill/>
        </p:spPr>
        <p:txBody>
          <a:bodyPr wrap="square" rtlCol="0">
            <a:spAutoFit/>
          </a:bodyPr>
          <a:lstStyle/>
          <a:p>
            <a:r>
              <a:rPr lang="en-US" dirty="0" smtClean="0"/>
              <a:t>left</a:t>
            </a:r>
            <a:endParaRPr lang="en-US" dirty="0"/>
          </a:p>
        </p:txBody>
      </p:sp>
      <p:sp>
        <p:nvSpPr>
          <p:cNvPr id="17" name="TextBox 16"/>
          <p:cNvSpPr txBox="1"/>
          <p:nvPr/>
        </p:nvSpPr>
        <p:spPr>
          <a:xfrm>
            <a:off x="8125881" y="3895295"/>
            <a:ext cx="653143" cy="369332"/>
          </a:xfrm>
          <a:prstGeom prst="rect">
            <a:avLst/>
          </a:prstGeom>
          <a:noFill/>
        </p:spPr>
        <p:txBody>
          <a:bodyPr wrap="square" rtlCol="0">
            <a:spAutoFit/>
          </a:bodyPr>
          <a:lstStyle/>
          <a:p>
            <a:r>
              <a:rPr lang="en-US" dirty="0" smtClean="0"/>
              <a:t>right</a:t>
            </a:r>
            <a:endParaRPr lang="en-US" dirty="0"/>
          </a:p>
        </p:txBody>
      </p:sp>
      <p:sp>
        <p:nvSpPr>
          <p:cNvPr id="22" name="Content Placeholder 2"/>
          <p:cNvSpPr txBox="1">
            <a:spLocks/>
          </p:cNvSpPr>
          <p:nvPr/>
        </p:nvSpPr>
        <p:spPr>
          <a:xfrm>
            <a:off x="7819901" y="4841033"/>
            <a:ext cx="936262" cy="5948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tree</a:t>
            </a:r>
            <a:endParaRPr lang="en-US" dirty="0"/>
          </a:p>
        </p:txBody>
      </p:sp>
    </p:spTree>
    <p:extLst>
      <p:ext uri="{BB962C8B-B14F-4D97-AF65-F5344CB8AC3E}">
        <p14:creationId xmlns:p14="http://schemas.microsoft.com/office/powerpoint/2010/main" val="3367027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360</Words>
  <Application>Microsoft Office PowerPoint</Application>
  <PresentationFormat>Widescreen</PresentationFormat>
  <Paragraphs>99</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    Binary Tree (BT)</vt:lpstr>
      <vt:lpstr>Complete and Full Binary Tree</vt:lpstr>
      <vt:lpstr>           Complete and Full Binary Tree</vt:lpstr>
      <vt:lpstr>Revelation of Nodes</vt:lpstr>
      <vt:lpstr>Revelation of Nodes</vt:lpstr>
      <vt:lpstr>Revelation of Nodes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Binary Tree (BT)</dc:title>
  <dc:creator>bappy nur</dc:creator>
  <cp:lastModifiedBy>bappy nur</cp:lastModifiedBy>
  <cp:revision>4</cp:revision>
  <dcterms:created xsi:type="dcterms:W3CDTF">2016-04-18T22:13:29Z</dcterms:created>
  <dcterms:modified xsi:type="dcterms:W3CDTF">2016-04-18T23:04:21Z</dcterms:modified>
</cp:coreProperties>
</file>