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0" r:id="rId3"/>
    <p:sldId id="492" r:id="rId4"/>
    <p:sldId id="263" r:id="rId5"/>
    <p:sldId id="465" r:id="rId6"/>
    <p:sldId id="262" r:id="rId7"/>
    <p:sldId id="483" r:id="rId8"/>
    <p:sldId id="484" r:id="rId9"/>
    <p:sldId id="485" r:id="rId10"/>
    <p:sldId id="486" r:id="rId11"/>
    <p:sldId id="487" r:id="rId12"/>
    <p:sldId id="480" r:id="rId13"/>
    <p:sldId id="311" r:id="rId14"/>
    <p:sldId id="488" r:id="rId15"/>
    <p:sldId id="489" r:id="rId16"/>
    <p:sldId id="490" r:id="rId17"/>
    <p:sldId id="285" r:id="rId18"/>
    <p:sldId id="473" r:id="rId19"/>
    <p:sldId id="478" r:id="rId20"/>
    <p:sldId id="493" r:id="rId21"/>
    <p:sldId id="491" r:id="rId22"/>
  </p:sldIdLst>
  <p:sldSz cx="9144000" cy="6858000" type="screen4x3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4967" userDrawn="1">
          <p15:clr>
            <a:srgbClr val="A4A3A4"/>
          </p15:clr>
        </p15:guide>
        <p15:guide id="2" orient="horz" pos="2463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6633"/>
    <a:srgbClr val="7F3D43"/>
    <a:srgbClr val="FFCE33"/>
    <a:srgbClr val="774F27"/>
    <a:srgbClr val="9BBB59"/>
    <a:srgbClr val="F39C12"/>
    <a:srgbClr val="C039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235" autoAdjust="0"/>
    <p:restoredTop sz="94660"/>
  </p:normalViewPr>
  <p:slideViewPr>
    <p:cSldViewPr snapToGrid="0">
      <p:cViewPr>
        <p:scale>
          <a:sx n="70" d="100"/>
          <a:sy n="70" d="100"/>
        </p:scale>
        <p:origin x="-1686" y="-54"/>
      </p:cViewPr>
      <p:guideLst>
        <p:guide orient="horz" pos="2463"/>
        <p:guide orient="horz" pos="1797"/>
        <p:guide pos="49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4007C-4214-4C32-A35F-8FA4BF62ED0A}" type="datetimeFigureOut">
              <a:rPr lang="id-ID" smtClean="0"/>
              <a:pPr/>
              <a:t>24/07/2020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714582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6DAFF-5223-43CD-9412-3265A93C4AA1}" type="datetimeFigureOut">
              <a:rPr lang="id-ID" smtClean="0"/>
              <a:pPr/>
              <a:t>24/07/2020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2ABD7-284B-4AEE-9AD5-F0CEBFB0821A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3083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2ABD7-284B-4AEE-9AD5-F0CEBFB0821A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369D-4B56-4214-8A62-CCDCEEEB448E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97D4-CBBE-4892-ABDA-4C92B62757A6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7918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360B-7322-4A70-8384-B854D0EB8158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97D4-CBBE-4892-ABDA-4C92B62757A6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68991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3F2-FD17-47C5-BA17-FC90E60246D6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527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25" y="1152525"/>
            <a:ext cx="46291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6275" y="1816100"/>
            <a:ext cx="2196000" cy="2196000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1109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350A46-3F17-4217-B0B4-E226EFF93357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9125" y="2213928"/>
            <a:ext cx="1548000" cy="1548000"/>
          </a:xfrm>
          <a:prstGeom prst="ellipse">
            <a:avLst/>
          </a:prstGeom>
          <a:ln w="158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739390" y="2213928"/>
            <a:ext cx="1548000" cy="1548000"/>
          </a:xfrm>
          <a:prstGeom prst="ellipse">
            <a:avLst/>
          </a:prstGeom>
          <a:ln w="15875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882515" y="2213928"/>
            <a:ext cx="1548000" cy="1548000"/>
          </a:xfrm>
          <a:prstGeom prst="ellipse">
            <a:avLst/>
          </a:prstGeom>
          <a:ln w="15875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25010" y="2213928"/>
            <a:ext cx="1548000" cy="1548000"/>
          </a:xfrm>
          <a:prstGeom prst="ellipse">
            <a:avLst/>
          </a:prstGeom>
          <a:ln w="15875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id-ID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5300" y="365126"/>
            <a:ext cx="7886700" cy="89534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8125" y="613706"/>
            <a:ext cx="248049" cy="398189"/>
            <a:chOff x="7767638" y="2651126"/>
            <a:chExt cx="560388" cy="674686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767638" y="2651126"/>
              <a:ext cx="560388" cy="449262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767638" y="2876550"/>
              <a:ext cx="560388" cy="449262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</p:spTree>
    <p:extLst>
      <p:ext uri="{BB962C8B-B14F-4D97-AF65-F5344CB8AC3E}">
        <p14:creationId xmlns="" xmlns:p14="http://schemas.microsoft.com/office/powerpoint/2010/main" val="288485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92182" y="1724545"/>
            <a:ext cx="2124000" cy="2124000"/>
          </a:xfrm>
          <a:prstGeom prst="ellipse">
            <a:avLst/>
          </a:prstGeom>
        </p:spPr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16755" y="1755188"/>
            <a:ext cx="2124000" cy="2124000"/>
          </a:xfrm>
          <a:prstGeom prst="ellipse">
            <a:avLst/>
          </a:prstGeom>
        </p:spPr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41328" y="1747568"/>
            <a:ext cx="2124000" cy="2124000"/>
          </a:xfrm>
          <a:prstGeom prst="ellipse">
            <a:avLst/>
          </a:prstGeom>
        </p:spPr>
      </p:sp>
      <p:grpSp>
        <p:nvGrpSpPr>
          <p:cNvPr id="12" name="Group 11"/>
          <p:cNvGrpSpPr/>
          <p:nvPr userDrawn="1"/>
        </p:nvGrpSpPr>
        <p:grpSpPr>
          <a:xfrm>
            <a:off x="238125" y="613706"/>
            <a:ext cx="248049" cy="398189"/>
            <a:chOff x="7767638" y="2651126"/>
            <a:chExt cx="560388" cy="67468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7767638" y="2651126"/>
              <a:ext cx="560388" cy="449262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7767638" y="2876550"/>
              <a:ext cx="560388" cy="449262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5" name="Espace réservé de la dat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296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350A46-3F17-4217-B0B4-E226EFF93357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46000" y="2029508"/>
            <a:ext cx="2052000" cy="2052000"/>
          </a:xfrm>
          <a:prstGeom prst="ellips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5300" y="365126"/>
            <a:ext cx="7886700" cy="89534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38125" y="613706"/>
            <a:ext cx="248049" cy="398189"/>
            <a:chOff x="7767638" y="2651126"/>
            <a:chExt cx="560388" cy="674686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7767638" y="2651126"/>
              <a:ext cx="560388" cy="449262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7767638" y="2876550"/>
              <a:ext cx="560388" cy="449262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</p:spTree>
    <p:extLst>
      <p:ext uri="{BB962C8B-B14F-4D97-AF65-F5344CB8AC3E}">
        <p14:creationId xmlns="" xmlns:p14="http://schemas.microsoft.com/office/powerpoint/2010/main" val="35412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350A46-3F17-4217-B0B4-E226EFF93357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447675" y="1445000"/>
            <a:ext cx="2685716" cy="2352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447675" y="3880900"/>
            <a:ext cx="2685716" cy="2352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200067" y="1445001"/>
            <a:ext cx="1984335" cy="47879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5300" y="365126"/>
            <a:ext cx="7886700" cy="89534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38125" y="613706"/>
            <a:ext cx="248049" cy="398189"/>
            <a:chOff x="7767638" y="2651126"/>
            <a:chExt cx="560388" cy="674686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7767638" y="2651126"/>
              <a:ext cx="560388" cy="449262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7767638" y="2876550"/>
              <a:ext cx="560388" cy="449262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</p:spTree>
    <p:extLst>
      <p:ext uri="{BB962C8B-B14F-4D97-AF65-F5344CB8AC3E}">
        <p14:creationId xmlns="" xmlns:p14="http://schemas.microsoft.com/office/powerpoint/2010/main" val="19751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360B-7322-4A70-8384-B854D0EB8158}" type="datetime1">
              <a:rPr lang="id-ID" smtClean="0"/>
              <a:pPr/>
              <a:t>24/07/2020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97D4-CBBE-4892-ABDA-4C92B62757A6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766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4" r:id="rId3"/>
    <p:sldLayoutId id="2147483823" r:id="rId4"/>
    <p:sldLayoutId id="2147483828" r:id="rId5"/>
    <p:sldLayoutId id="2147483832" r:id="rId6"/>
    <p:sldLayoutId id="2147483840" r:id="rId7"/>
    <p:sldLayoutId id="214748384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477680" y="2415665"/>
            <a:ext cx="820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MA" sz="16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Master spécialisé  : </a:t>
            </a:r>
            <a:r>
              <a:rPr lang="fr-FR" sz="16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Ingénierie de Données et Développement Logiciel</a:t>
            </a:r>
          </a:p>
          <a:p>
            <a:pPr algn="ctr"/>
            <a:r>
              <a:rPr lang="fr-FR" sz="16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Année Universitaire 2019 - 2020</a:t>
            </a:r>
          </a:p>
        </p:txBody>
      </p:sp>
      <p:pic>
        <p:nvPicPr>
          <p:cNvPr id="1026" name="Picture 2" descr="C:\Users\latif\Downloads\logofsr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349" y="285028"/>
            <a:ext cx="3872930" cy="1843028"/>
          </a:xfrm>
          <a:prstGeom prst="rect">
            <a:avLst/>
          </a:prstGeom>
          <a:noFill/>
        </p:spPr>
      </p:pic>
      <p:sp>
        <p:nvSpPr>
          <p:cNvPr id="29" name="ZoneTexte 28"/>
          <p:cNvSpPr txBox="1"/>
          <p:nvPr/>
        </p:nvSpPr>
        <p:spPr>
          <a:xfrm>
            <a:off x="2404289" y="3250453"/>
            <a:ext cx="42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C00000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Projet de fin de module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178265" y="4057946"/>
            <a:ext cx="687316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Machine Learning For </a:t>
            </a:r>
          </a:p>
          <a:p>
            <a:pPr algn="ctr"/>
            <a:r>
              <a:rPr lang="en-US" sz="3600" b="1" dirty="0" smtClean="0"/>
              <a:t>Natural Language Processing</a:t>
            </a:r>
            <a:endParaRPr lang="fr-FR" sz="3600" b="1" dirty="0" smtClean="0">
              <a:solidFill>
                <a:srgbClr val="C00000"/>
              </a:solidFill>
              <a:latin typeface="Copperplate Gothic Bold" panose="020E07050202060204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00586" y="5927688"/>
            <a:ext cx="4165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7030A0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Encadré par : </a:t>
            </a:r>
            <a:r>
              <a:rPr lang="fr-FR" sz="1600" dirty="0" err="1" smtClean="0">
                <a:solidFill>
                  <a:srgbClr val="7030A0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Abdelhak</a:t>
            </a:r>
            <a:r>
              <a:rPr lang="fr-FR" sz="1600" dirty="0" smtClean="0">
                <a:solidFill>
                  <a:srgbClr val="7030A0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 </a:t>
            </a:r>
            <a:r>
              <a:rPr lang="fr-FR" sz="1600" dirty="0" err="1" smtClean="0">
                <a:solidFill>
                  <a:srgbClr val="7030A0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Mahmoudi</a:t>
            </a:r>
            <a:endParaRPr lang="fr-FR" sz="1600" dirty="0" smtClean="0">
              <a:solidFill>
                <a:srgbClr val="7030A0"/>
              </a:solidFill>
              <a:latin typeface="Copperplate Gothic Bold" panose="020E0705020206020404" pitchFamily="34" charset="0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2691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fonctionne le </a:t>
            </a:r>
            <a:r>
              <a:rPr lang="fr-FR" dirty="0" err="1" smtClean="0"/>
              <a:t>Deep</a:t>
            </a:r>
            <a:r>
              <a:rPr lang="fr-FR" dirty="0" smtClean="0"/>
              <a:t> Learning?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232013" y="1205319"/>
            <a:ext cx="87482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 cette architecture confère des facultés spéciales. En effet, chaque couche permet une analyse de plus en plus approfondie des données d’entrée. Ainsi, le réseau établit lui-même une représentation de ce qu’il reçoit, qu’il s’agisse d’une image, d’un texte, etc. Par exemple, à partir de portraits humains, le programme va d’abord distinguer le visage des cheveux, puis reconnaître le nez, la bouche, les yeux…</a:t>
            </a:r>
          </a:p>
          <a:p>
            <a:pPr>
              <a:lnSpc>
                <a:spcPct val="150000"/>
              </a:lnSpc>
            </a:pPr>
            <a:endParaRPr lang="fr-F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6</a:t>
            </a:r>
            <a:endParaRPr lang="fr-FR" b="1" dirty="0"/>
          </a:p>
        </p:txBody>
      </p:sp>
      <p:pic>
        <p:nvPicPr>
          <p:cNvPr id="40962" name="Picture 2" descr="https://lh5.googleusercontent.com/qke_pJX0oib3rbQVZm13R22kO2klMK3lEtFN1ncZNSCZG0u7keDjYLEHgL4r8zE_Al-lzKTIm9y_Q0q__HLd2CILHXe5qYWJ-rZojGhOvGK5zmVlNxw38mPeSvvX4aPEQRQEHL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170" y="3575632"/>
            <a:ext cx="3897810" cy="3282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1039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Outils et bibliothèques utilisés 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232013" y="1751239"/>
            <a:ext cx="874821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Afin de réaliser notre projet, nous sommes amenés à utiliser différents outils et bibliothèques que nous détaillons dans ce chapitre</a:t>
            </a:r>
          </a:p>
          <a:p>
            <a:pPr>
              <a:lnSpc>
                <a:spcPct val="150000"/>
              </a:lnSpc>
            </a:pPr>
            <a:endParaRPr lang="fr-F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6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941039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5295666" y="1704800"/>
            <a:ext cx="4179571" cy="3350758"/>
          </a:xfrm>
          <a:custGeom>
            <a:avLst/>
            <a:gdLst>
              <a:gd name="T0" fmla="*/ 0 w 353"/>
              <a:gd name="T1" fmla="*/ 0 h 283"/>
              <a:gd name="T2" fmla="*/ 282 w 353"/>
              <a:gd name="T3" fmla="*/ 283 h 283"/>
              <a:gd name="T4" fmla="*/ 353 w 353"/>
              <a:gd name="T5" fmla="*/ 212 h 283"/>
              <a:gd name="T6" fmla="*/ 141 w 353"/>
              <a:gd name="T7" fmla="*/ 0 h 283"/>
              <a:gd name="T8" fmla="*/ 0 w 353"/>
              <a:gd name="T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0"/>
                </a:moveTo>
                <a:lnTo>
                  <a:pt x="282" y="283"/>
                </a:lnTo>
                <a:lnTo>
                  <a:pt x="353" y="212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0" name="Rectangle 9"/>
          <p:cNvSpPr/>
          <p:nvPr/>
        </p:nvSpPr>
        <p:spPr>
          <a:xfrm>
            <a:off x="586854" y="3116013"/>
            <a:ext cx="7315199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Anaconda est une distribution libre et open source des 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langages de programmation Python et R appliqué au développement d'applications dédiées à la science des données et à l'apprentissage automatique</a:t>
            </a: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40680" y="3511004"/>
            <a:ext cx="4179571" cy="3350758"/>
          </a:xfrm>
          <a:custGeom>
            <a:avLst/>
            <a:gdLst>
              <a:gd name="T0" fmla="*/ 0 w 353"/>
              <a:gd name="T1" fmla="*/ 283 h 283"/>
              <a:gd name="T2" fmla="*/ 282 w 353"/>
              <a:gd name="T3" fmla="*/ 0 h 283"/>
              <a:gd name="T4" fmla="*/ 353 w 353"/>
              <a:gd name="T5" fmla="*/ 71 h 283"/>
              <a:gd name="T6" fmla="*/ 141 w 353"/>
              <a:gd name="T7" fmla="*/ 283 h 283"/>
              <a:gd name="T8" fmla="*/ 0 w 353"/>
              <a:gd name="T9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283"/>
                </a:moveTo>
                <a:lnTo>
                  <a:pt x="282" y="0"/>
                </a:lnTo>
                <a:lnTo>
                  <a:pt x="353" y="71"/>
                </a:lnTo>
                <a:lnTo>
                  <a:pt x="141" y="283"/>
                </a:lnTo>
                <a:lnTo>
                  <a:pt x="0" y="2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6" name="Title 236"/>
          <p:cNvSpPr txBox="1">
            <a:spLocks/>
          </p:cNvSpPr>
          <p:nvPr/>
        </p:nvSpPr>
        <p:spPr>
          <a:xfrm rot="18883833">
            <a:off x="5771942" y="5222298"/>
            <a:ext cx="3845423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MA" sz="3200" dirty="0" smtClean="0">
                <a:solidFill>
                  <a:schemeClr val="bg2"/>
                </a:solidFill>
              </a:rPr>
              <a:t>Anaconda</a:t>
            </a:r>
            <a:endParaRPr lang="id-ID" sz="3200" dirty="0">
              <a:solidFill>
                <a:schemeClr val="bg2"/>
              </a:solidFill>
            </a:endParaRPr>
          </a:p>
        </p:txBody>
      </p:sp>
      <p:pic>
        <p:nvPicPr>
          <p:cNvPr id="6" name="Picture 14" descr="C:\Users\YASSINE\Desktop\IMAG\downloa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6906" y="1979131"/>
            <a:ext cx="1910276" cy="955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9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0641866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Guide d'installation Python + </a:t>
            </a:r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  <a:endParaRPr lang="id-ID" dirty="0"/>
          </a:p>
        </p:txBody>
      </p:sp>
      <p:sp>
        <p:nvSpPr>
          <p:cNvPr id="39" name="Content Placeholder 11"/>
          <p:cNvSpPr txBox="1">
            <a:spLocks/>
          </p:cNvSpPr>
          <p:nvPr/>
        </p:nvSpPr>
        <p:spPr>
          <a:xfrm>
            <a:off x="577750" y="1671315"/>
            <a:ext cx="7806519" cy="15222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685800" fontAlgn="base">
              <a:lnSpc>
                <a:spcPct val="150000"/>
              </a:lnSpc>
              <a:buNone/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1- Cliquer sur ce 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lien d'installation Anaconda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puis cliquer sur le bouton d'installation (en bas de la page) correspondant à votre système (Windows, Mac ou Linux) en choisissant Python &gt; 3.7.</a:t>
            </a:r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YASSINE\Desktop\IMAG\540px-Npm-logo.svg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19865" y="3460558"/>
            <a:ext cx="4999885" cy="281535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13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033113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Guide d'installation Python + </a:t>
            </a:r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  <a:endParaRPr lang="id-ID" dirty="0"/>
          </a:p>
        </p:txBody>
      </p:sp>
      <p:sp>
        <p:nvSpPr>
          <p:cNvPr id="39" name="Content Placeholder 11"/>
          <p:cNvSpPr txBox="1">
            <a:spLocks/>
          </p:cNvSpPr>
          <p:nvPr/>
        </p:nvSpPr>
        <p:spPr>
          <a:xfrm>
            <a:off x="577750" y="1412003"/>
            <a:ext cx="7806519" cy="15222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685800" fontAlgn="base">
              <a:lnSpc>
                <a:spcPct val="150000"/>
              </a:lnSpc>
              <a:buNone/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2- Suivre les instructions pour l'installer sur votre système, assez similaire à l'installation de n'importe quel logiciel.</a:t>
            </a:r>
          </a:p>
          <a:p>
            <a:pPr marL="0" defTabSz="685800" fontAlgn="base">
              <a:lnSpc>
                <a:spcPct val="150000"/>
              </a:lnSpc>
              <a:buNone/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3- Une fois Anaconda installé, ouvrir le logiciel Anaconda-Navigator en faisant une recherche sur Windows ou Mac et en sélectionnant l'application 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 une fois le logiciel ouvert (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screenshot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ci-dessous).</a:t>
            </a:r>
          </a:p>
          <a:p>
            <a:pPr marL="0" defTabSz="685800" fontAlgn="base">
              <a:lnSpc>
                <a:spcPct val="150000"/>
              </a:lnSpc>
              <a:buNone/>
            </a:pPr>
            <a:endParaRPr lang="fr-F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YASSINE\Desktop\IMAG\540px-Npm-logo.svg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3641" y="3804143"/>
            <a:ext cx="4999885" cy="281058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13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033113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5295666" y="1704800"/>
            <a:ext cx="4179571" cy="3350758"/>
          </a:xfrm>
          <a:custGeom>
            <a:avLst/>
            <a:gdLst>
              <a:gd name="T0" fmla="*/ 0 w 353"/>
              <a:gd name="T1" fmla="*/ 0 h 283"/>
              <a:gd name="T2" fmla="*/ 282 w 353"/>
              <a:gd name="T3" fmla="*/ 283 h 283"/>
              <a:gd name="T4" fmla="*/ 353 w 353"/>
              <a:gd name="T5" fmla="*/ 212 h 283"/>
              <a:gd name="T6" fmla="*/ 141 w 353"/>
              <a:gd name="T7" fmla="*/ 0 h 283"/>
              <a:gd name="T8" fmla="*/ 0 w 353"/>
              <a:gd name="T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0"/>
                </a:moveTo>
                <a:lnTo>
                  <a:pt x="282" y="283"/>
                </a:lnTo>
                <a:lnTo>
                  <a:pt x="353" y="212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0" name="Rectangle 9"/>
          <p:cNvSpPr/>
          <p:nvPr/>
        </p:nvSpPr>
        <p:spPr>
          <a:xfrm>
            <a:off x="327542" y="2338077"/>
            <a:ext cx="73151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est une excellente bibliothèque pour la 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construction de réseaux de neurones et la modélisation. 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Elle est très simple à utiliser et offre aux développeurs un bon degré d’extensibilité. La bibliothèque tire parti d’autres paquets (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Theano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ou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TensorFlow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comme terminaux. De plus, Microsoft a intégré CNTK (Microsoft Cognitive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Toolkit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pour servir d’autre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C’est un excellent choix si vous voulez 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expérimenter rapidement en utilisant des systèmes 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compacts – l’approche minimaliste de la conception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est vraiment top !</a:t>
            </a: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40680" y="3511004"/>
            <a:ext cx="4179571" cy="3350758"/>
          </a:xfrm>
          <a:custGeom>
            <a:avLst/>
            <a:gdLst>
              <a:gd name="T0" fmla="*/ 0 w 353"/>
              <a:gd name="T1" fmla="*/ 283 h 283"/>
              <a:gd name="T2" fmla="*/ 282 w 353"/>
              <a:gd name="T3" fmla="*/ 0 h 283"/>
              <a:gd name="T4" fmla="*/ 353 w 353"/>
              <a:gd name="T5" fmla="*/ 71 h 283"/>
              <a:gd name="T6" fmla="*/ 141 w 353"/>
              <a:gd name="T7" fmla="*/ 283 h 283"/>
              <a:gd name="T8" fmla="*/ 0 w 353"/>
              <a:gd name="T9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283"/>
                </a:moveTo>
                <a:lnTo>
                  <a:pt x="282" y="0"/>
                </a:lnTo>
                <a:lnTo>
                  <a:pt x="353" y="71"/>
                </a:lnTo>
                <a:lnTo>
                  <a:pt x="141" y="283"/>
                </a:lnTo>
                <a:lnTo>
                  <a:pt x="0" y="2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6" name="Title 236"/>
          <p:cNvSpPr txBox="1">
            <a:spLocks/>
          </p:cNvSpPr>
          <p:nvPr/>
        </p:nvSpPr>
        <p:spPr>
          <a:xfrm rot="18883833">
            <a:off x="5771942" y="5222298"/>
            <a:ext cx="3845423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MA" sz="3200" dirty="0" err="1" smtClean="0">
                <a:solidFill>
                  <a:schemeClr val="bg2"/>
                </a:solidFill>
              </a:rPr>
              <a:t>Keras</a:t>
            </a:r>
            <a:endParaRPr lang="id-ID" sz="3200" dirty="0">
              <a:solidFill>
                <a:schemeClr val="bg2"/>
              </a:solidFill>
            </a:endParaRPr>
          </a:p>
        </p:txBody>
      </p:sp>
      <p:pic>
        <p:nvPicPr>
          <p:cNvPr id="6" name="Picture 14" descr="C:\Users\YASSINE\Desktop\IMAG\downloa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3130" y="1442999"/>
            <a:ext cx="1910276" cy="553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9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0641866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Guide d'installation </a:t>
            </a:r>
            <a:r>
              <a:rPr lang="fr-FR" dirty="0" err="1" smtClean="0"/>
              <a:t>Keras</a:t>
            </a:r>
            <a:endParaRPr lang="id-ID" dirty="0"/>
          </a:p>
        </p:txBody>
      </p:sp>
      <p:sp>
        <p:nvSpPr>
          <p:cNvPr id="39" name="Content Placeholder 11"/>
          <p:cNvSpPr txBox="1">
            <a:spLocks/>
          </p:cNvSpPr>
          <p:nvPr/>
        </p:nvSpPr>
        <p:spPr>
          <a:xfrm>
            <a:off x="577750" y="1671315"/>
            <a:ext cx="7806519" cy="28051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685800" fontAlgn="base">
              <a:lnSpc>
                <a:spcPct val="150000"/>
              </a:lnSpc>
              <a:buNone/>
            </a:pP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est une API de réseaux de neurones de haut niveau, écrite en Python et capable de s'exécuter sur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TensorFlow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CNTK ou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Theano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defTabSz="685800" fontAlgn="base">
              <a:lnSpc>
                <a:spcPct val="150000"/>
              </a:lnSpc>
              <a:buNone/>
            </a:pPr>
            <a:r>
              <a:rPr lang="fr-F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=&gt;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Pour installer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ouvrez l'invite de commande Anaconda pour saisir la commande suivante:</a:t>
            </a:r>
          </a:p>
          <a:p>
            <a:pPr marL="0" defTabSz="685800" fontAlgn="base">
              <a:lnSpc>
                <a:spcPct val="150000"/>
              </a:lnSpc>
              <a:buNone/>
            </a:pPr>
            <a:r>
              <a:rPr lang="fr-FR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</a:t>
            </a:r>
            <a:r>
              <a:rPr lang="fr-F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installer </a:t>
            </a:r>
            <a:r>
              <a:rPr lang="fr-FR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fr-F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13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033113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pour une image  20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2959822" y="2102554"/>
            <a:ext cx="3331796" cy="222119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MA" dirty="0" smtClean="0"/>
              <a:t>A propos du Projet</a:t>
            </a:r>
            <a:endParaRPr lang="id-ID" dirty="0"/>
          </a:p>
        </p:txBody>
      </p:sp>
      <p:sp>
        <p:nvSpPr>
          <p:cNvPr id="52" name="TextBox 57"/>
          <p:cNvSpPr txBox="1"/>
          <p:nvPr/>
        </p:nvSpPr>
        <p:spPr>
          <a:xfrm>
            <a:off x="3661435" y="5091043"/>
            <a:ext cx="198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 smtClean="0">
                <a:latin typeface="+mj-lt"/>
                <a:ea typeface="Raleway" panose="020B0003030101060003" pitchFamily="2" charset="0"/>
              </a:rPr>
              <a:t>CHATBOT</a:t>
            </a:r>
            <a:endParaRPr lang="fr-FR" sz="2800" dirty="0" smtClean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562062" y="5646208"/>
            <a:ext cx="215869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5026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dirty="0" smtClean="0"/>
              <a:t>A propos du Projet</a:t>
            </a:r>
            <a:endParaRPr lang="id-ID" dirty="0"/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573205" y="1452929"/>
            <a:ext cx="7806519" cy="463397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id-ID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indent="-228600" defTabSz="685800" fontAlgn="base">
              <a:lnSpc>
                <a:spcPct val="150000"/>
              </a:lnSpc>
            </a:pPr>
            <a:r>
              <a:rPr lang="fr-FR" dirty="0" smtClean="0">
                <a:ea typeface="+mn-ea"/>
                <a:cs typeface="+mn-cs"/>
              </a:rPr>
              <a:t>Un </a:t>
            </a:r>
            <a:r>
              <a:rPr lang="fr-FR" dirty="0" err="1" smtClean="0">
                <a:ea typeface="+mn-ea"/>
                <a:cs typeface="+mn-cs"/>
              </a:rPr>
              <a:t>chatbot</a:t>
            </a:r>
            <a:r>
              <a:rPr lang="fr-FR" dirty="0" smtClean="0">
                <a:ea typeface="+mn-ea"/>
                <a:cs typeface="+mn-cs"/>
              </a:rPr>
              <a:t> est un logiciel informatique capable d'interagir avec les humains en utilisant un langage naturel. Ils s'appuient généralement sur l'apprentissage automatique, en particulier sur la NLP. </a:t>
            </a:r>
            <a:r>
              <a:rPr lang="fr-FR" dirty="0" err="1" smtClean="0">
                <a:ea typeface="+mn-ea"/>
                <a:cs typeface="+mn-cs"/>
              </a:rPr>
              <a:t>Siri</a:t>
            </a:r>
            <a:r>
              <a:rPr lang="fr-FR" dirty="0" smtClean="0">
                <a:ea typeface="+mn-ea"/>
                <a:cs typeface="+mn-cs"/>
              </a:rPr>
              <a:t> d'Apple, Alexa d'Amazon, Google Assistant et </a:t>
            </a:r>
            <a:r>
              <a:rPr lang="fr-FR" dirty="0" err="1" smtClean="0">
                <a:ea typeface="+mn-ea"/>
                <a:cs typeface="+mn-cs"/>
              </a:rPr>
              <a:t>Cortana</a:t>
            </a:r>
            <a:r>
              <a:rPr lang="fr-FR" dirty="0" smtClean="0">
                <a:ea typeface="+mn-ea"/>
                <a:cs typeface="+mn-cs"/>
              </a:rPr>
              <a:t> de Microsoft sont des exemples bien connus de logiciels capables de traiter les langages naturels.</a:t>
            </a:r>
          </a:p>
          <a:p>
            <a:pPr indent="-228600" defTabSz="685800" fontAlgn="base">
              <a:lnSpc>
                <a:spcPct val="150000"/>
              </a:lnSpc>
            </a:pPr>
            <a:r>
              <a:rPr lang="fr-FR" dirty="0" smtClean="0">
                <a:ea typeface="+mn-ea"/>
                <a:cs typeface="+mn-cs"/>
              </a:rPr>
              <a:t>Notre objectif est de créer  un </a:t>
            </a:r>
            <a:r>
              <a:rPr lang="fr-FR" dirty="0" err="1" smtClean="0">
                <a:ea typeface="+mn-ea"/>
                <a:cs typeface="+mn-cs"/>
              </a:rPr>
              <a:t>chatbot</a:t>
            </a:r>
            <a:r>
              <a:rPr lang="fr-FR" dirty="0" smtClean="0">
                <a:ea typeface="+mn-ea"/>
                <a:cs typeface="+mn-cs"/>
              </a:rPr>
              <a:t> simple en Python à l'aide des outils et des bibliothèques (Anaconda, </a:t>
            </a:r>
            <a:r>
              <a:rPr lang="fr-FR" dirty="0" err="1" smtClean="0">
                <a:ea typeface="+mn-ea"/>
                <a:cs typeface="+mn-cs"/>
              </a:rPr>
              <a:t>Keras</a:t>
            </a:r>
            <a:r>
              <a:rPr lang="fr-FR" dirty="0" smtClean="0">
                <a:ea typeface="+mn-ea"/>
                <a:cs typeface="+mn-cs"/>
              </a:rPr>
              <a:t> ,NLK). Notre bot sera utilisé pour des petites conversations, ainsi que pour répondre à certaines questions concernant les informations de notre master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16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209075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réalisation</a:t>
            </a:r>
            <a:endParaRPr lang="fr-FR" dirty="0"/>
          </a:p>
        </p:txBody>
      </p:sp>
      <p:pic>
        <p:nvPicPr>
          <p:cNvPr id="4" name="Image 3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210"/>
            <a:ext cx="9144000" cy="4622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302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tretch>
            <a:fillRect/>
          </a:stretch>
        </p:blipFill>
        <p:spPr>
          <a:xfrm>
            <a:off x="2023392" y="1731292"/>
            <a:ext cx="2109541" cy="210954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5300" y="365126"/>
            <a:ext cx="7886700" cy="895349"/>
          </a:xfrm>
        </p:spPr>
        <p:txBody>
          <a:bodyPr/>
          <a:lstStyle/>
          <a:p>
            <a:r>
              <a:rPr lang="fr-FR" dirty="0" smtClean="0"/>
              <a:t>RÉALISÉ PAR</a:t>
            </a:r>
            <a:endParaRPr lang="id-ID" dirty="0"/>
          </a:p>
        </p:txBody>
      </p:sp>
      <p:sp>
        <p:nvSpPr>
          <p:cNvPr id="12" name="TextBox 23"/>
          <p:cNvSpPr txBox="1"/>
          <p:nvPr/>
        </p:nvSpPr>
        <p:spPr>
          <a:xfrm>
            <a:off x="1978928" y="3908562"/>
            <a:ext cx="22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 smtClean="0">
                <a:latin typeface="+mj-lt"/>
                <a:ea typeface="Raleway" panose="020B0003030101060003" pitchFamily="2" charset="0"/>
              </a:rPr>
              <a:t>AIT SALAH </a:t>
            </a:r>
            <a:r>
              <a:rPr lang="fr-FR" sz="1400" dirty="0" err="1" smtClean="0">
                <a:latin typeface="+mj-lt"/>
                <a:ea typeface="Raleway" panose="020B0003030101060003" pitchFamily="2" charset="0"/>
              </a:rPr>
              <a:t>Marouane</a:t>
            </a:r>
            <a:endParaRPr lang="id-ID" sz="1400" dirty="0">
              <a:latin typeface="+mj-lt"/>
              <a:ea typeface="Raleway" panose="020B0003030101060003" pitchFamily="2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5052270" y="3908562"/>
            <a:ext cx="208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MA" sz="1400" dirty="0" smtClean="0">
                <a:latin typeface="+mj-lt"/>
                <a:ea typeface="Raleway" panose="020B0003030101060003" pitchFamily="2" charset="0"/>
              </a:rPr>
              <a:t>MAADALLAH Yassine</a:t>
            </a:r>
            <a:endParaRPr lang="id-ID" sz="1400" dirty="0">
              <a:latin typeface="+mj-lt"/>
              <a:ea typeface="Raleway" panose="020B0003030101060003" pitchFamily="2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396862" y="4215829"/>
            <a:ext cx="13334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29306" y="4215829"/>
            <a:ext cx="133349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Espace réservé pour une image 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/>
          <a:stretch>
            <a:fillRect/>
          </a:stretch>
        </p:blipFill>
        <p:spPr>
          <a:xfrm>
            <a:off x="5072627" y="1755188"/>
            <a:ext cx="2124000" cy="2124000"/>
          </a:xfrm>
        </p:spPr>
      </p:pic>
    </p:spTree>
    <p:extLst>
      <p:ext uri="{BB962C8B-B14F-4D97-AF65-F5344CB8AC3E}">
        <p14:creationId xmlns="" xmlns:p14="http://schemas.microsoft.com/office/powerpoint/2010/main" val="937162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réalisation</a:t>
            </a:r>
            <a:endParaRPr lang="fr-FR" dirty="0"/>
          </a:p>
        </p:txBody>
      </p:sp>
      <p:pic>
        <p:nvPicPr>
          <p:cNvPr id="6" name="Image 5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402"/>
            <a:ext cx="9144000" cy="4555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3026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>
            <a:spLocks/>
          </p:cNvSpPr>
          <p:nvPr/>
        </p:nvSpPr>
        <p:spPr bwMode="auto">
          <a:xfrm>
            <a:off x="-20738" y="2298681"/>
            <a:ext cx="2320475" cy="3462689"/>
          </a:xfrm>
          <a:custGeom>
            <a:avLst/>
            <a:gdLst>
              <a:gd name="connsiteX0" fmla="*/ 864869 w 1724024"/>
              <a:gd name="connsiteY0" fmla="*/ 0 h 2572646"/>
              <a:gd name="connsiteX1" fmla="*/ 1724024 w 1724024"/>
              <a:gd name="connsiteY1" fmla="*/ 859155 h 2572646"/>
              <a:gd name="connsiteX2" fmla="*/ 0 w 1724024"/>
              <a:gd name="connsiteY2" fmla="*/ 2572646 h 2572646"/>
              <a:gd name="connsiteX3" fmla="*/ 0 w 1724024"/>
              <a:gd name="connsiteY3" fmla="*/ 859596 h 257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24" h="2572646">
                <a:moveTo>
                  <a:pt x="864869" y="0"/>
                </a:moveTo>
                <a:lnTo>
                  <a:pt x="1724024" y="859155"/>
                </a:lnTo>
                <a:lnTo>
                  <a:pt x="0" y="2572646"/>
                </a:lnTo>
                <a:lnTo>
                  <a:pt x="0" y="8595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-20737" y="1138162"/>
            <a:ext cx="1164083" cy="2316915"/>
          </a:xfrm>
          <a:custGeom>
            <a:avLst/>
            <a:gdLst>
              <a:gd name="connsiteX0" fmla="*/ 0 w 864869"/>
              <a:gd name="connsiteY0" fmla="*/ 0 h 1721379"/>
              <a:gd name="connsiteX1" fmla="*/ 864869 w 864869"/>
              <a:gd name="connsiteY1" fmla="*/ 862224 h 1721379"/>
              <a:gd name="connsiteX2" fmla="*/ 475 w 864869"/>
              <a:gd name="connsiteY2" fmla="*/ 1721379 h 1721379"/>
              <a:gd name="connsiteX3" fmla="*/ 0 w 864869"/>
              <a:gd name="connsiteY3" fmla="*/ 1720905 h 172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869" h="1721379">
                <a:moveTo>
                  <a:pt x="0" y="0"/>
                </a:moveTo>
                <a:lnTo>
                  <a:pt x="864869" y="862224"/>
                </a:lnTo>
                <a:lnTo>
                  <a:pt x="475" y="1721379"/>
                </a:lnTo>
                <a:lnTo>
                  <a:pt x="0" y="17209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-20738" y="2298681"/>
            <a:ext cx="4646078" cy="4597363"/>
          </a:xfrm>
          <a:custGeom>
            <a:avLst/>
            <a:gdLst>
              <a:gd name="connsiteX0" fmla="*/ 2592704 w 3451859"/>
              <a:gd name="connsiteY0" fmla="*/ 0 h 3415665"/>
              <a:gd name="connsiteX1" fmla="*/ 3451859 w 3451859"/>
              <a:gd name="connsiteY1" fmla="*/ 859155 h 3415665"/>
              <a:gd name="connsiteX2" fmla="*/ 879633 w 3451859"/>
              <a:gd name="connsiteY2" fmla="*/ 3415665 h 3415665"/>
              <a:gd name="connsiteX3" fmla="*/ 0 w 3451859"/>
              <a:gd name="connsiteY3" fmla="*/ 3415665 h 3415665"/>
              <a:gd name="connsiteX4" fmla="*/ 0 w 3451859"/>
              <a:gd name="connsiteY4" fmla="*/ 2576895 h 34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1859" h="3415665">
                <a:moveTo>
                  <a:pt x="2592704" y="0"/>
                </a:moveTo>
                <a:lnTo>
                  <a:pt x="3451859" y="859155"/>
                </a:lnTo>
                <a:lnTo>
                  <a:pt x="879633" y="3415665"/>
                </a:lnTo>
                <a:lnTo>
                  <a:pt x="0" y="3415665"/>
                </a:lnTo>
                <a:lnTo>
                  <a:pt x="0" y="25768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-20738" y="0"/>
            <a:ext cx="3489686" cy="3455074"/>
          </a:xfrm>
          <a:custGeom>
            <a:avLst/>
            <a:gdLst>
              <a:gd name="connsiteX0" fmla="*/ 0 w 2592704"/>
              <a:gd name="connsiteY0" fmla="*/ 0 h 2566988"/>
              <a:gd name="connsiteX1" fmla="*/ 879633 w 2592704"/>
              <a:gd name="connsiteY1" fmla="*/ 0 h 2566988"/>
              <a:gd name="connsiteX2" fmla="*/ 2592704 w 2592704"/>
              <a:gd name="connsiteY2" fmla="*/ 1707833 h 2566988"/>
              <a:gd name="connsiteX3" fmla="*/ 1728310 w 2592704"/>
              <a:gd name="connsiteY3" fmla="*/ 2566988 h 2566988"/>
              <a:gd name="connsiteX4" fmla="*/ 0 w 2592704"/>
              <a:gd name="connsiteY4" fmla="*/ 842197 h 256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704" h="2566988">
                <a:moveTo>
                  <a:pt x="0" y="0"/>
                </a:moveTo>
                <a:lnTo>
                  <a:pt x="879633" y="0"/>
                </a:lnTo>
                <a:lnTo>
                  <a:pt x="2592704" y="1707833"/>
                </a:lnTo>
                <a:lnTo>
                  <a:pt x="1728310" y="2566988"/>
                </a:lnTo>
                <a:lnTo>
                  <a:pt x="0" y="8421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itle 236"/>
          <p:cNvSpPr txBox="1">
            <a:spLocks/>
          </p:cNvSpPr>
          <p:nvPr/>
        </p:nvSpPr>
        <p:spPr>
          <a:xfrm rot="18883833">
            <a:off x="-1004144" y="4366409"/>
            <a:ext cx="5893810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 smtClean="0">
                <a:solidFill>
                  <a:schemeClr val="bg2"/>
                </a:solidFill>
              </a:rPr>
              <a:t>Merci pour votre attention</a:t>
            </a:r>
            <a:endParaRPr lang="id-ID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2691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  <p:bldP spid="72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/>
          <p:cNvSpPr>
            <a:spLocks/>
          </p:cNvSpPr>
          <p:nvPr/>
        </p:nvSpPr>
        <p:spPr bwMode="auto">
          <a:xfrm>
            <a:off x="-20738" y="2298681"/>
            <a:ext cx="2320475" cy="3462689"/>
          </a:xfrm>
          <a:custGeom>
            <a:avLst/>
            <a:gdLst>
              <a:gd name="connsiteX0" fmla="*/ 864869 w 1724024"/>
              <a:gd name="connsiteY0" fmla="*/ 0 h 2572646"/>
              <a:gd name="connsiteX1" fmla="*/ 1724024 w 1724024"/>
              <a:gd name="connsiteY1" fmla="*/ 859155 h 2572646"/>
              <a:gd name="connsiteX2" fmla="*/ 0 w 1724024"/>
              <a:gd name="connsiteY2" fmla="*/ 2572646 h 2572646"/>
              <a:gd name="connsiteX3" fmla="*/ 0 w 1724024"/>
              <a:gd name="connsiteY3" fmla="*/ 859596 h 257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24" h="2572646">
                <a:moveTo>
                  <a:pt x="864869" y="0"/>
                </a:moveTo>
                <a:lnTo>
                  <a:pt x="1724024" y="859155"/>
                </a:lnTo>
                <a:lnTo>
                  <a:pt x="0" y="2572646"/>
                </a:lnTo>
                <a:lnTo>
                  <a:pt x="0" y="85959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-20737" y="1138162"/>
            <a:ext cx="1164083" cy="2316915"/>
          </a:xfrm>
          <a:custGeom>
            <a:avLst/>
            <a:gdLst>
              <a:gd name="connsiteX0" fmla="*/ 0 w 864869"/>
              <a:gd name="connsiteY0" fmla="*/ 0 h 1721379"/>
              <a:gd name="connsiteX1" fmla="*/ 864869 w 864869"/>
              <a:gd name="connsiteY1" fmla="*/ 862224 h 1721379"/>
              <a:gd name="connsiteX2" fmla="*/ 475 w 864869"/>
              <a:gd name="connsiteY2" fmla="*/ 1721379 h 1721379"/>
              <a:gd name="connsiteX3" fmla="*/ 0 w 864869"/>
              <a:gd name="connsiteY3" fmla="*/ 1720905 h 172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869" h="1721379">
                <a:moveTo>
                  <a:pt x="0" y="0"/>
                </a:moveTo>
                <a:lnTo>
                  <a:pt x="864869" y="862224"/>
                </a:lnTo>
                <a:lnTo>
                  <a:pt x="475" y="1721379"/>
                </a:lnTo>
                <a:lnTo>
                  <a:pt x="0" y="17209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-20738" y="2298681"/>
            <a:ext cx="4646078" cy="4597363"/>
          </a:xfrm>
          <a:custGeom>
            <a:avLst/>
            <a:gdLst>
              <a:gd name="connsiteX0" fmla="*/ 2592704 w 3451859"/>
              <a:gd name="connsiteY0" fmla="*/ 0 h 3415665"/>
              <a:gd name="connsiteX1" fmla="*/ 3451859 w 3451859"/>
              <a:gd name="connsiteY1" fmla="*/ 859155 h 3415665"/>
              <a:gd name="connsiteX2" fmla="*/ 879633 w 3451859"/>
              <a:gd name="connsiteY2" fmla="*/ 3415665 h 3415665"/>
              <a:gd name="connsiteX3" fmla="*/ 0 w 3451859"/>
              <a:gd name="connsiteY3" fmla="*/ 3415665 h 3415665"/>
              <a:gd name="connsiteX4" fmla="*/ 0 w 3451859"/>
              <a:gd name="connsiteY4" fmla="*/ 2576895 h 34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1859" h="3415665">
                <a:moveTo>
                  <a:pt x="2592704" y="0"/>
                </a:moveTo>
                <a:lnTo>
                  <a:pt x="3451859" y="859155"/>
                </a:lnTo>
                <a:lnTo>
                  <a:pt x="879633" y="3415665"/>
                </a:lnTo>
                <a:lnTo>
                  <a:pt x="0" y="3415665"/>
                </a:lnTo>
                <a:lnTo>
                  <a:pt x="0" y="25768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-20738" y="0"/>
            <a:ext cx="3489686" cy="3455074"/>
          </a:xfrm>
          <a:custGeom>
            <a:avLst/>
            <a:gdLst>
              <a:gd name="connsiteX0" fmla="*/ 0 w 2592704"/>
              <a:gd name="connsiteY0" fmla="*/ 0 h 2566988"/>
              <a:gd name="connsiteX1" fmla="*/ 879633 w 2592704"/>
              <a:gd name="connsiteY1" fmla="*/ 0 h 2566988"/>
              <a:gd name="connsiteX2" fmla="*/ 2592704 w 2592704"/>
              <a:gd name="connsiteY2" fmla="*/ 1707833 h 2566988"/>
              <a:gd name="connsiteX3" fmla="*/ 1728310 w 2592704"/>
              <a:gd name="connsiteY3" fmla="*/ 2566988 h 2566988"/>
              <a:gd name="connsiteX4" fmla="*/ 0 w 2592704"/>
              <a:gd name="connsiteY4" fmla="*/ 842197 h 256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2704" h="2566988">
                <a:moveTo>
                  <a:pt x="0" y="0"/>
                </a:moveTo>
                <a:lnTo>
                  <a:pt x="879633" y="0"/>
                </a:lnTo>
                <a:lnTo>
                  <a:pt x="2592704" y="1707833"/>
                </a:lnTo>
                <a:lnTo>
                  <a:pt x="1728310" y="2566988"/>
                </a:lnTo>
                <a:lnTo>
                  <a:pt x="0" y="84219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9" name="Title 236"/>
          <p:cNvSpPr txBox="1">
            <a:spLocks/>
          </p:cNvSpPr>
          <p:nvPr/>
        </p:nvSpPr>
        <p:spPr>
          <a:xfrm rot="18883833">
            <a:off x="414319" y="3902366"/>
            <a:ext cx="4356893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>
                <a:solidFill>
                  <a:schemeClr val="bg2"/>
                </a:solidFill>
              </a:rPr>
              <a:t>PLAN</a:t>
            </a:r>
            <a:endParaRPr lang="id-ID" sz="6600" dirty="0">
              <a:solidFill>
                <a:schemeClr val="bg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3521" y="2136895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+mj-lt"/>
              </a:rPr>
              <a:t>Contexte du </a:t>
            </a:r>
            <a:r>
              <a:rPr lang="fr-FR" sz="1600" dirty="0" err="1" smtClean="0">
                <a:latin typeface="+mj-lt"/>
              </a:rPr>
              <a:t>Deep</a:t>
            </a:r>
            <a:r>
              <a:rPr lang="fr-FR" sz="1600" dirty="0" smtClean="0">
                <a:latin typeface="+mj-lt"/>
              </a:rPr>
              <a:t> Learning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13522" y="2777637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+mj-lt"/>
              </a:rPr>
              <a:t>Fonctionnement du </a:t>
            </a:r>
            <a:r>
              <a:rPr lang="fr-FR" sz="1600" dirty="0" err="1" smtClean="0">
                <a:latin typeface="+mj-lt"/>
              </a:rPr>
              <a:t>Deep</a:t>
            </a:r>
            <a:r>
              <a:rPr lang="fr-FR" sz="1600" dirty="0" smtClean="0">
                <a:latin typeface="+mj-lt"/>
              </a:rPr>
              <a:t> Learning</a:t>
            </a:r>
          </a:p>
          <a:p>
            <a:endParaRPr lang="id-ID" sz="16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13522" y="4082967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MA" sz="1600" dirty="0" smtClean="0">
                <a:latin typeface="+mj-lt"/>
              </a:rPr>
              <a:t>A  propos du Projet</a:t>
            </a:r>
            <a:endParaRPr lang="id-ID" sz="16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13522" y="4624351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+mj-lt"/>
              </a:rPr>
              <a:t>La réalisation</a:t>
            </a:r>
            <a:endParaRPr lang="id-ID" sz="1600" dirty="0">
              <a:latin typeface="+mj-lt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4893529" y="2252957"/>
            <a:ext cx="194460" cy="234123"/>
            <a:chOff x="7767638" y="2651126"/>
            <a:chExt cx="560388" cy="674686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7767638" y="2651126"/>
              <a:ext cx="560388" cy="449262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7767638" y="2876550"/>
              <a:ext cx="560388" cy="449262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4893529" y="2916232"/>
            <a:ext cx="194460" cy="234123"/>
            <a:chOff x="5444979" y="1554005"/>
            <a:chExt cx="194460" cy="234123"/>
          </a:xfrm>
        </p:grpSpPr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5444979" y="1554005"/>
              <a:ext cx="194460" cy="155899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5444979" y="1632229"/>
              <a:ext cx="194460" cy="155899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4" name="Group 2"/>
          <p:cNvGrpSpPr/>
          <p:nvPr/>
        </p:nvGrpSpPr>
        <p:grpSpPr>
          <a:xfrm>
            <a:off x="4893529" y="3559232"/>
            <a:ext cx="194460" cy="234123"/>
            <a:chOff x="5444979" y="2197005"/>
            <a:chExt cx="194460" cy="234123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5444979" y="2197005"/>
              <a:ext cx="194460" cy="155899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5444979" y="2275229"/>
              <a:ext cx="194460" cy="155899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" name="Group 3"/>
          <p:cNvGrpSpPr/>
          <p:nvPr/>
        </p:nvGrpSpPr>
        <p:grpSpPr>
          <a:xfrm>
            <a:off x="4893529" y="4221562"/>
            <a:ext cx="194460" cy="234123"/>
            <a:chOff x="5444979" y="2859335"/>
            <a:chExt cx="194460" cy="234123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5444979" y="2859335"/>
              <a:ext cx="194460" cy="155899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5444979" y="2937559"/>
              <a:ext cx="194460" cy="155899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93529" y="4762946"/>
            <a:ext cx="194460" cy="234123"/>
            <a:chOff x="5444979" y="4137711"/>
            <a:chExt cx="194460" cy="234123"/>
          </a:xfrm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5444979" y="4137711"/>
              <a:ext cx="194460" cy="155899"/>
            </a:xfrm>
            <a:custGeom>
              <a:avLst/>
              <a:gdLst>
                <a:gd name="T0" fmla="*/ 0 w 353"/>
                <a:gd name="T1" fmla="*/ 0 h 283"/>
                <a:gd name="T2" fmla="*/ 282 w 353"/>
                <a:gd name="T3" fmla="*/ 283 h 283"/>
                <a:gd name="T4" fmla="*/ 353 w 353"/>
                <a:gd name="T5" fmla="*/ 212 h 283"/>
                <a:gd name="T6" fmla="*/ 141 w 353"/>
                <a:gd name="T7" fmla="*/ 0 h 283"/>
                <a:gd name="T8" fmla="*/ 0 w 353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0"/>
                  </a:moveTo>
                  <a:lnTo>
                    <a:pt x="282" y="283"/>
                  </a:lnTo>
                  <a:lnTo>
                    <a:pt x="353" y="212"/>
                  </a:lnTo>
                  <a:lnTo>
                    <a:pt x="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5444979" y="4215935"/>
              <a:ext cx="194460" cy="155899"/>
            </a:xfrm>
            <a:custGeom>
              <a:avLst/>
              <a:gdLst>
                <a:gd name="T0" fmla="*/ 0 w 353"/>
                <a:gd name="T1" fmla="*/ 283 h 283"/>
                <a:gd name="T2" fmla="*/ 282 w 353"/>
                <a:gd name="T3" fmla="*/ 0 h 283"/>
                <a:gd name="T4" fmla="*/ 353 w 353"/>
                <a:gd name="T5" fmla="*/ 71 h 283"/>
                <a:gd name="T6" fmla="*/ 141 w 353"/>
                <a:gd name="T7" fmla="*/ 283 h 283"/>
                <a:gd name="T8" fmla="*/ 0 w 35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83">
                  <a:moveTo>
                    <a:pt x="0" y="283"/>
                  </a:moveTo>
                  <a:lnTo>
                    <a:pt x="282" y="0"/>
                  </a:lnTo>
                  <a:lnTo>
                    <a:pt x="353" y="71"/>
                  </a:lnTo>
                  <a:lnTo>
                    <a:pt x="141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13521" y="3420637"/>
            <a:ext cx="337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+mj-lt"/>
              </a:rPr>
              <a:t>Outils et bibliothèques utilisés </a:t>
            </a:r>
            <a:endParaRPr lang="id-ID" sz="16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2691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 animBg="1"/>
      <p:bldP spid="72" grpId="0" animBg="1"/>
      <p:bldP spid="65" grpId="0" animBg="1"/>
      <p:bldP spid="47" grpId="0"/>
      <p:bldP spid="50" grpId="0"/>
      <p:bldP spid="55" grpId="0"/>
      <p:bldP spid="61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3939539" cy="6858000"/>
            <a:chOff x="0" y="0"/>
            <a:chExt cx="3838575" cy="5143500"/>
          </a:xfrm>
        </p:grpSpPr>
        <p:sp>
          <p:nvSpPr>
            <p:cNvPr id="8" name="Freeform 7"/>
            <p:cNvSpPr/>
            <p:nvPr/>
          </p:nvSpPr>
          <p:spPr>
            <a:xfrm>
              <a:off x="0" y="0"/>
              <a:ext cx="3838575" cy="5143500"/>
            </a:xfrm>
            <a:custGeom>
              <a:avLst/>
              <a:gdLst>
                <a:gd name="connsiteX0" fmla="*/ 0 w 4048125"/>
                <a:gd name="connsiteY0" fmla="*/ 0 h 5143500"/>
                <a:gd name="connsiteX1" fmla="*/ 2847975 w 4048125"/>
                <a:gd name="connsiteY1" fmla="*/ 0 h 5143500"/>
                <a:gd name="connsiteX2" fmla="*/ 3038475 w 4048125"/>
                <a:gd name="connsiteY2" fmla="*/ 0 h 5143500"/>
                <a:gd name="connsiteX3" fmla="*/ 3448050 w 4048125"/>
                <a:gd name="connsiteY3" fmla="*/ 0 h 5143500"/>
                <a:gd name="connsiteX4" fmla="*/ 4048125 w 4048125"/>
                <a:gd name="connsiteY4" fmla="*/ 2571750 h 5143500"/>
                <a:gd name="connsiteX5" fmla="*/ 3448050 w 4048125"/>
                <a:gd name="connsiteY5" fmla="*/ 5143500 h 5143500"/>
                <a:gd name="connsiteX6" fmla="*/ 3038475 w 4048125"/>
                <a:gd name="connsiteY6" fmla="*/ 5143500 h 5143500"/>
                <a:gd name="connsiteX7" fmla="*/ 2847975 w 4048125"/>
                <a:gd name="connsiteY7" fmla="*/ 5143500 h 5143500"/>
                <a:gd name="connsiteX8" fmla="*/ 0 w 4048125"/>
                <a:gd name="connsiteY8" fmla="*/ 514350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8125" h="5143500">
                  <a:moveTo>
                    <a:pt x="0" y="0"/>
                  </a:moveTo>
                  <a:lnTo>
                    <a:pt x="2847975" y="0"/>
                  </a:lnTo>
                  <a:lnTo>
                    <a:pt x="3038475" y="0"/>
                  </a:lnTo>
                  <a:lnTo>
                    <a:pt x="3448050" y="0"/>
                  </a:lnTo>
                  <a:lnTo>
                    <a:pt x="4048125" y="2571750"/>
                  </a:lnTo>
                  <a:lnTo>
                    <a:pt x="3448050" y="5143500"/>
                  </a:lnTo>
                  <a:lnTo>
                    <a:pt x="3038475" y="5143500"/>
                  </a:lnTo>
                  <a:lnTo>
                    <a:pt x="2847975" y="5143500"/>
                  </a:lnTo>
                  <a:lnTo>
                    <a:pt x="0" y="51435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2571750"/>
              <a:ext cx="3838575" cy="2571750"/>
            </a:xfrm>
            <a:custGeom>
              <a:avLst/>
              <a:gdLst>
                <a:gd name="connsiteX0" fmla="*/ 0 w 3838575"/>
                <a:gd name="connsiteY0" fmla="*/ 0 h 2571750"/>
                <a:gd name="connsiteX1" fmla="*/ 3838575 w 3838575"/>
                <a:gd name="connsiteY1" fmla="*/ 0 h 2571750"/>
                <a:gd name="connsiteX2" fmla="*/ 3269563 w 3838575"/>
                <a:gd name="connsiteY2" fmla="*/ 2571750 h 2571750"/>
                <a:gd name="connsiteX3" fmla="*/ 2881189 w 3838575"/>
                <a:gd name="connsiteY3" fmla="*/ 2571750 h 2571750"/>
                <a:gd name="connsiteX4" fmla="*/ 2700551 w 3838575"/>
                <a:gd name="connsiteY4" fmla="*/ 2571750 h 2571750"/>
                <a:gd name="connsiteX5" fmla="*/ 0 w 3838575"/>
                <a:gd name="connsiteY5" fmla="*/ 25717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8575" h="2571750">
                  <a:moveTo>
                    <a:pt x="0" y="0"/>
                  </a:moveTo>
                  <a:lnTo>
                    <a:pt x="3838575" y="0"/>
                  </a:lnTo>
                  <a:lnTo>
                    <a:pt x="3269563" y="2571750"/>
                  </a:lnTo>
                  <a:lnTo>
                    <a:pt x="2881189" y="2571750"/>
                  </a:lnTo>
                  <a:lnTo>
                    <a:pt x="2700551" y="2571750"/>
                  </a:lnTo>
                  <a:lnTo>
                    <a:pt x="0" y="2571750"/>
                  </a:ln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0652" y="3075057"/>
            <a:ext cx="477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Introduction</a:t>
            </a:r>
            <a:endParaRPr lang="id-ID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67240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</a:t>
            </a:r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338214" y="1737591"/>
            <a:ext cx="8328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 première étape pour comprendre le fonctionnement du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ou Apprentissage Profond consiste à saisir les différences entre les termes importants.</a:t>
            </a:r>
          </a:p>
          <a:p>
            <a:pPr>
              <a:lnSpc>
                <a:spcPct val="150000"/>
              </a:lnSpc>
            </a:pPr>
            <a:endParaRPr lang="fr-F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Intelligence Artificielle vs. Machine Learning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Apprentissage supervisé vs. Apprentissage non supervisé</a:t>
            </a:r>
          </a:p>
        </p:txBody>
      </p:sp>
      <p:sp>
        <p:nvSpPr>
          <p:cNvPr id="9" name="Rectangle 8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6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941039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5295666" y="1704800"/>
            <a:ext cx="4179571" cy="3350758"/>
          </a:xfrm>
          <a:custGeom>
            <a:avLst/>
            <a:gdLst>
              <a:gd name="T0" fmla="*/ 0 w 353"/>
              <a:gd name="T1" fmla="*/ 0 h 283"/>
              <a:gd name="T2" fmla="*/ 282 w 353"/>
              <a:gd name="T3" fmla="*/ 283 h 283"/>
              <a:gd name="T4" fmla="*/ 353 w 353"/>
              <a:gd name="T5" fmla="*/ 212 h 283"/>
              <a:gd name="T6" fmla="*/ 141 w 353"/>
              <a:gd name="T7" fmla="*/ 0 h 283"/>
              <a:gd name="T8" fmla="*/ 0 w 353"/>
              <a:gd name="T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0"/>
                </a:moveTo>
                <a:lnTo>
                  <a:pt x="282" y="283"/>
                </a:lnTo>
                <a:lnTo>
                  <a:pt x="353" y="212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0" name="Rectangle 9"/>
          <p:cNvSpPr/>
          <p:nvPr/>
        </p:nvSpPr>
        <p:spPr>
          <a:xfrm>
            <a:off x="338214" y="2692939"/>
            <a:ext cx="5816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L’Intelligence Artificielle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 la réplication de l’intelligence humaine par les ordinateurs.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Le Machine Learning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fait référence à la capacité d’une machine à apprendre en utilisant de grands ensembles de données.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40680" y="3511004"/>
            <a:ext cx="4179571" cy="3350758"/>
          </a:xfrm>
          <a:custGeom>
            <a:avLst/>
            <a:gdLst>
              <a:gd name="T0" fmla="*/ 0 w 353"/>
              <a:gd name="T1" fmla="*/ 283 h 283"/>
              <a:gd name="T2" fmla="*/ 282 w 353"/>
              <a:gd name="T3" fmla="*/ 0 h 283"/>
              <a:gd name="T4" fmla="*/ 353 w 353"/>
              <a:gd name="T5" fmla="*/ 71 h 283"/>
              <a:gd name="T6" fmla="*/ 141 w 353"/>
              <a:gd name="T7" fmla="*/ 283 h 283"/>
              <a:gd name="T8" fmla="*/ 0 w 353"/>
              <a:gd name="T9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283"/>
                </a:moveTo>
                <a:lnTo>
                  <a:pt x="282" y="0"/>
                </a:lnTo>
                <a:lnTo>
                  <a:pt x="353" y="71"/>
                </a:lnTo>
                <a:lnTo>
                  <a:pt x="141" y="283"/>
                </a:lnTo>
                <a:lnTo>
                  <a:pt x="0" y="2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6" name="Title 236"/>
          <p:cNvSpPr txBox="1">
            <a:spLocks/>
          </p:cNvSpPr>
          <p:nvPr/>
        </p:nvSpPr>
        <p:spPr>
          <a:xfrm rot="18883833">
            <a:off x="5553574" y="5235946"/>
            <a:ext cx="3845423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2"/>
                </a:solidFill>
              </a:rPr>
              <a:t>Machine </a:t>
            </a:r>
          </a:p>
          <a:p>
            <a:pPr algn="ctr"/>
            <a:r>
              <a:rPr lang="fr-FR" sz="3200" dirty="0" smtClean="0">
                <a:solidFill>
                  <a:schemeClr val="bg2"/>
                </a:solidFill>
              </a:rPr>
              <a:t>Learning</a:t>
            </a:r>
          </a:p>
          <a:p>
            <a:pPr algn="ctr"/>
            <a:endParaRPr lang="id-ID" sz="32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7</a:t>
            </a:r>
            <a:endParaRPr lang="fr-FR" b="1" dirty="0"/>
          </a:p>
        </p:txBody>
      </p:sp>
      <p:sp>
        <p:nvSpPr>
          <p:cNvPr id="7" name="Title 236"/>
          <p:cNvSpPr txBox="1">
            <a:spLocks/>
          </p:cNvSpPr>
          <p:nvPr/>
        </p:nvSpPr>
        <p:spPr>
          <a:xfrm rot="2710351">
            <a:off x="5422375" y="2532067"/>
            <a:ext cx="3845423" cy="945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2"/>
                </a:solidFill>
              </a:rPr>
              <a:t>Intelligence Artificielle</a:t>
            </a:r>
            <a:endParaRPr lang="id-ID" sz="3200" dirty="0">
              <a:solidFill>
                <a:schemeClr val="bg2"/>
              </a:solidFill>
            </a:endParaRPr>
          </a:p>
        </p:txBody>
      </p:sp>
      <p:sp>
        <p:nvSpPr>
          <p:cNvPr id="8" name="Title 236"/>
          <p:cNvSpPr txBox="1">
            <a:spLocks/>
          </p:cNvSpPr>
          <p:nvPr/>
        </p:nvSpPr>
        <p:spPr>
          <a:xfrm>
            <a:off x="8352430" y="4062238"/>
            <a:ext cx="777922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2"/>
                </a:solidFill>
              </a:rPr>
              <a:t>vs</a:t>
            </a:r>
            <a:endParaRPr lang="id-ID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4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5295666" y="1704800"/>
            <a:ext cx="4179571" cy="3350758"/>
          </a:xfrm>
          <a:custGeom>
            <a:avLst/>
            <a:gdLst>
              <a:gd name="T0" fmla="*/ 0 w 353"/>
              <a:gd name="T1" fmla="*/ 0 h 283"/>
              <a:gd name="T2" fmla="*/ 282 w 353"/>
              <a:gd name="T3" fmla="*/ 283 h 283"/>
              <a:gd name="T4" fmla="*/ 353 w 353"/>
              <a:gd name="T5" fmla="*/ 212 h 283"/>
              <a:gd name="T6" fmla="*/ 141 w 353"/>
              <a:gd name="T7" fmla="*/ 0 h 283"/>
              <a:gd name="T8" fmla="*/ 0 w 353"/>
              <a:gd name="T9" fmla="*/ 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0"/>
                </a:moveTo>
                <a:lnTo>
                  <a:pt x="282" y="283"/>
                </a:lnTo>
                <a:lnTo>
                  <a:pt x="353" y="212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0" name="Rectangle 9"/>
          <p:cNvSpPr/>
          <p:nvPr/>
        </p:nvSpPr>
        <p:spPr>
          <a:xfrm>
            <a:off x="338214" y="2692939"/>
            <a:ext cx="5816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L’apprentissage supervisé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implique l’utilisation d’ensembles de données étiquetées qui ont des entrées et des sorties attendues.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accent1"/>
                </a:solidFill>
                <a:latin typeface="Copperplate Gothic Bold" panose="020E0705020206020404" pitchFamily="34" charset="0"/>
                <a:ea typeface="Kozuka Gothic Pr6N EL" panose="020B0200000000000000" pitchFamily="34" charset="-128"/>
              </a:rPr>
              <a:t>L’apprentissage non supervisé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 la tâche d’apprentissage machine utilisant des ensembles de données sans structure spécifique.</a:t>
            </a:r>
          </a:p>
          <a:p>
            <a:pPr>
              <a:lnSpc>
                <a:spcPct val="150000"/>
              </a:lnSpc>
            </a:pP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40680" y="3511004"/>
            <a:ext cx="4179571" cy="3350758"/>
          </a:xfrm>
          <a:custGeom>
            <a:avLst/>
            <a:gdLst>
              <a:gd name="T0" fmla="*/ 0 w 353"/>
              <a:gd name="T1" fmla="*/ 283 h 283"/>
              <a:gd name="T2" fmla="*/ 282 w 353"/>
              <a:gd name="T3" fmla="*/ 0 h 283"/>
              <a:gd name="T4" fmla="*/ 353 w 353"/>
              <a:gd name="T5" fmla="*/ 71 h 283"/>
              <a:gd name="T6" fmla="*/ 141 w 353"/>
              <a:gd name="T7" fmla="*/ 283 h 283"/>
              <a:gd name="T8" fmla="*/ 0 w 353"/>
              <a:gd name="T9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3">
                <a:moveTo>
                  <a:pt x="0" y="283"/>
                </a:moveTo>
                <a:lnTo>
                  <a:pt x="282" y="0"/>
                </a:lnTo>
                <a:lnTo>
                  <a:pt x="353" y="71"/>
                </a:lnTo>
                <a:lnTo>
                  <a:pt x="141" y="283"/>
                </a:lnTo>
                <a:lnTo>
                  <a:pt x="0" y="2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6" name="Title 236"/>
          <p:cNvSpPr txBox="1">
            <a:spLocks/>
          </p:cNvSpPr>
          <p:nvPr/>
        </p:nvSpPr>
        <p:spPr>
          <a:xfrm rot="18883833">
            <a:off x="5724280" y="5224019"/>
            <a:ext cx="3605126" cy="9690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900" dirty="0" smtClean="0">
                <a:solidFill>
                  <a:schemeClr val="bg2"/>
                </a:solidFill>
              </a:rPr>
              <a:t>Apprentissage non supervisé</a:t>
            </a:r>
          </a:p>
          <a:p>
            <a:pPr algn="ctr"/>
            <a:endParaRPr lang="id-ID" sz="32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7</a:t>
            </a:r>
            <a:endParaRPr lang="fr-FR" b="1" dirty="0"/>
          </a:p>
        </p:txBody>
      </p:sp>
      <p:sp>
        <p:nvSpPr>
          <p:cNvPr id="7" name="Title 236"/>
          <p:cNvSpPr txBox="1">
            <a:spLocks/>
          </p:cNvSpPr>
          <p:nvPr/>
        </p:nvSpPr>
        <p:spPr>
          <a:xfrm rot="2710351">
            <a:off x="5422375" y="2532067"/>
            <a:ext cx="3845423" cy="945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dirty="0" smtClean="0">
                <a:solidFill>
                  <a:schemeClr val="bg2"/>
                </a:solidFill>
              </a:rPr>
              <a:t>Apprentissage supervisé</a:t>
            </a:r>
          </a:p>
          <a:p>
            <a:pPr algn="ctr"/>
            <a:endParaRPr lang="id-ID" sz="3200" dirty="0">
              <a:solidFill>
                <a:schemeClr val="bg2"/>
              </a:solidFill>
            </a:endParaRPr>
          </a:p>
        </p:txBody>
      </p:sp>
      <p:sp>
        <p:nvSpPr>
          <p:cNvPr id="8" name="Title 236"/>
          <p:cNvSpPr txBox="1">
            <a:spLocks/>
          </p:cNvSpPr>
          <p:nvPr/>
        </p:nvSpPr>
        <p:spPr>
          <a:xfrm>
            <a:off x="8352430" y="4062238"/>
            <a:ext cx="777922" cy="5886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2"/>
                </a:solidFill>
              </a:rPr>
              <a:t>vs</a:t>
            </a:r>
            <a:endParaRPr lang="id-ID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4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fonctionne le </a:t>
            </a:r>
            <a:r>
              <a:rPr lang="fr-FR" dirty="0" err="1" smtClean="0"/>
              <a:t>Deep</a:t>
            </a:r>
            <a:r>
              <a:rPr lang="fr-FR" dirty="0" smtClean="0"/>
              <a:t> Learning?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232013" y="1205319"/>
            <a:ext cx="8748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est une méthode de Machine Learning. Il nous permet de former une IA à prédire les résultats, en fonction d’un ensemble d’entrées. L’apprentissage supervisé et non supervisé peut être utilisé pour entrainer l’IA.</a:t>
            </a:r>
          </a:p>
          <a:p>
            <a:pPr>
              <a:lnSpc>
                <a:spcPct val="150000"/>
              </a:lnSpc>
            </a:pPr>
            <a:endParaRPr lang="fr-F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6</a:t>
            </a:r>
            <a:endParaRPr lang="fr-FR" b="1" dirty="0"/>
          </a:p>
        </p:txBody>
      </p:sp>
      <p:pic>
        <p:nvPicPr>
          <p:cNvPr id="1026" name="Picture 2" descr="https://lh3.googleusercontent.com/Setrx-be1OzxLhrhlu3b_f4QhToQVjf9SlS1zvDZcz-zxa0RYzbNS82k5IKo-cj7jLUofhAYJjUrGLn0hQSEMAnt0AMUnTWyJtSG0psRo297B_2Ro187X2vap9ttHfwKE9qU3j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760" y="2852156"/>
            <a:ext cx="6081452" cy="3758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1039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fonctionne le </a:t>
            </a:r>
            <a:r>
              <a:rPr lang="fr-FR" dirty="0" err="1" smtClean="0"/>
              <a:t>Deep</a:t>
            </a:r>
            <a:r>
              <a:rPr lang="fr-FR" dirty="0" smtClean="0"/>
              <a:t> Learning?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232013" y="1205319"/>
            <a:ext cx="87482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 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ou apprentissage profond, appartient à la grande famille de l’intelligence artificielle. Plus précisément, il constitue un sous-ensemble du machine </a:t>
            </a:r>
            <a:r>
              <a:rPr lang="fr-FR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et fait appel à des types particuliers de réseaux de neurones artificiels. Il présente donc des caractéristiques similaires à ces techniques, notamment la capacité d’apprentissage de façon autonome.</a:t>
            </a:r>
          </a:p>
          <a:p>
            <a:pPr fontAlgn="base">
              <a:lnSpc>
                <a:spcPct val="150000"/>
              </a:lnSpc>
            </a:pPr>
            <a:r>
              <a:rPr lang="fr-F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Mais la différence majeure de l’apprentissage profond réside dans la structure de ses neurones, disposés en couches. À l’intérieur de chacune d’entre elles, les neurones ne sont pas interconnectés. En revanche, ils sont tous reliés à ceux des couches précédentes et suivantes. La première couche reçoit les données en entrée, et la dernière fournit le résultat en sortie. Entre les deux, les couches intermédiaires sont dites « cachées ». Dans le schéma ci-dessus, on en compte une seule (en bleu).</a:t>
            </a:r>
          </a:p>
          <a:p>
            <a:pPr>
              <a:lnSpc>
                <a:spcPct val="150000"/>
              </a:lnSpc>
            </a:pPr>
            <a:endParaRPr lang="fr-F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r-FR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52684" y="6455394"/>
            <a:ext cx="477672" cy="395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b="1" dirty="0" smtClean="0"/>
              <a:t>6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1941039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Colors 1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2980B9"/>
      </a:accent1>
      <a:accent2>
        <a:srgbClr val="41B176"/>
      </a:accent2>
      <a:accent3>
        <a:srgbClr val="9BBB59"/>
      </a:accent3>
      <a:accent4>
        <a:srgbClr val="F39C12"/>
      </a:accent4>
      <a:accent5>
        <a:srgbClr val="C0392B"/>
      </a:accent5>
      <a:accent6>
        <a:srgbClr val="954F72"/>
      </a:accent6>
      <a:hlink>
        <a:srgbClr val="0563C1"/>
      </a:hlink>
      <a:folHlink>
        <a:srgbClr val="954F72"/>
      </a:folHlink>
    </a:clrScheme>
    <a:fontScheme name="Forward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6304</TotalTime>
  <Words>560</Words>
  <Application>Microsoft Office PowerPoint</Application>
  <PresentationFormat>Affichage à l'écran (4:3)</PresentationFormat>
  <Paragraphs>84</Paragraphs>
  <Slides>21</Slides>
  <Notes>1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Office Theme</vt:lpstr>
      <vt:lpstr>Diapositive 1</vt:lpstr>
      <vt:lpstr>RÉALISÉ PAR</vt:lpstr>
      <vt:lpstr>Diapositive 3</vt:lpstr>
      <vt:lpstr>Diapositive 4</vt:lpstr>
      <vt:lpstr>Contexte du Deep Learning</vt:lpstr>
      <vt:lpstr>Diapositive 6</vt:lpstr>
      <vt:lpstr>Diapositive 7</vt:lpstr>
      <vt:lpstr>Comment fonctionne le Deep Learning?</vt:lpstr>
      <vt:lpstr>Comment fonctionne le Deep Learning?</vt:lpstr>
      <vt:lpstr>Comment fonctionne le Deep Learning?</vt:lpstr>
      <vt:lpstr>Outils et bibliothèques utilisés </vt:lpstr>
      <vt:lpstr>Diapositive 12</vt:lpstr>
      <vt:lpstr>Guide d'installation Python + Jupyter Notebook</vt:lpstr>
      <vt:lpstr>Guide d'installation Python + Jupyter Notebook</vt:lpstr>
      <vt:lpstr>Diapositive 15</vt:lpstr>
      <vt:lpstr>Guide d'installation Keras</vt:lpstr>
      <vt:lpstr>A propos du Projet</vt:lpstr>
      <vt:lpstr>A propos du Projet</vt:lpstr>
      <vt:lpstr>La réalisation</vt:lpstr>
      <vt:lpstr>La réalisation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Maadallah</dc:creator>
  <cp:lastModifiedBy>Maadallah</cp:lastModifiedBy>
  <cp:revision>417</cp:revision>
  <dcterms:created xsi:type="dcterms:W3CDTF">2015-06-21T09:01:45Z</dcterms:created>
  <dcterms:modified xsi:type="dcterms:W3CDTF">2020-07-24T22:13:09Z</dcterms:modified>
</cp:coreProperties>
</file>