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6" r:id="rId5"/>
    <p:sldId id="259" r:id="rId6"/>
    <p:sldId id="273" r:id="rId7"/>
    <p:sldId id="274" r:id="rId8"/>
    <p:sldId id="257" r:id="rId9"/>
    <p:sldId id="275" r:id="rId10"/>
    <p:sldId id="276" r:id="rId11"/>
    <p:sldId id="256" r:id="rId12"/>
    <p:sldId id="277" r:id="rId13"/>
    <p:sldId id="258" r:id="rId14"/>
    <p:sldId id="278" r:id="rId15"/>
    <p:sldId id="279" r:id="rId16"/>
    <p:sldId id="280" r:id="rId17"/>
    <p:sldId id="262" r:id="rId18"/>
    <p:sldId id="281" r:id="rId19"/>
    <p:sldId id="282" r:id="rId20"/>
    <p:sldId id="283" r:id="rId21"/>
    <p:sldId id="284" r:id="rId22"/>
    <p:sldId id="285" r:id="rId23"/>
    <p:sldId id="26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95" d="100"/>
          <a:sy n="95" d="100"/>
        </p:scale>
        <p:origin x="16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05.06.2024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Incognito: Efficient Full-Domain K-Anonymity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Abdolhamid Livani</a:t>
            </a:r>
            <a:br>
              <a:rPr lang="en-US" dirty="0"/>
            </a:br>
            <a:r>
              <a:rPr lang="en-US" dirty="0"/>
              <a:t>Arshia </a:t>
            </a:r>
            <a:r>
              <a:rPr lang="en-US" dirty="0" err="1"/>
              <a:t>Navabakbar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Jun</a:t>
            </a:r>
            <a:br>
              <a:rPr lang="en-US" dirty="0"/>
            </a:br>
            <a:r>
              <a:rPr lang="en-US" dirty="0"/>
              <a:t>2024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453" y="2534980"/>
            <a:ext cx="6218715" cy="1828473"/>
          </a:xfrm>
        </p:spPr>
        <p:txBody>
          <a:bodyPr>
            <a:normAutofit/>
          </a:bodyPr>
          <a:lstStyle/>
          <a:p>
            <a:r>
              <a:rPr lang="en-US" dirty="0"/>
              <a:t>Initialize: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C1={Nodes in the domain generalization hierarchies of attributes in Q}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E1={Edges in the domain generalization hierarchies of attributes in Q}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queue=an empty queue</a:t>
            </a:r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6633410" y="1945052"/>
            <a:ext cx="5559767" cy="2977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453" y="2534980"/>
            <a:ext cx="6218715" cy="1828473"/>
          </a:xfrm>
        </p:spPr>
        <p:txBody>
          <a:bodyPr>
            <a:normAutofit/>
          </a:bodyPr>
          <a:lstStyle/>
          <a:p>
            <a:r>
              <a:rPr lang="en-US" dirty="0"/>
              <a:t>For each </a:t>
            </a:r>
            <a:r>
              <a:rPr lang="en-US" dirty="0" err="1"/>
              <a:t>i</a:t>
            </a:r>
            <a:r>
              <a:rPr lang="en-US" dirty="0"/>
              <a:t> from 1 to 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 graph of generalizations: Si=copy of 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roots: {roots}={all </a:t>
            </a:r>
            <a:r>
              <a:rPr lang="en-US" dirty="0" err="1"/>
              <a:t>nodes∈Ci</a:t>
            </a:r>
            <a:r>
              <a:rPr lang="en-US" dirty="0"/>
              <a:t> with no </a:t>
            </a:r>
            <a:r>
              <a:rPr lang="en-US" dirty="0" err="1"/>
              <a:t>edge∈Ei</a:t>
            </a:r>
            <a:r>
              <a:rPr lang="en-US" dirty="0"/>
              <a:t> directed to them}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Insert {roots} into queue, keeping queue sorted by height</a:t>
            </a:r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6633410" y="1945052"/>
            <a:ext cx="5559767" cy="2977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6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454" y="2534980"/>
            <a:ext cx="6026210" cy="41866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Queue: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queue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the first item from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node is not marked: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If node is a root: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Compute frequency set of T with respect to attributes of node using 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Else: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Compute frequency set of T with respect to attributes of node using parent’s frequency set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 frequency set to check k-anonymity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If T is k-anonymous with respect to attributes of node: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Mark all direct generalizations of node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Else: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Delete node from Si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Insert direct generalizations of node into queue, keeping queue ordered by height</a:t>
            </a:r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6633410" y="1945052"/>
            <a:ext cx="5559767" cy="2977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9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Step4&amp;5</a:t>
            </a:r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6633410" y="1945052"/>
            <a:ext cx="5559767" cy="2977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77865E-33D8-BC80-29FC-C23716FDCDEE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815853" y="2613778"/>
            <a:ext cx="49336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Generation: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Ci+1,Ei+1=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Si,Ei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 of attributes of Sn onto T and dimension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5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Colorful cliff city near ocean shore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3230" b="1323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6AF9B-3EA6-B149-5874-155E4B7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4820E-A455-9B07-FE35-BE3E38B4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8" y="601735"/>
            <a:ext cx="8588484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7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6AF9B-3EA6-B149-5874-155E4B7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9B0F9-23E2-E614-97AB-B220F36E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78" y="411218"/>
            <a:ext cx="8573243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6AF9B-3EA6-B149-5874-155E4B7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70ED2-687A-AD8C-8B64-AD157597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99" y="868458"/>
            <a:ext cx="855800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9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6AF9B-3EA6-B149-5874-155E4B7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22668-F71C-770F-58B3-41C0CAE4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1036112"/>
            <a:ext cx="8550381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6AF9B-3EA6-B149-5874-155E4B7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CCF8D-039B-610C-904A-65D07F14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449322"/>
            <a:ext cx="8550381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data re-identification risks and provides a clear example to illustrate the concept</a:t>
            </a:r>
            <a:endParaRPr lang="ru-RU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566564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2901216"/>
            <a:ext cx="4365625" cy="2333625"/>
          </a:xfrm>
        </p:spPr>
        <p:txBody>
          <a:bodyPr/>
          <a:lstStyle/>
          <a:p>
            <a:pPr algn="just"/>
            <a:r>
              <a:rPr lang="en-US" dirty="0"/>
              <a:t>Numerous organizations publish microdata for various purposes like demographic and public health research.</a:t>
            </a:r>
          </a:p>
          <a:p>
            <a:pPr algn="just"/>
            <a:r>
              <a:rPr lang="en-US" dirty="0"/>
              <a:t>Sensitive data is often "de-identified" by removing attributes such as Name or Social Security Number..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54250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Risk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877153"/>
            <a:ext cx="4365625" cy="2333625"/>
          </a:xfrm>
        </p:spPr>
        <p:txBody>
          <a:bodyPr>
            <a:normAutofit/>
          </a:bodyPr>
          <a:lstStyle/>
          <a:p>
            <a:r>
              <a:rPr lang="en-US" dirty="0"/>
              <a:t>De-identification doesn't prevent re-identification by combining innocuous attributes with external data.</a:t>
            </a:r>
          </a:p>
          <a:p>
            <a:r>
              <a:rPr lang="en-US" dirty="0"/>
              <a:t>Example study: 87% of the U.S. population can be uniquely identified using 5-digit </a:t>
            </a:r>
            <a:r>
              <a:rPr lang="en-US" dirty="0" err="1"/>
              <a:t>zipcode</a:t>
            </a:r>
            <a:r>
              <a:rPr lang="en-US" dirty="0"/>
              <a:t>, sex, and date of birth.</a:t>
            </a:r>
          </a:p>
          <a:p>
            <a:r>
              <a:rPr lang="en-US" dirty="0"/>
              <a:t>Risk </a:t>
            </a:r>
            <a:r>
              <a:rPr lang="en-US" dirty="0" err="1"/>
              <a:t>Demonstration:By</a:t>
            </a:r>
            <a:r>
              <a:rPr lang="en-US" dirty="0"/>
              <a:t> joining the tables on Birthdate, Sex, and </a:t>
            </a:r>
            <a:r>
              <a:rPr lang="en-US" dirty="0" err="1"/>
              <a:t>Zipcode</a:t>
            </a:r>
            <a:r>
              <a:rPr lang="en-US" dirty="0"/>
              <a:t>, a malicious individual can determine Andre’s medical information.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0BCA2-A217-57C7-9952-2CB464E2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01" y="5077213"/>
            <a:ext cx="3551228" cy="1463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E90CFE-DF20-2ACC-8AC7-7B9A1B443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36" y="5150471"/>
            <a:ext cx="3476883" cy="13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E40AE-7155-C213-DFC5-F140F7E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03D51-53EF-057D-D4DA-C9FCB2060CED}"/>
              </a:ext>
            </a:extLst>
          </p:cNvPr>
          <p:cNvSpPr txBox="1"/>
          <p:nvPr/>
        </p:nvSpPr>
        <p:spPr>
          <a:xfrm>
            <a:off x="838200" y="1825625"/>
            <a:ext cx="10515600" cy="282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/>
              <a:t>Quasi-Identifier Attribute Set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quasi-identifier set (Q) is a minimal set of attributes in table T that can be joined with external information to re-identify individual records with high probability.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/>
              <a:t>Frequency Set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For a relation T and a set Q of n attributes, the frequency set is a mapping from each unique combination of values ⟨q0,...,qn⟩\</a:t>
            </a:r>
            <a:r>
              <a:rPr lang="en-US" sz="1600" dirty="0" err="1"/>
              <a:t>langle</a:t>
            </a:r>
            <a:r>
              <a:rPr lang="en-US" sz="1600" dirty="0"/>
              <a:t> q_0, ..., </a:t>
            </a:r>
            <a:r>
              <a:rPr lang="en-US" sz="1600" dirty="0" err="1"/>
              <a:t>q_n</a:t>
            </a:r>
            <a:r>
              <a:rPr lang="en-US" sz="1600" dirty="0"/>
              <a:t> \rangle⟨q0​,...,qn​⟩ of Q in T (the value groups) to the total number of tuples in T with these values of Q (the counts).</a:t>
            </a:r>
          </a:p>
          <a:p>
            <a:r>
              <a:rPr lang="en-US" sz="1600" b="1" dirty="0"/>
              <a:t>K-Anonymity Property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Relation T satisfies the k-anonymity property with respect to attribute set Q if every count in the frequency set of T with respect to Q is greater than or equal to k.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7C67012E-1207-8B9F-71C4-BBB42EC7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6A36E-A01A-82A7-4E41-7A12F5EB8811}"/>
              </a:ext>
            </a:extLst>
          </p:cNvPr>
          <p:cNvSpPr txBox="1"/>
          <p:nvPr/>
        </p:nvSpPr>
        <p:spPr>
          <a:xfrm>
            <a:off x="838200" y="4704616"/>
            <a:ext cx="10270958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To check if the Patients table is 2-anonymous with respect to ⟨⟨Sex, </a:t>
            </a:r>
            <a:r>
              <a:rPr lang="en-US" sz="1600" dirty="0" err="1"/>
              <a:t>Zipcode</a:t>
            </a:r>
            <a:r>
              <a:rPr lang="en-US" sz="1600" dirty="0"/>
              <a:t>⟩⟩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COUNT(*) FROM Patients GROUP BY Sex,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Zipcode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If the result includes groups with count fewer than 2, Patients is not 2-anonymous with respect to ⟨⟨Sex, </a:t>
            </a:r>
            <a:r>
              <a:rPr lang="en-US" sz="1600" dirty="0" err="1"/>
              <a:t>Zipcode</a:t>
            </a:r>
            <a:r>
              <a:rPr lang="en-US" sz="1600" dirty="0"/>
              <a:t>⟩⟩.</a:t>
            </a:r>
          </a:p>
        </p:txBody>
      </p:sp>
    </p:spTree>
    <p:extLst>
      <p:ext uri="{BB962C8B-B14F-4D97-AF65-F5344CB8AC3E}">
        <p14:creationId xmlns:p14="http://schemas.microsoft.com/office/powerpoint/2010/main" val="167473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3CE5F-EB15-79A7-C743-86C09100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44C95-98F4-1146-0094-E38C106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Full-Domain Generalization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DC4B7-24D2-FC30-3B7D-C90AD040044D}"/>
              </a:ext>
            </a:extLst>
          </p:cNvPr>
          <p:cNvSpPr txBox="1"/>
          <p:nvPr/>
        </p:nvSpPr>
        <p:spPr>
          <a:xfrm>
            <a:off x="908384" y="1919497"/>
            <a:ext cx="92542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Recoding:</a:t>
            </a:r>
            <a:r>
              <a:rPr lang="en-US" dirty="0"/>
              <a:t> Maps values in quasi-identifier attribute domains to other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Full-Domain Generalization:</a:t>
            </a:r>
            <a:r>
              <a:rPr lang="en-US" dirty="0"/>
              <a:t> Proposed by </a:t>
            </a:r>
            <a:r>
              <a:rPr lang="en-US" dirty="0" err="1"/>
              <a:t>Samarati</a:t>
            </a:r>
            <a:r>
              <a:rPr lang="en-US" dirty="0"/>
              <a:t> and Sweeney.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Maps the entire domain of each quasi-identifier attribute in T to a more general domain in its domain generalization hierarchy.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that all values of a particular attribute in V belong to the same domain.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5A2D4-040B-3538-5799-6197A9AAECAE}"/>
              </a:ext>
            </a:extLst>
          </p:cNvPr>
          <p:cNvSpPr txBox="1"/>
          <p:nvPr/>
        </p:nvSpPr>
        <p:spPr>
          <a:xfrm>
            <a:off x="908384" y="4058286"/>
            <a:ext cx="7257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Minimality and Tuple-Suppression in Full-Domain Generalization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0C94B-AF5B-6E2B-878B-C0C877CE4517}"/>
              </a:ext>
            </a:extLst>
          </p:cNvPr>
          <p:cNvSpPr txBox="1"/>
          <p:nvPr/>
        </p:nvSpPr>
        <p:spPr>
          <a:xfrm>
            <a:off x="1140994" y="4427618"/>
            <a:ext cx="9366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Tuple-Suppression Threshold: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for exclusion of outlier records from 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 to a certain number of records (maximum suppression threshold) can be excluded.</a:t>
            </a:r>
          </a:p>
          <a:p>
            <a:r>
              <a:rPr lang="en-US" b="1" dirty="0"/>
              <a:t>Minimality: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Ensure data is not generalized, suppressed, or distorted more than necessary to achieve k-anonymity.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18F8A-AADB-4434-C7E0-D1DD4D1E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803" y="3673823"/>
            <a:ext cx="2462194" cy="13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38874" cy="94549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Incognito and Full-Domain Generalization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/>
          <a:p>
            <a:r>
              <a:rPr lang="en-US" sz="1400" dirty="0"/>
              <a:t>Inspired by generalization framework by </a:t>
            </a:r>
            <a:r>
              <a:rPr lang="en-US" sz="1400" dirty="0" err="1"/>
              <a:t>Samarati</a:t>
            </a:r>
            <a:r>
              <a:rPr lang="en-US" sz="1400" dirty="0"/>
              <a:t> and Sweeney and multi-dimensional data management techniques.</a:t>
            </a:r>
          </a:p>
          <a:p>
            <a:r>
              <a:rPr lang="en-US" sz="1400" dirty="0"/>
              <a:t>Developed a core algorithm that outperforms previous algorithms for full-domain generalization.</a:t>
            </a:r>
          </a:p>
          <a:p>
            <a:pPr marL="0" indent="0">
              <a:buNone/>
            </a:pPr>
            <a:r>
              <a:rPr lang="en-US" sz="1400" b="1" dirty="0"/>
              <a:t>Multi-Dimensional Data Models: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Each domain generalization hierarchy considered as a dimension.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Table T and its quasi-identifier attributes as a relational star-schema.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Example: Star schema for ⟨Birthdate, Sex, </a:t>
            </a:r>
            <a:r>
              <a:rPr lang="en-US" sz="1400" dirty="0" err="1"/>
              <a:t>Zipcode</a:t>
            </a:r>
            <a:r>
              <a:rPr lang="en-US" sz="1400" dirty="0"/>
              <a:t>⟩</a:t>
            </a:r>
            <a:endParaRPr lang="ru-RU" sz="1400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8F0DDEE1-CCA4-9489-59A4-0833E28CD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33645"/>
            <a:ext cx="5183188" cy="4179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Star-schema including generalization dimensions for quasi-identifier attributes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B3C536-5F00-B85C-7AFB-8207BF13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4" y="2547194"/>
            <a:ext cx="4905110" cy="267655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62716E-66AA-6AF6-86AD-A5A825D1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Incognito</a:t>
            </a: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38874" cy="94549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Incognito and Full-Domain Generalization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10237286" cy="3387547"/>
          </a:xfrm>
        </p:spPr>
        <p:txBody>
          <a:bodyPr>
            <a:normAutofit/>
          </a:bodyPr>
          <a:lstStyle/>
          <a:p>
            <a:r>
              <a:rPr lang="en-US" sz="1600" b="1" dirty="0"/>
              <a:t>Generalization Property: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Definition:</a:t>
            </a:r>
            <a:r>
              <a:rPr lang="en-US" sz="1600" dirty="0"/>
              <a:t> If T is k-anonymous with respect to P, then T is k-anonymous with respect to Q </a:t>
            </a:r>
            <a:r>
              <a:rPr lang="en-US" dirty="0"/>
              <a:t>(where </a:t>
            </a:r>
            <a:r>
              <a:rPr lang="en-US" dirty="0" err="1"/>
              <a:t>Dp≤Dq</a:t>
            </a:r>
            <a:r>
              <a:rPr lang="en-US" dirty="0"/>
              <a:t>​).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Proof Concept:</a:t>
            </a:r>
            <a:r>
              <a:rPr lang="en-US" sz="1600" dirty="0"/>
              <a:t> Many-to-one function from Dpi​​ to </a:t>
            </a:r>
            <a:r>
              <a:rPr lang="en-US" sz="1600" dirty="0" err="1"/>
              <a:t>Dqi</a:t>
            </a:r>
            <a:r>
              <a:rPr lang="en-US" sz="1600" dirty="0"/>
              <a:t>​​ ensures counts in the frequency set of </a:t>
            </a:r>
            <a:r>
              <a:rPr lang="en-US" dirty="0"/>
              <a:t>T</a:t>
            </a:r>
            <a:r>
              <a:rPr lang="en-US" sz="1600" dirty="0"/>
              <a:t> with respect to Q are greater or equal to those with respect to P.</a:t>
            </a:r>
          </a:p>
          <a:p>
            <a:r>
              <a:rPr lang="en-US" sz="1600" b="1" dirty="0"/>
              <a:t>Example: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Patients table is 2-anonymous with S1​, it is also 2-anonymous with S1​, a generalization of S0.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62716E-66AA-6AF6-86AD-A5A825D1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Properties in Full-Domain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9065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38874" cy="94549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Incognito and Full-Domain Generalization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9387054" cy="38584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Definition:</a:t>
            </a:r>
            <a:r>
              <a:rPr lang="en-US" sz="1600" dirty="0"/>
              <a:t> If f1​ is the frequency set of T with respect to P, f2​ (frequency set of T with respect to Q) can be generated by summing counts in f1​ associated with each value set of f2​.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Example:</a:t>
            </a:r>
            <a:r>
              <a:rPr lang="en-US" sz="1600" dirty="0"/>
              <a:t> Frequency set of Patients with respect to ⟨Birthdate, Sex, Z1⟩ can be produced by joining F1​ with </a:t>
            </a:r>
            <a:r>
              <a:rPr lang="en-US" sz="1600" dirty="0" err="1"/>
              <a:t>Zipcode</a:t>
            </a:r>
            <a:r>
              <a:rPr lang="en-US" sz="1600" dirty="0"/>
              <a:t> dimension table and summing counts.</a:t>
            </a:r>
          </a:p>
          <a:p>
            <a:r>
              <a:rPr lang="en-US" sz="1600" b="1" dirty="0"/>
              <a:t>Subset Property: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Definition:</a:t>
            </a:r>
            <a:r>
              <a:rPr lang="en-US" sz="1600" dirty="0"/>
              <a:t> If T is k-anonymous with respect to Q, it is k-anonymous with respect to any subset P⊆QP.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Proof Concept:</a:t>
            </a:r>
            <a:r>
              <a:rPr lang="en-US" sz="1600" dirty="0"/>
              <a:t> Removing any attribute from Q merges partitions or keeps them the same, ensuring counts remain same or increase.</a:t>
            </a:r>
          </a:p>
          <a:p>
            <a:r>
              <a:rPr lang="en-US" sz="1600" b="1" dirty="0"/>
              <a:t>Example: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Patients is 2-anonymous with ⟨S1,Zipcode⟩, hence it is also 2-anonymous with ⟨</a:t>
            </a:r>
            <a:r>
              <a:rPr lang="en-US" sz="1600" dirty="0" err="1"/>
              <a:t>Zipcode</a:t>
            </a:r>
            <a:r>
              <a:rPr lang="en-US" sz="1600" dirty="0"/>
              <a:t>⟩ and ⟨S1⟩.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62716E-66AA-6AF6-86AD-A5A825D1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Rollup and Subset Properties</a:t>
            </a:r>
          </a:p>
        </p:txBody>
      </p:sp>
    </p:spTree>
    <p:extLst>
      <p:ext uri="{BB962C8B-B14F-4D97-AF65-F5344CB8AC3E}">
        <p14:creationId xmlns:p14="http://schemas.microsoft.com/office/powerpoint/2010/main" val="16694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Incognito algorithm</a:t>
            </a:r>
            <a:endParaRPr lang="ru-RU" dirty="0"/>
          </a:p>
        </p:txBody>
      </p:sp>
      <p:pic>
        <p:nvPicPr>
          <p:cNvPr id="10" name="Picture Placeholder 9" descr="Cottages In The Middle Of Beach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70" t="43102" r="70" b="22996"/>
          <a:stretch/>
        </p:blipFill>
        <p:spPr>
          <a:xfrm>
            <a:off x="912412" y="2373273"/>
            <a:ext cx="11271651" cy="254958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5785473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Input &amp; Output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853" y="2725699"/>
            <a:ext cx="5068317" cy="3091120"/>
          </a:xfrm>
        </p:spPr>
        <p:txBody>
          <a:bodyPr>
            <a:normAutofit/>
          </a:bodyPr>
          <a:lstStyle/>
          <a:p>
            <a:r>
              <a:rPr lang="en-US" b="1" dirty="0"/>
              <a:t>Input: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 T to be k-anonymized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Q of n quasi-identifier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of dimension tables (one for each quasi-identifier in Q)</a:t>
            </a:r>
          </a:p>
          <a:p>
            <a:r>
              <a:rPr lang="en-US" b="1" dirty="0"/>
              <a:t>Output: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of k-anonymous full-domain generalizations of T</a:t>
            </a:r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6640999" y="1949115"/>
            <a:ext cx="5552179" cy="29729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28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176</TotalTime>
  <Words>1042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Office Theme</vt:lpstr>
      <vt:lpstr>Incognito: Efficient Full-Domain K-Anonymity</vt:lpstr>
      <vt:lpstr>Introduction</vt:lpstr>
      <vt:lpstr>Basic Definitions</vt:lpstr>
      <vt:lpstr>Full-Domain Generalization</vt:lpstr>
      <vt:lpstr>Incognito and Full-Domain Generalization </vt:lpstr>
      <vt:lpstr>Incognito and Full-Domain Generalization </vt:lpstr>
      <vt:lpstr>Incognito and Full-Domain Generalization </vt:lpstr>
      <vt:lpstr>Incognito algorithm</vt:lpstr>
      <vt:lpstr>Algorithm Input &amp; Output</vt:lpstr>
      <vt:lpstr>Step1</vt:lpstr>
      <vt:lpstr>Step2</vt:lpstr>
      <vt:lpstr>Step3</vt:lpstr>
      <vt:lpstr>Step4&amp;5</vt:lpstr>
      <vt:lpstr>Our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Abdolhamid Livani</dc:creator>
  <cp:lastModifiedBy>Abdolhamid Livani</cp:lastModifiedBy>
  <cp:revision>1</cp:revision>
  <dcterms:created xsi:type="dcterms:W3CDTF">2024-06-05T09:28:22Z</dcterms:created>
  <dcterms:modified xsi:type="dcterms:W3CDTF">2024-06-05T12:24:39Z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