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AD7FD9-2876-4268-8D44-5C6B0C34F602}">
  <a:tblStyle styleId="{6DAD7FD9-2876-4268-8D44-5C6B0C34F6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bold.fntdata"/><Relationship Id="rId6" Type="http://schemas.openxmlformats.org/officeDocument/2006/relationships/notesMaster" Target="notesMasters/notesMaster1.xml"/><Relationship Id="rId18" Type="http://schemas.openxmlformats.org/officeDocument/2006/relationships/font" Target="fonts/OldStandardT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5c16e5e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5c16e5e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5c16e5e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5c16e5e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5c16e5eb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5c16e5eb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5c16e5eb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5c16e5eb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65c16e5eb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5c16e5eb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65c16e5eb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65c16e5eb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5c16e5eb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5c16e5eb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5c16e5eb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5c16e5eb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5c16e5eb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5c16e5eb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5c16e5e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5c16e5e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potify.com/documentation/web-api/reference/tracks/get-audio-featur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Spotify Audio Features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Hamid Niki</a:t>
            </a:r>
            <a:endParaRPr/>
          </a:p>
          <a:p>
            <a:pPr indent="0" lvl="0" marL="0" rtl="0" algn="l">
              <a:spcBef>
                <a:spcPts val="0"/>
              </a:spcBef>
              <a:spcAft>
                <a:spcPts val="0"/>
              </a:spcAft>
              <a:buNone/>
            </a:pPr>
            <a:r>
              <a:rPr lang="en"/>
              <a:t>Springboard</a:t>
            </a:r>
            <a:endParaRPr/>
          </a:p>
          <a:p>
            <a:pPr indent="0" lvl="0" marL="0" rtl="0" algn="l">
              <a:spcBef>
                <a:spcPts val="0"/>
              </a:spcBef>
              <a:spcAft>
                <a:spcPts val="0"/>
              </a:spcAft>
              <a:buNone/>
            </a:pPr>
            <a:r>
              <a:rPr lang="en"/>
              <a:t>Capstone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89850"/>
            <a:ext cx="8520600" cy="4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Popularity vs Key( </a:t>
            </a:r>
            <a:r>
              <a:rPr lang="en">
                <a:latin typeface="Times New Roman"/>
                <a:ea typeface="Times New Roman"/>
                <a:cs typeface="Times New Roman"/>
                <a:sym typeface="Times New Roman"/>
              </a:rPr>
              <a:t>C, Db, D, Eb, E, etc)</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There are 12 possible keys </a:t>
            </a:r>
            <a:endParaRPr>
              <a:latin typeface="Times New Roman"/>
              <a:ea typeface="Times New Roman"/>
              <a:cs typeface="Times New Roman"/>
              <a:sym typeface="Times New Roman"/>
            </a:endParaRPr>
          </a:p>
          <a:p>
            <a:pPr indent="0" lvl="0" marL="457200" rtl="0" algn="l">
              <a:spcBef>
                <a:spcPts val="1600"/>
              </a:spcBef>
              <a:spcAft>
                <a:spcPts val="0"/>
              </a:spcAft>
              <a:buNone/>
            </a:pPr>
            <a:r>
              <a:t/>
            </a:r>
            <a:endParaRPr>
              <a:latin typeface="Times New Roman"/>
              <a:ea typeface="Times New Roman"/>
              <a:cs typeface="Times New Roman"/>
              <a:sym typeface="Times New Roman"/>
            </a:endParaRPr>
          </a:p>
          <a:p>
            <a:pPr indent="-342900" lvl="0" marL="457200" rtl="0" algn="l">
              <a:lnSpc>
                <a:spcPct val="100000"/>
              </a:lnSpc>
              <a:spcBef>
                <a:spcPts val="1600"/>
              </a:spcBef>
              <a:spcAft>
                <a:spcPts val="0"/>
              </a:spcAft>
              <a:buSzPts val="1800"/>
              <a:buFont typeface="Times New Roman"/>
              <a:buChar char="-"/>
            </a:pPr>
            <a:r>
              <a:rPr lang="en">
                <a:latin typeface="Times New Roman"/>
                <a:ea typeface="Times New Roman"/>
                <a:cs typeface="Times New Roman"/>
                <a:sym typeface="Times New Roman"/>
              </a:rPr>
              <a:t>There is no visible difference in </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
                <a:latin typeface="Times New Roman"/>
                <a:ea typeface="Times New Roman"/>
                <a:cs typeface="Times New Roman"/>
                <a:sym typeface="Times New Roman"/>
              </a:rPr>
              <a:t>popularity between keys</a:t>
            </a:r>
            <a:endParaRPr>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t/>
            </a:r>
            <a:endParaRPr b="1">
              <a:latin typeface="Times New Roman"/>
              <a:ea typeface="Times New Roman"/>
              <a:cs typeface="Times New Roman"/>
              <a:sym typeface="Times New Roman"/>
            </a:endParaRPr>
          </a:p>
        </p:txBody>
      </p:sp>
      <p:pic>
        <p:nvPicPr>
          <p:cNvPr id="119" name="Google Shape;119;p22"/>
          <p:cNvPicPr preferRelativeResize="0"/>
          <p:nvPr/>
        </p:nvPicPr>
        <p:blipFill>
          <a:blip r:embed="rId3">
            <a:alphaModFix/>
          </a:blip>
          <a:stretch>
            <a:fillRect/>
          </a:stretch>
        </p:blipFill>
        <p:spPr>
          <a:xfrm>
            <a:off x="3806950" y="1012950"/>
            <a:ext cx="5126775" cy="360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360950"/>
            <a:ext cx="8520600" cy="4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Popularity vs Time Signature:</a:t>
            </a:r>
            <a:endParaRPr b="1">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4-beat time signatures seem to be </a:t>
            </a:r>
            <a:endParaRPr sz="1600">
              <a:latin typeface="Times New Roman"/>
              <a:ea typeface="Times New Roman"/>
              <a:cs typeface="Times New Roman"/>
              <a:sym typeface="Times New Roman"/>
            </a:endParaRPr>
          </a:p>
          <a:p>
            <a:pPr indent="0" lvl="0" marL="457200" rtl="0" algn="l">
              <a:spcBef>
                <a:spcPts val="1600"/>
              </a:spcBef>
              <a:spcAft>
                <a:spcPts val="0"/>
              </a:spcAft>
              <a:buNone/>
            </a:pPr>
            <a:r>
              <a:rPr lang="en" sz="1600">
                <a:latin typeface="Times New Roman"/>
                <a:ea typeface="Times New Roman"/>
                <a:cs typeface="Times New Roman"/>
                <a:sym typeface="Times New Roman"/>
              </a:rPr>
              <a:t>more popular</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4-beat rhythm is more common </a:t>
            </a:r>
            <a:endParaRPr sz="1600">
              <a:latin typeface="Times New Roman"/>
              <a:ea typeface="Times New Roman"/>
              <a:cs typeface="Times New Roman"/>
              <a:sym typeface="Times New Roman"/>
            </a:endParaRPr>
          </a:p>
          <a:p>
            <a:pPr indent="0" lvl="0" marL="457200" rtl="0" algn="l">
              <a:spcBef>
                <a:spcPts val="1600"/>
              </a:spcBef>
              <a:spcAft>
                <a:spcPts val="0"/>
              </a:spcAft>
              <a:buNone/>
            </a:pPr>
            <a:r>
              <a:rPr lang="en" sz="1600">
                <a:latin typeface="Times New Roman"/>
                <a:ea typeface="Times New Roman"/>
                <a:cs typeface="Times New Roman"/>
                <a:sym typeface="Times New Roman"/>
              </a:rPr>
              <a:t>than other time signatures (86% </a:t>
            </a:r>
            <a:endParaRPr sz="1600">
              <a:latin typeface="Times New Roman"/>
              <a:ea typeface="Times New Roman"/>
              <a:cs typeface="Times New Roman"/>
              <a:sym typeface="Times New Roman"/>
            </a:endParaRPr>
          </a:p>
          <a:p>
            <a:pPr indent="0" lvl="0" marL="457200" rtl="0" algn="l">
              <a:spcBef>
                <a:spcPts val="1600"/>
              </a:spcBef>
              <a:spcAft>
                <a:spcPts val="0"/>
              </a:spcAft>
              <a:buNone/>
            </a:pPr>
            <a:r>
              <a:rPr lang="en" sz="1600">
                <a:latin typeface="Times New Roman"/>
                <a:ea typeface="Times New Roman"/>
                <a:cs typeface="Times New Roman"/>
                <a:sym typeface="Times New Roman"/>
              </a:rPr>
              <a:t>of the tracks in the dataset)</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4-beat is the most familiar beat to human ear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2-sample bootstrap hypothesis test between 4-beat and ‘other’ </a:t>
            </a:r>
            <a:endParaRPr sz="1600">
              <a:latin typeface="Times New Roman"/>
              <a:ea typeface="Times New Roman"/>
              <a:cs typeface="Times New Roman"/>
              <a:sym typeface="Times New Roman"/>
            </a:endParaRPr>
          </a:p>
          <a:p>
            <a:pPr indent="0" lvl="0" marL="914400" rtl="0" algn="l">
              <a:spcBef>
                <a:spcPts val="1600"/>
              </a:spcBef>
              <a:spcAft>
                <a:spcPts val="0"/>
              </a:spcAft>
              <a:buNone/>
            </a:pPr>
            <a:r>
              <a:rPr lang="en" sz="1600">
                <a:latin typeface="Times New Roman"/>
                <a:ea typeface="Times New Roman"/>
                <a:cs typeface="Times New Roman"/>
                <a:sym typeface="Times New Roman"/>
              </a:rPr>
              <a:t>Observed difference in means popularity: </a:t>
            </a:r>
            <a:r>
              <a:rPr b="1" lang="en" sz="1600">
                <a:latin typeface="Times New Roman"/>
                <a:ea typeface="Times New Roman"/>
                <a:cs typeface="Times New Roman"/>
                <a:sym typeface="Times New Roman"/>
              </a:rPr>
              <a:t>4.56</a:t>
            </a:r>
            <a:r>
              <a:rPr lang="en" sz="1600">
                <a:latin typeface="Times New Roman"/>
                <a:ea typeface="Times New Roman"/>
                <a:cs typeface="Times New Roman"/>
                <a:sym typeface="Times New Roman"/>
              </a:rPr>
              <a:t>,</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 p_value close to 0.0 -&gt; Reject the null</a:t>
            </a:r>
            <a:endParaRPr sz="1600">
              <a:latin typeface="Times New Roman"/>
              <a:ea typeface="Times New Roman"/>
              <a:cs typeface="Times New Roman"/>
              <a:sym typeface="Times New Roman"/>
            </a:endParaRPr>
          </a:p>
          <a:p>
            <a:pPr indent="0" lvl="0" marL="457200" rtl="0" algn="l">
              <a:spcBef>
                <a:spcPts val="1600"/>
              </a:spcBef>
              <a:spcAft>
                <a:spcPts val="1600"/>
              </a:spcAft>
              <a:buNone/>
            </a:pPr>
            <a:r>
              <a:t/>
            </a:r>
            <a:endParaRPr sz="1600">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4279800" y="486901"/>
            <a:ext cx="4552500" cy="320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56375"/>
            <a:ext cx="8520600" cy="4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33333"/>
                </a:solidFill>
                <a:latin typeface="Times New Roman"/>
                <a:ea typeface="Times New Roman"/>
                <a:cs typeface="Times New Roman"/>
                <a:sym typeface="Times New Roman"/>
              </a:rPr>
              <a:t>Objective:</a:t>
            </a:r>
            <a:r>
              <a:rPr lang="en" sz="2000">
                <a:solidFill>
                  <a:srgbClr val="333333"/>
                </a:solidFill>
                <a:latin typeface="Times New Roman"/>
                <a:ea typeface="Times New Roman"/>
                <a:cs typeface="Times New Roman"/>
                <a:sym typeface="Times New Roman"/>
              </a:rPr>
              <a:t> Predict popularity of a music track based on its audio features</a:t>
            </a:r>
            <a:endParaRPr sz="20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333333"/>
              </a:solidFill>
              <a:latin typeface="Times New Roman"/>
              <a:ea typeface="Times New Roman"/>
              <a:cs typeface="Times New Roman"/>
              <a:sym typeface="Times New Roman"/>
            </a:endParaRPr>
          </a:p>
          <a:p>
            <a:pPr indent="-355600" lvl="0" marL="457200" rtl="0" algn="l">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Being able to predict a track/album’s popularity has applications in the music business</a:t>
            </a:r>
            <a:endParaRPr sz="2000">
              <a:solidFill>
                <a:srgbClr val="333333"/>
              </a:solidFill>
              <a:latin typeface="Times New Roman"/>
              <a:ea typeface="Times New Roman"/>
              <a:cs typeface="Times New Roman"/>
              <a:sym typeface="Times New Roman"/>
            </a:endParaRPr>
          </a:p>
          <a:p>
            <a:pPr indent="-355600" lvl="0" marL="457200" rtl="0" algn="l">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Helps label companies base their decisions of whether or not they want to sponsor an artist</a:t>
            </a:r>
            <a:endParaRPr sz="2000">
              <a:solidFill>
                <a:srgbClr val="333333"/>
              </a:solidFill>
              <a:latin typeface="Times New Roman"/>
              <a:ea typeface="Times New Roman"/>
              <a:cs typeface="Times New Roman"/>
              <a:sym typeface="Times New Roman"/>
            </a:endParaRPr>
          </a:p>
          <a:p>
            <a:pPr indent="-355600" lvl="0" marL="457200" rtl="0" algn="l">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This is a purely data oriented decision. The sponsors do not need to even know the artist or like their music. In the past the company had to intimately know the artists and their work to sponsor them    </a:t>
            </a:r>
            <a:endParaRPr sz="20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rgbClr val="33333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116,372 music tracks from spotify (one row per track) and 17 variables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Outcome variable:</a:t>
            </a:r>
            <a:r>
              <a:rPr lang="en" sz="2000">
                <a:latin typeface="Times New Roman"/>
                <a:ea typeface="Times New Roman"/>
                <a:cs typeface="Times New Roman"/>
                <a:sym typeface="Times New Roman"/>
              </a:rPr>
              <a:t> Popularity (between 0 and 100, calculated based on the number of times a trak was played)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Numeric predictors:</a:t>
            </a:r>
            <a:r>
              <a:rPr lang="en" sz="2000">
                <a:latin typeface="Times New Roman"/>
                <a:ea typeface="Times New Roman"/>
                <a:cs typeface="Times New Roman"/>
                <a:sym typeface="Times New Roman"/>
              </a:rPr>
              <a:t> Acousticness, danceability, duration_ms, energy, instrumentalness, liveness, loudness, speechiness, tempo and valence</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 sz="2000">
                <a:latin typeface="Times New Roman"/>
                <a:ea typeface="Times New Roman"/>
                <a:cs typeface="Times New Roman"/>
                <a:sym typeface="Times New Roman"/>
              </a:rPr>
              <a:t>(more info: </a:t>
            </a:r>
            <a:r>
              <a:rPr lang="en" sz="2000" u="sng">
                <a:solidFill>
                  <a:srgbClr val="1155CC"/>
                </a:solidFill>
                <a:latin typeface="Times New Roman"/>
                <a:ea typeface="Times New Roman"/>
                <a:cs typeface="Times New Roman"/>
                <a:sym typeface="Times New Roman"/>
                <a:hlinkClick r:id="rId3"/>
              </a:rPr>
              <a:t>https://developer.spotify.com/documentation/web-api/reference/tracks/get-audio-features/</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Categorical predictors: </a:t>
            </a:r>
            <a:r>
              <a:rPr lang="en" sz="2000">
                <a:latin typeface="Times New Roman"/>
                <a:ea typeface="Times New Roman"/>
                <a:cs typeface="Times New Roman"/>
                <a:sym typeface="Times New Roman"/>
              </a:rPr>
              <a:t>mode (major or minor), key, time signature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Cleaning and Wrangling:</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Tidiness:</a:t>
            </a:r>
            <a:endParaRPr b="1">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Each track attribute is measured in a separate variable </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Each observation (i.e. track) is in a separate row</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There are no duplicates in the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Missing Ratio: </a:t>
            </a:r>
            <a:r>
              <a:rPr lang="en">
                <a:latin typeface="Times New Roman"/>
                <a:ea typeface="Times New Roman"/>
                <a:cs typeface="Times New Roman"/>
                <a:sym typeface="Times New Roman"/>
              </a:rPr>
              <a:t>There were no missing values in the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Outliers: </a:t>
            </a:r>
            <a:r>
              <a:rPr lang="en">
                <a:latin typeface="Times New Roman"/>
                <a:ea typeface="Times New Roman"/>
                <a:cs typeface="Times New Roman"/>
                <a:sym typeface="Times New Roman"/>
              </a:rPr>
              <a:t>There were some outliers in the duration_ms variables (tracks with 80-90 minutes length). Tracks were looked up in spotify the duration values were confirmed.</a:t>
            </a:r>
            <a:endParaRPr>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Artist name: John, Tracks: Whatever, 5,040,048 ms (~84 mins) and Ever, 5,610,020 ms (~93.5 mins)</a:t>
            </a:r>
            <a:endParaRPr sz="1600">
              <a:highlight>
                <a:srgbClr val="FFFFFF"/>
              </a:highlight>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Artist name: Gentle Whispering, Track: Fluffy Sleepy Whispers, 2,097,245 (~35 mins)</a:t>
            </a:r>
            <a:endParaRPr b="1" sz="1600">
              <a:solidFill>
                <a:srgbClr val="333333"/>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Descriptive Statistics</a:t>
            </a:r>
            <a:endParaRPr>
              <a:latin typeface="Times New Roman"/>
              <a:ea typeface="Times New Roman"/>
              <a:cs typeface="Times New Roman"/>
              <a:sym typeface="Times New Roman"/>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Numerical variables:</a:t>
            </a:r>
            <a:endParaRPr/>
          </a:p>
        </p:txBody>
      </p:sp>
      <p:pic>
        <p:nvPicPr>
          <p:cNvPr id="84" name="Google Shape;84;p17"/>
          <p:cNvPicPr preferRelativeResize="0"/>
          <p:nvPr/>
        </p:nvPicPr>
        <p:blipFill>
          <a:blip r:embed="rId3">
            <a:alphaModFix/>
          </a:blip>
          <a:stretch>
            <a:fillRect/>
          </a:stretch>
        </p:blipFill>
        <p:spPr>
          <a:xfrm>
            <a:off x="464225" y="2008204"/>
            <a:ext cx="6277050" cy="2258725"/>
          </a:xfrm>
          <a:prstGeom prst="rect">
            <a:avLst/>
          </a:prstGeom>
          <a:noFill/>
          <a:ln>
            <a:noFill/>
          </a:ln>
        </p:spPr>
      </p:pic>
      <p:pic>
        <p:nvPicPr>
          <p:cNvPr id="85" name="Google Shape;85;p17"/>
          <p:cNvPicPr preferRelativeResize="0"/>
          <p:nvPr/>
        </p:nvPicPr>
        <p:blipFill>
          <a:blip r:embed="rId4">
            <a:alphaModFix/>
          </a:blip>
          <a:stretch>
            <a:fillRect/>
          </a:stretch>
        </p:blipFill>
        <p:spPr>
          <a:xfrm>
            <a:off x="6741275" y="2008204"/>
            <a:ext cx="1871871" cy="225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Correlation Plot(matrix):</a:t>
            </a:r>
            <a:endParaRPr>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3726845" y="1161350"/>
            <a:ext cx="5275780" cy="3820800"/>
          </a:xfrm>
          <a:prstGeom prst="rect">
            <a:avLst/>
          </a:prstGeom>
          <a:noFill/>
          <a:ln>
            <a:noFill/>
          </a:ln>
        </p:spPr>
      </p:pic>
      <p:sp>
        <p:nvSpPr>
          <p:cNvPr id="92" name="Google Shape;92;p18"/>
          <p:cNvSpPr txBox="1"/>
          <p:nvPr/>
        </p:nvSpPr>
        <p:spPr>
          <a:xfrm>
            <a:off x="167575" y="1314875"/>
            <a:ext cx="3454800" cy="366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Loudness, energy and danceability are positively correlated with popularity</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Instrumentalness and acousticness are negatively correlated with popularity</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Scatter Matrix:</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Tracks with very long length (duration_ms) are less popular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Live tracks (liveness) are less popular</a:t>
            </a:r>
            <a:endParaRPr>
              <a:latin typeface="Times New Roman"/>
              <a:ea typeface="Times New Roman"/>
              <a:cs typeface="Times New Roman"/>
              <a:sym typeface="Times New Roman"/>
            </a:endParaRPr>
          </a:p>
          <a:p>
            <a:pPr indent="-342900" lvl="0" marL="457200" marR="2794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Tracks with extreme tempo levels (&lt; 50 BPM or &gt; 250 BMP) are not popular</a:t>
            </a:r>
            <a:endParaRPr>
              <a:latin typeface="Times New Roman"/>
              <a:ea typeface="Times New Roman"/>
              <a:cs typeface="Times New Roman"/>
              <a:sym typeface="Times New Roman"/>
            </a:endParaRPr>
          </a:p>
          <a:p>
            <a:pPr indent="0" lvl="0" marL="457200" marR="279400" rtl="0" algn="l">
              <a:spcBef>
                <a:spcPts val="0"/>
              </a:spcBef>
              <a:spcAft>
                <a:spcPts val="0"/>
              </a:spcAft>
              <a:buNone/>
            </a:pPr>
            <a:r>
              <a:t/>
            </a:r>
            <a:endParaRPr>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311701" y="1234849"/>
            <a:ext cx="8433900" cy="1237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Formal Tests of Correlation - Popularity vs Numerical Variables</a:t>
            </a:r>
            <a:r>
              <a:rPr lang="en"/>
              <a:t> </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distributions under the null hypothesis were generated using bootstrap method:</a:t>
            </a:r>
            <a:endParaRPr/>
          </a:p>
          <a:p>
            <a:pPr indent="0" lvl="0" marL="0" rtl="0" algn="l">
              <a:spcBef>
                <a:spcPts val="1600"/>
              </a:spcBef>
              <a:spcAft>
                <a:spcPts val="1600"/>
              </a:spcAft>
              <a:buNone/>
            </a:pPr>
            <a:r>
              <a:t/>
            </a:r>
            <a:endParaRPr/>
          </a:p>
        </p:txBody>
      </p:sp>
      <p:graphicFrame>
        <p:nvGraphicFramePr>
          <p:cNvPr id="106" name="Google Shape;106;p20"/>
          <p:cNvGraphicFramePr/>
          <p:nvPr/>
        </p:nvGraphicFramePr>
        <p:xfrm>
          <a:off x="1007888" y="1577950"/>
          <a:ext cx="3000000" cy="3000000"/>
        </p:xfrm>
        <a:graphic>
          <a:graphicData uri="http://schemas.openxmlformats.org/drawingml/2006/table">
            <a:tbl>
              <a:tblPr>
                <a:noFill/>
                <a:tableStyleId>{6DAD7FD9-2876-4268-8D44-5C6B0C34F602}</a:tableStyleId>
              </a:tblPr>
              <a:tblGrid>
                <a:gridCol w="1425650"/>
                <a:gridCol w="1669375"/>
                <a:gridCol w="1181900"/>
                <a:gridCol w="1425650"/>
                <a:gridCol w="1425650"/>
              </a:tblGrid>
              <a:tr h="381000">
                <a:tc>
                  <a:txBody>
                    <a:bodyPr>
                      <a:noAutofit/>
                    </a:bodyPr>
                    <a:lstStyle/>
                    <a:p>
                      <a:pPr indent="0" lvl="0" marL="0" rtl="0" algn="l">
                        <a:spcBef>
                          <a:spcPts val="0"/>
                        </a:spcBef>
                        <a:spcAft>
                          <a:spcPts val="0"/>
                        </a:spcAft>
                        <a:buNone/>
                      </a:pPr>
                      <a:r>
                        <a:t/>
                      </a:r>
                      <a:endParaRPr sz="1200"/>
                    </a:p>
                  </a:txBody>
                  <a:tcPr marT="91425" marB="91425" marR="91425" marL="91425">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Hypothesis to Test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Observed correlation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P_value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Conclusion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Loudness vs popularity</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H0: No Correlation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Positive correlation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0.235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Rejecting the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Danceability vs popularity</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H0: No Correlation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Positive correlation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0.134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Rejecting the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Instrumentalness vs popularity</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H0: No Correlation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Negative correlation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-0.21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Rejecting the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Track duration vs popularity</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H0: No Correlation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Negative correlation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-0.009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Rejecting the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Liveness vs popularity</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H0: No Correlation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Negative correlation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-0.028</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Rejecting the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Categorical Variables: Mode, Time Signature, Key</a:t>
            </a:r>
            <a:endParaRPr>
              <a:latin typeface="Times New Roman"/>
              <a:ea typeface="Times New Roman"/>
              <a:cs typeface="Times New Roman"/>
              <a:sym typeface="Times New Roman"/>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variables, though presented as integers in the dataset, should be used as categorical variables in the analysis because they do not have an ordinal nature</a:t>
            </a:r>
            <a:endParaRPr/>
          </a:p>
          <a:p>
            <a:pPr indent="0" lvl="0" marL="0" rtl="0" algn="l">
              <a:spcBef>
                <a:spcPts val="1600"/>
              </a:spcBef>
              <a:spcAft>
                <a:spcPts val="0"/>
              </a:spcAft>
              <a:buNone/>
            </a:pPr>
            <a:r>
              <a:rPr b="1" lang="en">
                <a:latin typeface="Times New Roman"/>
                <a:ea typeface="Times New Roman"/>
                <a:cs typeface="Times New Roman"/>
                <a:sym typeface="Times New Roman"/>
              </a:rPr>
              <a:t>Popularity vs Mode (major or minor):</a:t>
            </a:r>
            <a:endParaRPr b="1">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600">
                <a:latin typeface="Times New Roman"/>
                <a:ea typeface="Times New Roman"/>
                <a:cs typeface="Times New Roman"/>
                <a:sym typeface="Times New Roman"/>
              </a:rPr>
              <a:t>No visible difference in popularity between modes</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b="1">
              <a:latin typeface="Times New Roman"/>
              <a:ea typeface="Times New Roman"/>
              <a:cs typeface="Times New Roman"/>
              <a:sym typeface="Times New Roman"/>
            </a:endParaRPr>
          </a:p>
        </p:txBody>
      </p:sp>
      <p:pic>
        <p:nvPicPr>
          <p:cNvPr id="113" name="Google Shape;113;p21"/>
          <p:cNvPicPr preferRelativeResize="0"/>
          <p:nvPr/>
        </p:nvPicPr>
        <p:blipFill>
          <a:blip r:embed="rId3">
            <a:alphaModFix/>
          </a:blip>
          <a:stretch>
            <a:fillRect/>
          </a:stretch>
        </p:blipFill>
        <p:spPr>
          <a:xfrm>
            <a:off x="4483775" y="1953075"/>
            <a:ext cx="3972700" cy="280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