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59ded0b25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59ded0b25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10dfd2157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10dfd2157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59deb40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59deb40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59deb40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59deb40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59deb400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59deb40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59deb400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59deb400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32395b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3239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32395b1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32395b1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32395b1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32395b1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10dfd2157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10dfd215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798069c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0798069c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10dfd2157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10dfd2157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798069c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0798069c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10dfd2157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10dfd2157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59deb40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59deb40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"/>
              <a:buNone/>
              <a:defRPr b="0" sz="30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"/>
              <a:buNone/>
              <a:defRPr b="0" sz="30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"/>
              <a:buNone/>
              <a:defRPr b="0" sz="3000">
                <a:solidFill>
                  <a:srgbClr val="1612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b="0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iro.com/welcomeonboard/JDFGXUQ1ob64Y4X14Xfx6043YScLLhFW4uSSa6FeM89G3OocIsWx5G8VQOxiftGd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iro.com/welcomeonboard/C67eOIQQ0bFkK4E3adCTwT43a0YKUp0ITyRtijv8Dr4k3SahuQHvJPP5cJIvs9wo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126825" y="815675"/>
            <a:ext cx="3129600" cy="27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Projet 8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Gestion de stock - en PHP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926270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157909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246547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312245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066224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538568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75727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342520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19057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681761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681761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681761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681761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681761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681761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681761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681761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-25432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-25432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-25432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796361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48420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287965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293010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072951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026489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30254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598002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908546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266391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015787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447193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894460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590347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046357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928173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10709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878935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21748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018563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07295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650583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805969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711236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711236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711236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646903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026217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171387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623964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42795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537223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-1160495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3133458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2896604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-143851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376432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562849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466581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555218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338232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338232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460462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593419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756920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300178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-119856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3489501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4997600" y="4519888"/>
            <a:ext cx="3637800" cy="365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Encadrant :</a:t>
            </a:r>
            <a:r>
              <a:rPr lang="es" sz="1800">
                <a:solidFill>
                  <a:srgbClr val="FFFFFF"/>
                </a:solidFill>
              </a:rPr>
              <a:t> ES-Sarraj Fouad</a:t>
            </a:r>
            <a:endParaRPr sz="1800">
              <a:solidFill>
                <a:srgbClr val="F3F3F3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descr="OFPPT"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975" y="278112"/>
            <a:ext cx="709925" cy="709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iCode" id="207" name="Google Shape;2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358" y="413763"/>
            <a:ext cx="1686941" cy="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/>
          <p:nvPr/>
        </p:nvSpPr>
        <p:spPr>
          <a:xfrm>
            <a:off x="4997600" y="3942250"/>
            <a:ext cx="3637800" cy="365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FFFF"/>
                </a:solidFill>
              </a:rPr>
              <a:t>Réalisation:</a:t>
            </a:r>
            <a:r>
              <a:rPr lang="es" sz="1500">
                <a:solidFill>
                  <a:srgbClr val="FFFFFF"/>
                </a:solidFill>
              </a:rPr>
              <a:t> HAMIDOUCHE Asmae</a:t>
            </a:r>
            <a:endParaRPr sz="1500">
              <a:solidFill>
                <a:srgbClr val="F3F3F3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idx="6" type="ctrTitle"/>
          </p:nvPr>
        </p:nvSpPr>
        <p:spPr>
          <a:xfrm>
            <a:off x="723500" y="844750"/>
            <a:ext cx="7509300" cy="15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Etape 2 : Recadrer le problème</a:t>
            </a:r>
            <a:endParaRPr b="1" sz="1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311" name="Google Shape;311;p27"/>
          <p:cNvSpPr txBox="1"/>
          <p:nvPr/>
        </p:nvSpPr>
        <p:spPr>
          <a:xfrm>
            <a:off x="1962500" y="1691900"/>
            <a:ext cx="5540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❏"/>
            </a:pPr>
            <a:r>
              <a:rPr b="1" i="1" lang="es" sz="1800">
                <a:solidFill>
                  <a:schemeClr val="lt1"/>
                </a:solidFill>
              </a:rPr>
              <a:t>comment pourrions-nous de trouver le marchandise </a:t>
            </a:r>
            <a:r>
              <a:rPr b="1" i="1" lang="es" sz="1800">
                <a:solidFill>
                  <a:schemeClr val="lt1"/>
                </a:solidFill>
              </a:rPr>
              <a:t>très</a:t>
            </a:r>
            <a:r>
              <a:rPr b="1" i="1" lang="es" sz="1800">
                <a:solidFill>
                  <a:schemeClr val="lt1"/>
                </a:solidFill>
              </a:rPr>
              <a:t> vite ?</a:t>
            </a:r>
            <a:endParaRPr b="1" i="1" sz="18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❏"/>
            </a:pPr>
            <a:r>
              <a:rPr b="1" i="1" lang="es" sz="1800">
                <a:solidFill>
                  <a:schemeClr val="lt1"/>
                </a:solidFill>
              </a:rPr>
              <a:t>comment pourrions-nous garder le client très satisfait ?</a:t>
            </a:r>
            <a:endParaRPr b="1"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b="1" i="1" lang="es" sz="1800">
                <a:solidFill>
                  <a:schemeClr val="lt1"/>
                </a:solidFill>
              </a:rPr>
              <a:t>comment pourrions-nous convaincre le client  a voir plus d’une marque ? </a:t>
            </a:r>
            <a:endParaRPr b="1" i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idx="6" type="ctrTitle"/>
          </p:nvPr>
        </p:nvSpPr>
        <p:spPr>
          <a:xfrm>
            <a:off x="166775" y="226845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IDEATION</a:t>
            </a:r>
            <a:endParaRPr sz="5300"/>
          </a:p>
        </p:txBody>
      </p:sp>
      <p:cxnSp>
        <p:nvCxnSpPr>
          <p:cNvPr id="317" name="Google Shape;317;p28"/>
          <p:cNvCxnSpPr/>
          <p:nvPr/>
        </p:nvCxnSpPr>
        <p:spPr>
          <a:xfrm>
            <a:off x="3610375" y="668025"/>
            <a:ext cx="5700" cy="392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8"/>
          <p:cNvSpPr txBox="1"/>
          <p:nvPr/>
        </p:nvSpPr>
        <p:spPr>
          <a:xfrm>
            <a:off x="4670525" y="2765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solidFill>
                  <a:schemeClr val="lt1"/>
                </a:solidFill>
              </a:rPr>
              <a:t>https://lucid.app/lucidchart/invitations/accept/inv_bba0bd43-8972-42a8-a8f0-9bc5d972da86?viewport_loc=-511%2C-22%2C3190%2C1461%2C.Q4MUjXso07N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5122175" y="2179075"/>
            <a:ext cx="20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Lien du cas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d'utilisation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25" y="0"/>
            <a:ext cx="46985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idx="6" type="ctrTitle"/>
          </p:nvPr>
        </p:nvSpPr>
        <p:spPr>
          <a:xfrm>
            <a:off x="1388400" y="1283625"/>
            <a:ext cx="6367200" cy="18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200"/>
              <a:t>P</a:t>
            </a:r>
            <a:r>
              <a:rPr lang="es" sz="6200"/>
              <a:t>rototyper </a:t>
            </a:r>
            <a:br>
              <a:rPr lang="es" sz="5300"/>
            </a:br>
            <a:r>
              <a:rPr lang="es" sz="5300"/>
              <a:t>la solution</a:t>
            </a:r>
            <a:endParaRPr sz="5300"/>
          </a:p>
        </p:txBody>
      </p:sp>
      <p:cxnSp>
        <p:nvCxnSpPr>
          <p:cNvPr id="330" name="Google Shape;330;p30"/>
          <p:cNvCxnSpPr/>
          <p:nvPr/>
        </p:nvCxnSpPr>
        <p:spPr>
          <a:xfrm flipH="1">
            <a:off x="2337905" y="3465350"/>
            <a:ext cx="4468200" cy="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idx="6" type="ctrTitle"/>
          </p:nvPr>
        </p:nvSpPr>
        <p:spPr>
          <a:xfrm>
            <a:off x="1388400" y="1283625"/>
            <a:ext cx="6367200" cy="18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Réalisation</a:t>
            </a:r>
            <a:endParaRPr sz="7200"/>
          </a:p>
        </p:txBody>
      </p:sp>
      <p:cxnSp>
        <p:nvCxnSpPr>
          <p:cNvPr id="346" name="Google Shape;346;p33"/>
          <p:cNvCxnSpPr/>
          <p:nvPr/>
        </p:nvCxnSpPr>
        <p:spPr>
          <a:xfrm flipH="1">
            <a:off x="2337905" y="3465350"/>
            <a:ext cx="4468200" cy="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4"/>
          <p:cNvPicPr preferRelativeResize="0"/>
          <p:nvPr/>
        </p:nvPicPr>
        <p:blipFill rotWithShape="1">
          <a:blip r:embed="rId3">
            <a:alphaModFix/>
          </a:blip>
          <a:srcRect b="8594" l="5791" r="5791" t="11006"/>
          <a:stretch/>
        </p:blipFill>
        <p:spPr>
          <a:xfrm>
            <a:off x="645975" y="713975"/>
            <a:ext cx="7605974" cy="38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5"/>
          <p:cNvPicPr preferRelativeResize="0"/>
          <p:nvPr/>
        </p:nvPicPr>
        <p:blipFill rotWithShape="1">
          <a:blip r:embed="rId3">
            <a:alphaModFix/>
          </a:blip>
          <a:srcRect b="8896" l="5735" r="6018" t="12511"/>
          <a:stretch/>
        </p:blipFill>
        <p:spPr>
          <a:xfrm>
            <a:off x="645975" y="757675"/>
            <a:ext cx="7591402" cy="38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</a:t>
            </a:r>
            <a:endParaRPr/>
          </a:p>
        </p:txBody>
      </p:sp>
      <p:sp>
        <p:nvSpPr>
          <p:cNvPr id="214" name="Google Shape;214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19"/>
          <p:cNvSpPr txBox="1"/>
          <p:nvPr>
            <p:ph idx="16" type="ctrTitle"/>
          </p:nvPr>
        </p:nvSpPr>
        <p:spPr>
          <a:xfrm>
            <a:off x="244250" y="2015925"/>
            <a:ext cx="2475300" cy="4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Analyse Technique</a:t>
            </a:r>
            <a:endParaRPr sz="18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19"/>
          <p:cNvSpPr txBox="1"/>
          <p:nvPr>
            <p:ph idx="17" type="ctrTitle"/>
          </p:nvPr>
        </p:nvSpPr>
        <p:spPr>
          <a:xfrm>
            <a:off x="544850" y="2821822"/>
            <a:ext cx="20760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Empathie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19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24" name="Google Shape;224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9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34" name="Google Shape;234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9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9"/>
          <p:cNvSpPr txBox="1"/>
          <p:nvPr/>
        </p:nvSpPr>
        <p:spPr>
          <a:xfrm>
            <a:off x="-18100" y="3767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Définir le Problème</a:t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6625154" y="1909645"/>
            <a:ext cx="17577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Idéation</a:t>
            </a:r>
            <a:endParaRPr sz="18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6550075" y="3818613"/>
            <a:ext cx="22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Realisation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6550075" y="2922800"/>
            <a:ext cx="22821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prototyper la solution</a:t>
            </a:r>
            <a:endParaRPr sz="18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ctrTitle"/>
          </p:nvPr>
        </p:nvSpPr>
        <p:spPr>
          <a:xfrm>
            <a:off x="4696425" y="1677250"/>
            <a:ext cx="40767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	Analyse technique</a:t>
            </a:r>
            <a:endParaRPr sz="3000"/>
          </a:p>
        </p:txBody>
      </p:sp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4056625" y="2587050"/>
            <a:ext cx="42945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php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base donnés(mySQL)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s" sz="2400"/>
              <a:t>security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253" name="Google Shape;253;p20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4" name="Google Shape;254;p20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55" name="Google Shape;255;p20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idx="6" type="ctrTitle"/>
          </p:nvPr>
        </p:nvSpPr>
        <p:spPr>
          <a:xfrm>
            <a:off x="423950" y="226845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EMPATHIE</a:t>
            </a:r>
            <a:endParaRPr sz="5300"/>
          </a:p>
        </p:txBody>
      </p:sp>
      <p:cxnSp>
        <p:nvCxnSpPr>
          <p:cNvPr id="264" name="Google Shape;264;p21"/>
          <p:cNvCxnSpPr/>
          <p:nvPr/>
        </p:nvCxnSpPr>
        <p:spPr>
          <a:xfrm>
            <a:off x="4258900" y="668025"/>
            <a:ext cx="5700" cy="392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1"/>
          <p:cNvSpPr txBox="1"/>
          <p:nvPr/>
        </p:nvSpPr>
        <p:spPr>
          <a:xfrm>
            <a:off x="4488425" y="2107600"/>
            <a:ext cx="4569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arte d'empathie</a:t>
            </a:r>
            <a:br>
              <a:rPr lang="es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-Benchmark Concurrentiel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carte d'empathie: vendeur</a:t>
            </a:r>
            <a:endParaRPr sz="3800"/>
          </a:p>
        </p:txBody>
      </p:sp>
      <p:cxnSp>
        <p:nvCxnSpPr>
          <p:cNvPr id="271" name="Google Shape;271;p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2"/>
          <p:cNvSpPr txBox="1"/>
          <p:nvPr/>
        </p:nvSpPr>
        <p:spPr>
          <a:xfrm>
            <a:off x="7413550" y="609050"/>
            <a:ext cx="101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</a:rPr>
              <a:t>: </a:t>
            </a:r>
            <a:r>
              <a:rPr lang="e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miro</a:t>
            </a:r>
            <a:r>
              <a:rPr lang="es" sz="22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150" y="1251150"/>
            <a:ext cx="7117849" cy="38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carte d'empathie: Client</a:t>
            </a:r>
            <a:endParaRPr sz="3800"/>
          </a:p>
        </p:txBody>
      </p:sp>
      <p:cxnSp>
        <p:nvCxnSpPr>
          <p:cNvPr id="279" name="Google Shape;279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3"/>
          <p:cNvSpPr txBox="1"/>
          <p:nvPr/>
        </p:nvSpPr>
        <p:spPr>
          <a:xfrm>
            <a:off x="7272175" y="644550"/>
            <a:ext cx="10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</a:rPr>
              <a:t>: </a:t>
            </a:r>
            <a:r>
              <a:rPr b="1" lang="es" sz="1800" u="sng">
                <a:solidFill>
                  <a:schemeClr val="hlink"/>
                </a:solidFill>
                <a:hlinkClick r:id="rId3"/>
              </a:rPr>
              <a:t>miro</a:t>
            </a:r>
            <a:endParaRPr b="1" sz="1800">
              <a:solidFill>
                <a:schemeClr val="accent5"/>
              </a:solidFill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1700"/>
            <a:ext cx="9144000" cy="39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idx="6" type="ctrTitle"/>
          </p:nvPr>
        </p:nvSpPr>
        <p:spPr>
          <a:xfrm>
            <a:off x="108900" y="-419800"/>
            <a:ext cx="8926200" cy="10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Benchmark concurrentiel (odoo inventaire)</a:t>
            </a:r>
            <a:endParaRPr sz="3300"/>
          </a:p>
        </p:txBody>
      </p:sp>
      <p:cxnSp>
        <p:nvCxnSpPr>
          <p:cNvPr id="287" name="Google Shape;287;p24"/>
          <p:cNvCxnSpPr/>
          <p:nvPr/>
        </p:nvCxnSpPr>
        <p:spPr>
          <a:xfrm>
            <a:off x="311700" y="6562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4"/>
          <p:cNvSpPr/>
          <p:nvPr/>
        </p:nvSpPr>
        <p:spPr>
          <a:xfrm>
            <a:off x="836100" y="901875"/>
            <a:ext cx="2691600" cy="39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1181250" y="901875"/>
            <a:ext cx="17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forces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1103850" y="1352800"/>
            <a:ext cx="1839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-simple 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latin typeface="Roboto"/>
                <a:ea typeface="Roboto"/>
                <a:cs typeface="Roboto"/>
                <a:sym typeface="Roboto"/>
              </a:rPr>
              <a:t>-utilisation clair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-table du bord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-Analyse d'Entrepôt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visibilité des unités dans le stock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latin typeface="Roboto"/>
                <a:ea typeface="Roboto"/>
                <a:cs typeface="Roboto"/>
                <a:sym typeface="Roboto"/>
              </a:rPr>
              <a:t>-Prévision de Stock (commande)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-Ajustements de l'inventaire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-prix des articles HT et TTC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-une traçabilité complète du fournisseur au client.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4930300" y="2210100"/>
            <a:ext cx="306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J'ai seulement besoin de “forces”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idx="6" type="ctrTitle"/>
          </p:nvPr>
        </p:nvSpPr>
        <p:spPr>
          <a:xfrm>
            <a:off x="166775" y="226845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DEFINE</a:t>
            </a:r>
            <a:endParaRPr sz="5300"/>
          </a:p>
        </p:txBody>
      </p:sp>
      <p:cxnSp>
        <p:nvCxnSpPr>
          <p:cNvPr id="297" name="Google Shape;297;p25"/>
          <p:cNvCxnSpPr/>
          <p:nvPr/>
        </p:nvCxnSpPr>
        <p:spPr>
          <a:xfrm>
            <a:off x="3610375" y="668025"/>
            <a:ext cx="5700" cy="392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5"/>
          <p:cNvSpPr txBox="1"/>
          <p:nvPr/>
        </p:nvSpPr>
        <p:spPr>
          <a:xfrm>
            <a:off x="4162500" y="2021625"/>
            <a:ext cx="393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oublie les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détails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(Vendeur ,Client)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visibilité des unités dans le stock (Vendeur ,Client)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idx="6" type="ctrTitle"/>
          </p:nvPr>
        </p:nvSpPr>
        <p:spPr>
          <a:xfrm>
            <a:off x="723500" y="844750"/>
            <a:ext cx="7509300" cy="15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Etape 1 : Définir les éléments de l’énoncé du problème</a:t>
            </a:r>
            <a:endParaRPr b="1" sz="1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304" name="Google Shape;304;p26"/>
          <p:cNvSpPr txBox="1"/>
          <p:nvPr/>
        </p:nvSpPr>
        <p:spPr>
          <a:xfrm>
            <a:off x="2056350" y="3350700"/>
            <a:ext cx="503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-"/>
            </a:pPr>
            <a:r>
              <a:rPr b="1" i="1" lang="es" sz="1800">
                <a:solidFill>
                  <a:schemeClr val="lt1"/>
                </a:solidFill>
              </a:rPr>
              <a:t>Vendeur a besoin de visibilité des unités dans le stock pour gagner plus de temps 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1962500" y="1712075"/>
            <a:ext cx="503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-"/>
            </a:pPr>
            <a:r>
              <a:rPr b="1" i="1" lang="es" sz="1800">
                <a:solidFill>
                  <a:schemeClr val="lt1"/>
                </a:solidFill>
              </a:rPr>
              <a:t>client besoin d’un bon ordinateur car leur domaine de travail demande un mieux Qualité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