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fba9d25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fba9d25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fba9d251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fba9d251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36054b2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36054b2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a84f8453_1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a84f8453_1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36054b2c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36054b2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36054b2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36054b2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7C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17088"/>
          <a:stretch/>
        </p:blipFill>
        <p:spPr>
          <a:xfrm>
            <a:off x="200075" y="169450"/>
            <a:ext cx="1517949" cy="8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0075" y="169450"/>
            <a:ext cx="640800" cy="64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406800" y="3855950"/>
            <a:ext cx="300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Encadrant : </a:t>
            </a:r>
            <a:endParaRPr b="1" sz="14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ES-SARRAJ Fouad</a:t>
            </a:r>
            <a:endParaRPr b="1" sz="14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335250" y="3855950"/>
            <a:ext cx="30000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Réalisation</a:t>
            </a:r>
            <a:r>
              <a:rPr b="1" lang="en-GB" sz="14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sz="14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Asmae </a:t>
            </a:r>
            <a:r>
              <a:rPr lang="en-GB" sz="14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HAMIDOUCHE</a:t>
            </a:r>
            <a:endParaRPr sz="14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643250" y="1971450"/>
            <a:ext cx="5857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500">
                <a:solidFill>
                  <a:schemeClr val="lt1"/>
                </a:solidFill>
              </a:rPr>
              <a:t>TO DO LIST</a:t>
            </a:r>
            <a:endParaRPr b="1" sz="5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2678400" cy="5143500"/>
          </a:xfrm>
          <a:prstGeom prst="rect">
            <a:avLst/>
          </a:prstGeom>
          <a:solidFill>
            <a:srgbClr val="1A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100">
                <a:solidFill>
                  <a:srgbClr val="FFFFFF"/>
                </a:solidFill>
              </a:rPr>
              <a:t>      PLAN</a:t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62275" y="1286550"/>
            <a:ext cx="55083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chemeClr val="dk1"/>
                </a:solidFill>
              </a:rPr>
              <a:t>-Empathie</a:t>
            </a:r>
            <a:br>
              <a:rPr b="1" lang="en-GB" sz="3100">
                <a:solidFill>
                  <a:schemeClr val="dk1"/>
                </a:solidFill>
              </a:rPr>
            </a:br>
            <a:r>
              <a:rPr b="1" lang="en-GB" sz="3100">
                <a:solidFill>
                  <a:schemeClr val="dk1"/>
                </a:solidFill>
              </a:rPr>
              <a:t>-</a:t>
            </a:r>
            <a:r>
              <a:rPr b="1" lang="en-GB" sz="3100">
                <a:solidFill>
                  <a:schemeClr val="dk1"/>
                </a:solidFill>
              </a:rPr>
              <a:t>Definir le probleme</a:t>
            </a:r>
            <a:br>
              <a:rPr b="1" lang="en-GB" sz="3100">
                <a:solidFill>
                  <a:schemeClr val="dk1"/>
                </a:solidFill>
              </a:rPr>
            </a:br>
            <a:r>
              <a:rPr b="1" lang="en-GB" sz="3100">
                <a:solidFill>
                  <a:schemeClr val="dk1"/>
                </a:solidFill>
              </a:rPr>
              <a:t>-Ideation</a:t>
            </a:r>
            <a:br>
              <a:rPr b="1" lang="en-GB" sz="3100">
                <a:solidFill>
                  <a:schemeClr val="dk1"/>
                </a:solidFill>
              </a:rPr>
            </a:br>
            <a:r>
              <a:rPr b="1" lang="en-GB" sz="3100">
                <a:solidFill>
                  <a:schemeClr val="dk1"/>
                </a:solidFill>
              </a:rPr>
              <a:t>-Prototype</a:t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chemeClr val="dk1"/>
                </a:solidFill>
              </a:rPr>
              <a:t>-Realisation</a:t>
            </a:r>
            <a:endParaRPr b="1"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918900"/>
          </a:xfrm>
          <a:prstGeom prst="rect">
            <a:avLst/>
          </a:prstGeom>
          <a:solidFill>
            <a:srgbClr val="1A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100">
                <a:solidFill>
                  <a:srgbClr val="FFFFFF"/>
                </a:solidFill>
              </a:rPr>
              <a:t>EMPATHIE</a:t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 rot="5400000">
            <a:off x="2442684" y="2970750"/>
            <a:ext cx="4224600" cy="120900"/>
          </a:xfrm>
          <a:prstGeom prst="rect">
            <a:avLst/>
          </a:prstGeom>
          <a:solidFill>
            <a:srgbClr val="10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789762" y="2970708"/>
            <a:ext cx="7564500" cy="120900"/>
          </a:xfrm>
          <a:prstGeom prst="rect">
            <a:avLst/>
          </a:prstGeom>
          <a:solidFill>
            <a:srgbClr val="1A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709899" y="2690115"/>
            <a:ext cx="1651500" cy="681900"/>
          </a:xfrm>
          <a:prstGeom prst="rect">
            <a:avLst/>
          </a:prstGeom>
          <a:solidFill>
            <a:srgbClr val="10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535444" y="2798594"/>
            <a:ext cx="200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Utilisateur</a:t>
            </a:r>
            <a:endParaRPr sz="200"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116025" y="84225"/>
            <a:ext cx="1662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1027C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Dit</a:t>
            </a:r>
            <a:endParaRPr sz="100">
              <a:solidFill>
                <a:srgbClr val="1027C9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969275" y="84225"/>
            <a:ext cx="1662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1027C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Pense</a:t>
            </a:r>
            <a:endParaRPr sz="100">
              <a:solidFill>
                <a:srgbClr val="1027C9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712569" y="3091692"/>
            <a:ext cx="1365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1027C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Ressent</a:t>
            </a:r>
            <a:endParaRPr sz="100">
              <a:solidFill>
                <a:srgbClr val="1027C9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726365" y="3091692"/>
            <a:ext cx="1365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1027C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Fait</a:t>
            </a:r>
            <a:endParaRPr sz="100">
              <a:solidFill>
                <a:srgbClr val="1027C9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878717" y="3767209"/>
            <a:ext cx="31635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37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027C9"/>
                </a:solidFill>
                <a:latin typeface="Barlow"/>
                <a:ea typeface="Barlow"/>
                <a:cs typeface="Barlow"/>
                <a:sym typeface="Barlow"/>
              </a:rPr>
              <a:t>         -Note dans un agenda</a:t>
            </a:r>
            <a:endParaRPr sz="1900">
              <a:solidFill>
                <a:srgbClr val="1027C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027C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067583" y="1451780"/>
            <a:ext cx="31635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37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027C9"/>
                </a:solidFill>
                <a:latin typeface="Barlow"/>
                <a:ea typeface="Barlow"/>
                <a:cs typeface="Barlow"/>
                <a:sym typeface="Barlow"/>
              </a:rPr>
              <a:t>-J’ai quoi à faire aujourd’hui</a:t>
            </a:r>
            <a:endParaRPr sz="1900">
              <a:solidFill>
                <a:srgbClr val="1027C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78717" y="1481769"/>
            <a:ext cx="3421500" cy="13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37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027C9"/>
                </a:solidFill>
                <a:latin typeface="Barlow"/>
                <a:ea typeface="Barlow"/>
                <a:cs typeface="Barlow"/>
                <a:sym typeface="Barlow"/>
              </a:rPr>
              <a:t>-</a:t>
            </a:r>
            <a:r>
              <a:rPr lang="en-GB" sz="1900">
                <a:solidFill>
                  <a:srgbClr val="1027C9"/>
                </a:solidFill>
                <a:latin typeface="Barlow"/>
                <a:ea typeface="Barlow"/>
                <a:cs typeface="Barlow"/>
                <a:sym typeface="Barlow"/>
              </a:rPr>
              <a:t>A noter ses tâches</a:t>
            </a:r>
            <a:endParaRPr sz="1900">
              <a:solidFill>
                <a:srgbClr val="1027C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027C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245857" y="4100635"/>
            <a:ext cx="306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027C9"/>
                </a:solidFill>
                <a:latin typeface="Barlow"/>
                <a:ea typeface="Barlow"/>
                <a:cs typeface="Barlow"/>
                <a:sym typeface="Barlow"/>
              </a:rPr>
              <a:t>- Peur d’oublier quelque chose</a:t>
            </a:r>
            <a:endParaRPr sz="1900">
              <a:solidFill>
                <a:srgbClr val="1027C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0" y="0"/>
            <a:ext cx="9144000" cy="918900"/>
          </a:xfrm>
          <a:prstGeom prst="rect">
            <a:avLst/>
          </a:prstGeom>
          <a:solidFill>
            <a:srgbClr val="1A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100">
                <a:solidFill>
                  <a:srgbClr val="FFFFFF"/>
                </a:solidFill>
              </a:rPr>
              <a:t>Definir le probleme</a:t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374525" y="1719350"/>
            <a:ext cx="61779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100">
                <a:solidFill>
                  <a:schemeClr val="dk1"/>
                </a:solidFill>
              </a:rPr>
              <a:t>L’utilisateur peut oublier des tâche ce qui peut lui causer des problèmes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0"/>
            <a:ext cx="9144000" cy="918900"/>
          </a:xfrm>
          <a:prstGeom prst="rect">
            <a:avLst/>
          </a:prstGeom>
          <a:solidFill>
            <a:srgbClr val="1A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500">
                <a:solidFill>
                  <a:srgbClr val="FFFFFF"/>
                </a:solidFill>
              </a:rPr>
              <a:t>Ideation</a:t>
            </a:r>
            <a:endParaRPr b="1" sz="3500">
              <a:solidFill>
                <a:srgbClr val="FFFFFF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937400" y="1993250"/>
            <a:ext cx="2142000" cy="1853400"/>
          </a:xfrm>
          <a:prstGeom prst="rect">
            <a:avLst/>
          </a:prstGeom>
          <a:solidFill>
            <a:srgbClr val="1A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141400" y="2539175"/>
            <a:ext cx="173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Afficher la liste des tâches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3501000" y="1198550"/>
            <a:ext cx="2142000" cy="1853400"/>
          </a:xfrm>
          <a:prstGeom prst="rect">
            <a:avLst/>
          </a:prstGeom>
          <a:solidFill>
            <a:srgbClr val="1A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705000" y="1744475"/>
            <a:ext cx="173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Cocher la tâche réalisée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6064600" y="2421575"/>
            <a:ext cx="2142000" cy="1425000"/>
          </a:xfrm>
          <a:prstGeom prst="rect">
            <a:avLst/>
          </a:prstGeom>
          <a:solidFill>
            <a:srgbClr val="1A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268600" y="2967500"/>
            <a:ext cx="173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Etre notifié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0"/>
            <a:ext cx="9144000" cy="918900"/>
          </a:xfrm>
          <a:prstGeom prst="rect">
            <a:avLst/>
          </a:prstGeom>
          <a:solidFill>
            <a:srgbClr val="1A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100">
                <a:solidFill>
                  <a:srgbClr val="FFFFFF"/>
                </a:solidFill>
              </a:rPr>
              <a:t>PROTOTYPE</a:t>
            </a:r>
            <a:endParaRPr b="1" sz="3100">
              <a:solidFill>
                <a:srgbClr val="FFFFFF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8002" l="0" r="0" t="19507"/>
          <a:stretch/>
        </p:blipFill>
        <p:spPr>
          <a:xfrm>
            <a:off x="176484" y="1078275"/>
            <a:ext cx="8791027" cy="358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0" y="0"/>
            <a:ext cx="9144000" cy="918900"/>
          </a:xfrm>
          <a:prstGeom prst="rect">
            <a:avLst/>
          </a:prstGeom>
          <a:solidFill>
            <a:srgbClr val="1A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100">
                <a:solidFill>
                  <a:srgbClr val="FFFFFF"/>
                </a:solidFill>
              </a:rPr>
              <a:t>REALISATION</a:t>
            </a:r>
            <a:endParaRPr b="1" sz="3100">
              <a:solidFill>
                <a:srgbClr val="FFFFFF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725" y="1056725"/>
            <a:ext cx="6968534" cy="391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