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ZGKEiBIUg7p5MJ1V6Q74CRHd4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bd281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fbd2818d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bd281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fbd2818d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Learn/HTML/Introduction_to_HTML" TargetMode="External"/><Relationship Id="rId4" Type="http://schemas.openxmlformats.org/officeDocument/2006/relationships/hyperlink" Target="http://www.snv.jussieu.fr/archambault/cours/html/textes/bas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475" y="293675"/>
            <a:ext cx="706200" cy="70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758475" y="4076800"/>
            <a:ext cx="420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1E2124"/>
                </a:solidFill>
              </a:rPr>
              <a:t>Encadrée par : ES-SARRAJ FOUAD</a:t>
            </a:r>
            <a:endParaRPr sz="1300"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475" y="64075"/>
            <a:ext cx="1619025" cy="11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DEC"/>
              </a:buClr>
              <a:buSzPts val="4400"/>
              <a:buFont typeface="Arial"/>
              <a:buNone/>
            </a:pPr>
            <a:r>
              <a:rPr lang="fr-FR">
                <a:solidFill>
                  <a:srgbClr val="B1EDEC"/>
                </a:solidFill>
                <a:latin typeface="Arial"/>
                <a:ea typeface="Arial"/>
                <a:cs typeface="Arial"/>
                <a:sym typeface="Arial"/>
              </a:rPr>
              <a:t>Qu'est-ce que c'est ?</a:t>
            </a:r>
            <a:r>
              <a:rPr lang="fr-FR">
                <a:solidFill>
                  <a:srgbClr val="B1EDEC"/>
                </a:solidFill>
              </a:rPr>
              <a:t> </a:t>
            </a:r>
            <a:endParaRPr>
              <a:solidFill>
                <a:srgbClr val="B1ED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fr-FR" sz="2000">
                <a:latin typeface="Arial"/>
                <a:ea typeface="Arial"/>
                <a:cs typeface="Arial"/>
                <a:sym typeface="Arial"/>
              </a:rPr>
              <a:t>Le code HTML (acronyme de HyperText Mark-up Language) est le langage informatique uniformément utilisé pour l’affichage de pages web. </a:t>
            </a:r>
            <a:br>
              <a:rPr lang="fr-FR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B1EDEC"/>
              </a:buClr>
              <a:buSzPts val="2000"/>
              <a:buNone/>
            </a:pPr>
            <a:r>
              <a:rPr b="1" lang="fr-FR" sz="2000">
                <a:solidFill>
                  <a:srgbClr val="B1EDEC"/>
                </a:solidFill>
              </a:rPr>
              <a:t>HTML</a:t>
            </a:r>
            <a:r>
              <a:rPr lang="fr-FR" sz="2000"/>
              <a:t> </a:t>
            </a:r>
            <a:r>
              <a:rPr lang="fr-FR" sz="2000">
                <a:solidFill>
                  <a:srgbClr val="31859B"/>
                </a:solidFill>
              </a:rPr>
              <a:t>structure du document      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31859B"/>
              </a:buClr>
              <a:buSzPts val="2000"/>
              <a:buNone/>
            </a:pPr>
            <a:r>
              <a:rPr lang="fr-FR" sz="2000">
                <a:solidFill>
                  <a:srgbClr val="31859B"/>
                </a:solidFill>
              </a:rPr>
              <a:t> </a:t>
            </a:r>
            <a:r>
              <a:rPr lang="fr-FR" sz="2000">
                <a:solidFill>
                  <a:srgbClr val="E36C09"/>
                </a:solidFill>
              </a:rPr>
              <a:t>   +                                     +</a:t>
            </a:r>
            <a:endParaRPr sz="2000">
              <a:solidFill>
                <a:srgbClr val="E36C09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B1EDEC"/>
              </a:buClr>
              <a:buSzPts val="2000"/>
              <a:buNone/>
            </a:pPr>
            <a:r>
              <a:rPr b="1" lang="fr-FR" sz="2000">
                <a:solidFill>
                  <a:srgbClr val="B1EDEC"/>
                </a:solidFill>
              </a:rPr>
              <a:t>CCS</a:t>
            </a:r>
            <a:r>
              <a:rPr lang="fr-FR" sz="2000"/>
              <a:t> </a:t>
            </a:r>
            <a:r>
              <a:rPr lang="fr-FR" sz="2000">
                <a:solidFill>
                  <a:srgbClr val="205867"/>
                </a:solidFill>
              </a:rPr>
              <a:t>style</a:t>
            </a:r>
            <a:r>
              <a:rPr lang="fr-FR" sz="2000"/>
              <a:t>        </a:t>
            </a:r>
            <a:r>
              <a:rPr b="1" lang="fr-FR" sz="2000">
                <a:solidFill>
                  <a:srgbClr val="B1EDEC"/>
                </a:solidFill>
              </a:rPr>
              <a:t>JavaScript</a:t>
            </a:r>
            <a:r>
              <a:rPr lang="fr-FR" sz="2000"/>
              <a:t> </a:t>
            </a:r>
            <a:r>
              <a:rPr lang="fr-FR" sz="2000">
                <a:solidFill>
                  <a:srgbClr val="205867"/>
                </a:solidFill>
              </a:rPr>
              <a:t>interactions </a:t>
            </a:r>
            <a:endParaRPr sz="2000">
              <a:solidFill>
                <a:srgbClr val="205867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05867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fr-FR" sz="2000"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fr-FR" sz="2000">
                <a:solidFill>
                  <a:srgbClr val="A9E1F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-FR" sz="2000">
                <a:solidFill>
                  <a:srgbClr val="A9E1F5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fr-FR" sz="2000">
                <a:latin typeface="Arial"/>
                <a:ea typeface="Arial"/>
                <a:cs typeface="Arial"/>
                <a:sym typeface="Arial"/>
              </a:rPr>
              <a:t>utilise des balises telle que &lt;title&gt; ou &lt;strong&gt; pour </a:t>
            </a:r>
            <a:r>
              <a:rPr lang="fr-FR" sz="20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mettre en forme des données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fr-FR" sz="2000">
                <a:latin typeface="Arial"/>
                <a:ea typeface="Arial"/>
                <a:cs typeface="Arial"/>
                <a:sym typeface="Arial"/>
              </a:rPr>
              <a:t>On peut aussi inclure </a:t>
            </a:r>
            <a:r>
              <a:rPr lang="fr-FR" sz="20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des photos </a:t>
            </a:r>
            <a:r>
              <a:rPr lang="fr-FR" sz="2000">
                <a:latin typeface="Arial"/>
                <a:ea typeface="Arial"/>
                <a:cs typeface="Arial"/>
                <a:sym typeface="Arial"/>
              </a:rPr>
              <a:t>et des </a:t>
            </a:r>
            <a:r>
              <a:rPr lang="fr-FR" sz="20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liens hypertexte </a:t>
            </a:r>
            <a:r>
              <a:rPr lang="fr-FR" sz="2000">
                <a:latin typeface="Arial"/>
                <a:ea typeface="Arial"/>
                <a:cs typeface="Arial"/>
                <a:sym typeface="Arial"/>
              </a:rPr>
              <a:t>(Les attributs)</a:t>
            </a:r>
            <a:endParaRPr sz="20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39552" y="980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DEC"/>
              </a:buClr>
              <a:buSzPts val="4400"/>
              <a:buFont typeface="Arial"/>
              <a:buNone/>
            </a:pPr>
            <a:r>
              <a:rPr lang="fr-FR">
                <a:solidFill>
                  <a:srgbClr val="B1EDEC"/>
                </a:solidFill>
                <a:latin typeface="Arial"/>
                <a:ea typeface="Arial"/>
                <a:cs typeface="Arial"/>
                <a:sym typeface="Arial"/>
              </a:rPr>
              <a:t>Mots clés 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2799651" y="2122415"/>
            <a:ext cx="23042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fr-FR"/>
              <a:t>CCS</a:t>
            </a:r>
            <a:r>
              <a:rPr lang="fr-FR"/>
              <a:t> 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11560" y="1916832"/>
            <a:ext cx="2304256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555776" y="4365104"/>
            <a:ext cx="32787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(Standart Generalized Mark-up Language)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1267849" y="3429000"/>
            <a:ext cx="1548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balises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216230" y="5661248"/>
            <a:ext cx="1094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3995936" y="3279773"/>
            <a:ext cx="17683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attributs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791870" y="3280682"/>
            <a:ext cx="1079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CCS style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791870" y="501317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liens hypertexte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bd2818de_0_5"/>
          <p:cNvSpPr txBox="1"/>
          <p:nvPr>
            <p:ph type="title"/>
          </p:nvPr>
        </p:nvSpPr>
        <p:spPr>
          <a:xfrm>
            <a:off x="326269" y="3584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DEC"/>
              </a:buClr>
              <a:buSzPts val="4400"/>
              <a:buFont typeface="Arial"/>
              <a:buNone/>
            </a:pPr>
            <a:r>
              <a:rPr lang="fr-FR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dfbd2818d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75" y="1501487"/>
            <a:ext cx="8082744" cy="505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bd2818de_0_11"/>
          <p:cNvSpPr txBox="1"/>
          <p:nvPr>
            <p:ph type="title"/>
          </p:nvPr>
        </p:nvSpPr>
        <p:spPr>
          <a:xfrm>
            <a:off x="326269" y="3584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DEC"/>
              </a:buClr>
              <a:buSzPts val="4400"/>
              <a:buFont typeface="Arial"/>
              <a:buNone/>
            </a:pPr>
            <a:r>
              <a:rPr lang="fr-FR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dfbd2818d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75" y="1575962"/>
            <a:ext cx="8082744" cy="505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DEC"/>
              </a:buClr>
              <a:buSzPts val="4400"/>
              <a:buFont typeface="Arial"/>
              <a:buNone/>
            </a:pPr>
            <a:r>
              <a:rPr lang="fr-FR">
                <a:solidFill>
                  <a:srgbClr val="B1EDEC"/>
                </a:solidFill>
                <a:latin typeface="Arial"/>
                <a:ea typeface="Arial"/>
                <a:cs typeface="Arial"/>
                <a:sym typeface="Arial"/>
              </a:rPr>
              <a:t>Références</a:t>
            </a:r>
            <a:br>
              <a:rPr lang="fr-FR">
                <a:solidFill>
                  <a:srgbClr val="B1EDEC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B1ED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 u="sng">
                <a:solidFill>
                  <a:schemeClr val="hlink"/>
                </a:solidFill>
                <a:hlinkClick r:id="rId3"/>
              </a:rPr>
              <a:t>https://developer.mozilla.org/en-US/docs/Learn/HTML/Introduction_to_HTML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https://www.javatpoint.com/html-tutorial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 u="sng">
                <a:solidFill>
                  <a:schemeClr val="hlink"/>
                </a:solidFill>
                <a:hlinkClick r:id="rId4"/>
              </a:rPr>
              <a:t>http://www.snv.jussieu.fr/archambault/cours/html/textes/bases.html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https://www.futura-sciences.com/tech/definitions/internet-html-480/</a:t>
            </a:r>
            <a:br>
              <a:rPr lang="fr-FR" sz="2000"/>
            </a:b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2020-12-18T11:03:00Z</dcterms:created>
  <dc:creator>admin</dc:creator>
</cp:coreProperties>
</file>