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3.xml" ContentType="application/vnd.openxmlformats-officedocument.drawingml.chartshapes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4.xml" ContentType="application/vnd.openxmlformats-officedocument.drawingml.chartshapes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5.xml" ContentType="application/vnd.openxmlformats-officedocument.drawingml.chartshapes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6"/>
  </p:notesMasterIdLst>
  <p:handoutMasterIdLst>
    <p:handoutMasterId r:id="rId27"/>
  </p:handoutMasterIdLst>
  <p:sldIdLst>
    <p:sldId id="264" r:id="rId2"/>
    <p:sldId id="259" r:id="rId3"/>
    <p:sldId id="260" r:id="rId4"/>
    <p:sldId id="285" r:id="rId5"/>
    <p:sldId id="286" r:id="rId6"/>
    <p:sldId id="265" r:id="rId7"/>
    <p:sldId id="266" r:id="rId8"/>
    <p:sldId id="275" r:id="rId9"/>
    <p:sldId id="274" r:id="rId10"/>
    <p:sldId id="268" r:id="rId11"/>
    <p:sldId id="271" r:id="rId12"/>
    <p:sldId id="272" r:id="rId13"/>
    <p:sldId id="270" r:id="rId14"/>
    <p:sldId id="261" r:id="rId15"/>
    <p:sldId id="269" r:id="rId16"/>
    <p:sldId id="276" r:id="rId17"/>
    <p:sldId id="277" r:id="rId18"/>
    <p:sldId id="278" r:id="rId19"/>
    <p:sldId id="279" r:id="rId20"/>
    <p:sldId id="281" r:id="rId21"/>
    <p:sldId id="283" r:id="rId22"/>
    <p:sldId id="284" r:id="rId23"/>
    <p:sldId id="280" r:id="rId24"/>
    <p:sldId id="262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5EA"/>
    <a:srgbClr val="0E3881"/>
    <a:srgbClr val="0046AD"/>
    <a:srgbClr val="008345"/>
    <a:srgbClr val="F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A3EBDD-C64A-427C-A641-B61DAE01B4CD}" v="4" dt="2024-07-24T14:58:38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7155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350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10" d="100"/>
          <a:sy n="110" d="100"/>
        </p:scale>
        <p:origin x="31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dreza Asaadian" userId="S::hamidras@ntnu.no::d89ceb9a-2dfb-478d-92ac-7eaa87ee11af" providerId="AD" clId="Web-{875BF0C3-EBDC-5E02-0064-EA78540D831F}"/>
    <pc:docChg chg="modSld">
      <pc:chgData name="Hamidreza Asaadian" userId="S::hamidras@ntnu.no::d89ceb9a-2dfb-478d-92ac-7eaa87ee11af" providerId="AD" clId="Web-{875BF0C3-EBDC-5E02-0064-EA78540D831F}" dt="2023-03-09T17:33:37.697" v="6" actId="20577"/>
      <pc:docMkLst>
        <pc:docMk/>
      </pc:docMkLst>
      <pc:sldChg chg="modSp">
        <pc:chgData name="Hamidreza Asaadian" userId="S::hamidras@ntnu.no::d89ceb9a-2dfb-478d-92ac-7eaa87ee11af" providerId="AD" clId="Web-{875BF0C3-EBDC-5E02-0064-EA78540D831F}" dt="2023-03-09T17:32:53.712" v="3" actId="20577"/>
        <pc:sldMkLst>
          <pc:docMk/>
          <pc:sldMk cId="801577961" sldId="260"/>
        </pc:sldMkLst>
        <pc:spChg chg="mod">
          <ac:chgData name="Hamidreza Asaadian" userId="S::hamidras@ntnu.no::d89ceb9a-2dfb-478d-92ac-7eaa87ee11af" providerId="AD" clId="Web-{875BF0C3-EBDC-5E02-0064-EA78540D831F}" dt="2023-03-09T17:32:53.712" v="3" actId="20577"/>
          <ac:spMkLst>
            <pc:docMk/>
            <pc:sldMk cId="801577961" sldId="260"/>
            <ac:spMk id="24" creationId="{7964746C-2CFA-D94E-8E40-A459115A2619}"/>
          </ac:spMkLst>
        </pc:spChg>
      </pc:sldChg>
      <pc:sldChg chg="modSp">
        <pc:chgData name="Hamidreza Asaadian" userId="S::hamidras@ntnu.no::d89ceb9a-2dfb-478d-92ac-7eaa87ee11af" providerId="AD" clId="Web-{875BF0C3-EBDC-5E02-0064-EA78540D831F}" dt="2023-03-09T17:33:37.697" v="6" actId="20577"/>
        <pc:sldMkLst>
          <pc:docMk/>
          <pc:sldMk cId="30599865" sldId="262"/>
        </pc:sldMkLst>
        <pc:spChg chg="mod">
          <ac:chgData name="Hamidreza Asaadian" userId="S::hamidras@ntnu.no::d89ceb9a-2dfb-478d-92ac-7eaa87ee11af" providerId="AD" clId="Web-{875BF0C3-EBDC-5E02-0064-EA78540D831F}" dt="2023-03-09T17:33:37.697" v="6" actId="20577"/>
          <ac:spMkLst>
            <pc:docMk/>
            <pc:sldMk cId="30599865" sldId="262"/>
            <ac:spMk id="15" creationId="{025D604A-83A6-0041-A639-B05BECA00822}"/>
          </ac:spMkLst>
        </pc:spChg>
      </pc:sldChg>
    </pc:docChg>
  </pc:docChgLst>
  <pc:docChgLst>
    <pc:chgData name="Hamidreza Asaadian" userId="d89ceb9a-2dfb-478d-92ac-7eaa87ee11af" providerId="ADAL" clId="{E4A3EBDD-C64A-427C-A641-B61DAE01B4CD}"/>
    <pc:docChg chg="modSld">
      <pc:chgData name="Hamidreza Asaadian" userId="d89ceb9a-2dfb-478d-92ac-7eaa87ee11af" providerId="ADAL" clId="{E4A3EBDD-C64A-427C-A641-B61DAE01B4CD}" dt="2024-07-24T15:00:26.697" v="4" actId="1076"/>
      <pc:docMkLst>
        <pc:docMk/>
      </pc:docMkLst>
      <pc:sldChg chg="addSp modSp">
        <pc:chgData name="Hamidreza Asaadian" userId="d89ceb9a-2dfb-478d-92ac-7eaa87ee11af" providerId="ADAL" clId="{E4A3EBDD-C64A-427C-A641-B61DAE01B4CD}" dt="2024-07-24T14:58:38.132" v="3" actId="571"/>
        <pc:sldMkLst>
          <pc:docMk/>
          <pc:sldMk cId="38838701" sldId="277"/>
        </pc:sldMkLst>
        <pc:spChg chg="add mod">
          <ac:chgData name="Hamidreza Asaadian" userId="d89ceb9a-2dfb-478d-92ac-7eaa87ee11af" providerId="ADAL" clId="{E4A3EBDD-C64A-427C-A641-B61DAE01B4CD}" dt="2024-07-24T14:58:31.323" v="0" actId="571"/>
          <ac:spMkLst>
            <pc:docMk/>
            <pc:sldMk cId="38838701" sldId="277"/>
            <ac:spMk id="6" creationId="{9A5ED235-D5DF-0D71-9976-9EB2F8C6A4EE}"/>
          </ac:spMkLst>
        </pc:spChg>
        <pc:spChg chg="add mod">
          <ac:chgData name="Hamidreza Asaadian" userId="d89ceb9a-2dfb-478d-92ac-7eaa87ee11af" providerId="ADAL" clId="{E4A3EBDD-C64A-427C-A641-B61DAE01B4CD}" dt="2024-07-24T14:58:34.172" v="2" actId="571"/>
          <ac:spMkLst>
            <pc:docMk/>
            <pc:sldMk cId="38838701" sldId="277"/>
            <ac:spMk id="10" creationId="{4ADE5AA0-8FC3-12CF-F69C-A177E4415E59}"/>
          </ac:spMkLst>
        </pc:spChg>
        <pc:graphicFrameChg chg="add mod">
          <ac:chgData name="Hamidreza Asaadian" userId="d89ceb9a-2dfb-478d-92ac-7eaa87ee11af" providerId="ADAL" clId="{E4A3EBDD-C64A-427C-A641-B61DAE01B4CD}" dt="2024-07-24T14:58:31.323" v="0" actId="571"/>
          <ac:graphicFrameMkLst>
            <pc:docMk/>
            <pc:sldMk cId="38838701" sldId="277"/>
            <ac:graphicFrameMk id="8" creationId="{BA3B0B02-4D9A-C917-5D6E-1A28DCC0D870}"/>
          </ac:graphicFrameMkLst>
        </pc:graphicFrameChg>
        <pc:graphicFrameChg chg="add mod">
          <ac:chgData name="Hamidreza Asaadian" userId="d89ceb9a-2dfb-478d-92ac-7eaa87ee11af" providerId="ADAL" clId="{E4A3EBDD-C64A-427C-A641-B61DAE01B4CD}" dt="2024-07-24T14:58:31.323" v="0" actId="571"/>
          <ac:graphicFrameMkLst>
            <pc:docMk/>
            <pc:sldMk cId="38838701" sldId="277"/>
            <ac:graphicFrameMk id="9" creationId="{8742DCDE-D403-8B83-5553-F09CDAA94052}"/>
          </ac:graphicFrameMkLst>
        </pc:graphicFrameChg>
        <pc:graphicFrameChg chg="add mod">
          <ac:chgData name="Hamidreza Asaadian" userId="d89ceb9a-2dfb-478d-92ac-7eaa87ee11af" providerId="ADAL" clId="{E4A3EBDD-C64A-427C-A641-B61DAE01B4CD}" dt="2024-07-24T14:58:34.172" v="2" actId="571"/>
          <ac:graphicFrameMkLst>
            <pc:docMk/>
            <pc:sldMk cId="38838701" sldId="277"/>
            <ac:graphicFrameMk id="11" creationId="{37A7A38A-C8D0-9C97-FAEC-80FEFF457361}"/>
          </ac:graphicFrameMkLst>
        </pc:graphicFrameChg>
        <pc:graphicFrameChg chg="add mod">
          <ac:chgData name="Hamidreza Asaadian" userId="d89ceb9a-2dfb-478d-92ac-7eaa87ee11af" providerId="ADAL" clId="{E4A3EBDD-C64A-427C-A641-B61DAE01B4CD}" dt="2024-07-24T14:58:34.172" v="2" actId="571"/>
          <ac:graphicFrameMkLst>
            <pc:docMk/>
            <pc:sldMk cId="38838701" sldId="277"/>
            <ac:graphicFrameMk id="12" creationId="{07AE6166-D0D6-C4EA-78D1-E565198ED2A9}"/>
          </ac:graphicFrameMkLst>
        </pc:graphicFrameChg>
        <pc:graphicFrameChg chg="add mod">
          <ac:chgData name="Hamidreza Asaadian" userId="d89ceb9a-2dfb-478d-92ac-7eaa87ee11af" providerId="ADAL" clId="{E4A3EBDD-C64A-427C-A641-B61DAE01B4CD}" dt="2024-07-24T14:58:38.132" v="3" actId="571"/>
          <ac:graphicFrameMkLst>
            <pc:docMk/>
            <pc:sldMk cId="38838701" sldId="277"/>
            <ac:graphicFrameMk id="13" creationId="{D3F98838-4E3D-0027-BC53-2693F2629320}"/>
          </ac:graphicFrameMkLst>
        </pc:graphicFrameChg>
      </pc:sldChg>
      <pc:sldChg chg="modSp mod">
        <pc:chgData name="Hamidreza Asaadian" userId="d89ceb9a-2dfb-478d-92ac-7eaa87ee11af" providerId="ADAL" clId="{E4A3EBDD-C64A-427C-A641-B61DAE01B4CD}" dt="2024-07-24T15:00:26.697" v="4" actId="1076"/>
        <pc:sldMkLst>
          <pc:docMk/>
          <pc:sldMk cId="3721415449" sldId="278"/>
        </pc:sldMkLst>
        <pc:graphicFrameChg chg="mod">
          <ac:chgData name="Hamidreza Asaadian" userId="d89ceb9a-2dfb-478d-92ac-7eaa87ee11af" providerId="ADAL" clId="{E4A3EBDD-C64A-427C-A641-B61DAE01B4CD}" dt="2024-07-24T15:00:26.697" v="4" actId="1076"/>
          <ac:graphicFrameMkLst>
            <pc:docMk/>
            <pc:sldMk cId="3721415449" sldId="278"/>
            <ac:graphicFrameMk id="10" creationId="{BD51CE35-9FCE-96E6-2E8B-FF7F921D3F5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Users\hamidrezaasaadian\Downloads\MPPS_plot_comb_file%20(1)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300_WC90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300_WC7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700_WC30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700_WC50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700_WC7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300_WC30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300_WC30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300_WC30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300_WC30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Gas%20test%20ER%2090%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Gas%20test%20ER%2090%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Gas%20test%20ER%2090%2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300_WC30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300_WC5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300_WC7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300_WC90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midrezaasaadian\Downloads\DPG\TF300_WC7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01468546901138"/>
          <c:y val="2.2988811527332273E-2"/>
          <c:w val="0.78241707955599293"/>
          <c:h val="0.78061134941735433"/>
        </c:manualLayout>
      </c:layout>
      <c:scatterChart>
        <c:scatterStyle val="smoothMarker"/>
        <c:varyColors val="0"/>
        <c:ser>
          <c:idx val="4"/>
          <c:order val="0"/>
          <c:tx>
            <c:v>FT500 (Model)</c:v>
          </c:tx>
          <c:spPr>
            <a:ln w="15875">
              <a:solidFill>
                <a:srgbClr val="4472C4"/>
              </a:solidFill>
            </a:ln>
          </c:spPr>
          <c:marker>
            <c:symbol val="none"/>
          </c:marker>
          <c:xVal>
            <c:numRef>
              <c:f>'FT500'!$R$8:$R$108</c:f>
              <c:numCache>
                <c:formatCode>General</c:formatCode>
                <c:ptCount val="10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99.947199999999995</c:v>
                </c:pt>
                <c:pt idx="27">
                  <c:v>99.796000000000006</c:v>
                </c:pt>
                <c:pt idx="28">
                  <c:v>99.558899999999994</c:v>
                </c:pt>
                <c:pt idx="29">
                  <c:v>99.246499999999997</c:v>
                </c:pt>
                <c:pt idx="30">
                  <c:v>98.867599999999996</c:v>
                </c:pt>
                <c:pt idx="31">
                  <c:v>98.430199999999999</c:v>
                </c:pt>
                <c:pt idx="32">
                  <c:v>97.940700000000007</c:v>
                </c:pt>
                <c:pt idx="33">
                  <c:v>97.405000000000001</c:v>
                </c:pt>
                <c:pt idx="34">
                  <c:v>96.828100000000006</c:v>
                </c:pt>
                <c:pt idx="35">
                  <c:v>96.214399999999998</c:v>
                </c:pt>
                <c:pt idx="36">
                  <c:v>95.567700000000002</c:v>
                </c:pt>
                <c:pt idx="37">
                  <c:v>94.891499999999994</c:v>
                </c:pt>
                <c:pt idx="38">
                  <c:v>94.188699999999997</c:v>
                </c:pt>
                <c:pt idx="39">
                  <c:v>93.462000000000003</c:v>
                </c:pt>
                <c:pt idx="40">
                  <c:v>92.713899999999995</c:v>
                </c:pt>
                <c:pt idx="41">
                  <c:v>91.946399999999997</c:v>
                </c:pt>
                <c:pt idx="42">
                  <c:v>91.161600000000007</c:v>
                </c:pt>
                <c:pt idx="43">
                  <c:v>90.361000000000004</c:v>
                </c:pt>
                <c:pt idx="44">
                  <c:v>89.546300000000002</c:v>
                </c:pt>
                <c:pt idx="45">
                  <c:v>88.718999999999994</c:v>
                </c:pt>
                <c:pt idx="46">
                  <c:v>87.880200000000002</c:v>
                </c:pt>
                <c:pt idx="47">
                  <c:v>87.031300000000002</c:v>
                </c:pt>
                <c:pt idx="48">
                  <c:v>86.173299999999998</c:v>
                </c:pt>
                <c:pt idx="49">
                  <c:v>85.307199999999995</c:v>
                </c:pt>
                <c:pt idx="50">
                  <c:v>84.433999999999997</c:v>
                </c:pt>
                <c:pt idx="51">
                  <c:v>83.554400000000001</c:v>
                </c:pt>
                <c:pt idx="52">
                  <c:v>82.669399999999996</c:v>
                </c:pt>
                <c:pt idx="53">
                  <c:v>81.779600000000002</c:v>
                </c:pt>
                <c:pt idx="54">
                  <c:v>80.8857</c:v>
                </c:pt>
                <c:pt idx="55">
                  <c:v>79.988500000000002</c:v>
                </c:pt>
                <c:pt idx="56">
                  <c:v>79.0886</c:v>
                </c:pt>
                <c:pt idx="57">
                  <c:v>78.186499999999995</c:v>
                </c:pt>
                <c:pt idx="58">
                  <c:v>77.282799999999995</c:v>
                </c:pt>
                <c:pt idx="59">
                  <c:v>76.378100000000003</c:v>
                </c:pt>
                <c:pt idx="60">
                  <c:v>75.472899999999996</c:v>
                </c:pt>
                <c:pt idx="61">
                  <c:v>74.567700000000002</c:v>
                </c:pt>
                <c:pt idx="62">
                  <c:v>73.662999999999997</c:v>
                </c:pt>
                <c:pt idx="63">
                  <c:v>72.759200000000007</c:v>
                </c:pt>
                <c:pt idx="64">
                  <c:v>71.856899999999996</c:v>
                </c:pt>
                <c:pt idx="65">
                  <c:v>70.956500000000005</c:v>
                </c:pt>
                <c:pt idx="66">
                  <c:v>70.058499999999995</c:v>
                </c:pt>
                <c:pt idx="67">
                  <c:v>69.163300000000007</c:v>
                </c:pt>
                <c:pt idx="68">
                  <c:v>68.2714</c:v>
                </c:pt>
                <c:pt idx="69">
                  <c:v>67.383200000000002</c:v>
                </c:pt>
                <c:pt idx="70">
                  <c:v>66.499300000000005</c:v>
                </c:pt>
                <c:pt idx="71">
                  <c:v>65.620099999999994</c:v>
                </c:pt>
                <c:pt idx="72">
                  <c:v>64.745999999999995</c:v>
                </c:pt>
                <c:pt idx="73">
                  <c:v>63.877699999999997</c:v>
                </c:pt>
                <c:pt idx="74">
                  <c:v>63.015599999999999</c:v>
                </c:pt>
                <c:pt idx="75">
                  <c:v>62.160200000000003</c:v>
                </c:pt>
                <c:pt idx="76">
                  <c:v>61.325200000000002</c:v>
                </c:pt>
                <c:pt idx="77">
                  <c:v>60.523699999999998</c:v>
                </c:pt>
                <c:pt idx="78">
                  <c:v>59.754600000000003</c:v>
                </c:pt>
                <c:pt idx="79">
                  <c:v>59.0167</c:v>
                </c:pt>
                <c:pt idx="80">
                  <c:v>58.309199999999997</c:v>
                </c:pt>
                <c:pt idx="81">
                  <c:v>57.6312</c:v>
                </c:pt>
                <c:pt idx="82">
                  <c:v>56.9818</c:v>
                </c:pt>
                <c:pt idx="83">
                  <c:v>56.360300000000002</c:v>
                </c:pt>
                <c:pt idx="84">
                  <c:v>55.766199999999998</c:v>
                </c:pt>
                <c:pt idx="85">
                  <c:v>55.198799999999999</c:v>
                </c:pt>
                <c:pt idx="86">
                  <c:v>54.657800000000002</c:v>
                </c:pt>
                <c:pt idx="87">
                  <c:v>54.142800000000001</c:v>
                </c:pt>
                <c:pt idx="88">
                  <c:v>53.653599999999997</c:v>
                </c:pt>
                <c:pt idx="89">
                  <c:v>53.189900000000002</c:v>
                </c:pt>
                <c:pt idx="90">
                  <c:v>52.751899999999999</c:v>
                </c:pt>
                <c:pt idx="91">
                  <c:v>52.339599999999997</c:v>
                </c:pt>
                <c:pt idx="92">
                  <c:v>51.953499999999998</c:v>
                </c:pt>
                <c:pt idx="93">
                  <c:v>51.594000000000001</c:v>
                </c:pt>
                <c:pt idx="94">
                  <c:v>51.262</c:v>
                </c:pt>
                <c:pt idx="95">
                  <c:v>50.958799999999997</c:v>
                </c:pt>
                <c:pt idx="96">
                  <c:v>50.686199999999999</c:v>
                </c:pt>
                <c:pt idx="97">
                  <c:v>50.447099999999999</c:v>
                </c:pt>
                <c:pt idx="98">
                  <c:v>50.245899999999999</c:v>
                </c:pt>
                <c:pt idx="99">
                  <c:v>50.090899999999998</c:v>
                </c:pt>
                <c:pt idx="100">
                  <c:v>50</c:v>
                </c:pt>
              </c:numCache>
            </c:numRef>
          </c:xVal>
          <c:yVal>
            <c:numRef>
              <c:f>'[MPPS_plot_comb_file (1).xlsx]FT500'!$S$8:$S$1048576</c:f>
              <c:numCache>
                <c:formatCode>General</c:formatCode>
                <c:ptCount val="1048569"/>
                <c:pt idx="0">
                  <c:v>0</c:v>
                </c:pt>
                <c:pt idx="1">
                  <c:v>0.33339999999999997</c:v>
                </c:pt>
                <c:pt idx="2">
                  <c:v>0.94740000000000002</c:v>
                </c:pt>
                <c:pt idx="3">
                  <c:v>1.7396</c:v>
                </c:pt>
                <c:pt idx="4">
                  <c:v>2.6734</c:v>
                </c:pt>
                <c:pt idx="5">
                  <c:v>3.7275</c:v>
                </c:pt>
                <c:pt idx="6">
                  <c:v>4.8872</c:v>
                </c:pt>
                <c:pt idx="7">
                  <c:v>6.1414999999999997</c:v>
                </c:pt>
                <c:pt idx="8">
                  <c:v>7.4819000000000004</c:v>
                </c:pt>
                <c:pt idx="9">
                  <c:v>8.9011999999999993</c:v>
                </c:pt>
                <c:pt idx="10">
                  <c:v>10.393700000000001</c:v>
                </c:pt>
                <c:pt idx="11">
                  <c:v>11.9542</c:v>
                </c:pt>
                <c:pt idx="12">
                  <c:v>13.578200000000001</c:v>
                </c:pt>
                <c:pt idx="13">
                  <c:v>15.261799999999999</c:v>
                </c:pt>
                <c:pt idx="14">
                  <c:v>17.0016</c:v>
                </c:pt>
                <c:pt idx="15">
                  <c:v>18.7942</c:v>
                </c:pt>
                <c:pt idx="16">
                  <c:v>20.636800000000001</c:v>
                </c:pt>
                <c:pt idx="17">
                  <c:v>22.526700000000002</c:v>
                </c:pt>
                <c:pt idx="18">
                  <c:v>24.461400000000001</c:v>
                </c:pt>
                <c:pt idx="19">
                  <c:v>26.438500000000001</c:v>
                </c:pt>
                <c:pt idx="20">
                  <c:v>28.4559</c:v>
                </c:pt>
                <c:pt idx="21">
                  <c:v>30.511500000000002</c:v>
                </c:pt>
                <c:pt idx="22">
                  <c:v>32.603400000000001</c:v>
                </c:pt>
                <c:pt idx="23">
                  <c:v>34.729700000000001</c:v>
                </c:pt>
                <c:pt idx="24">
                  <c:v>36.888800000000003</c:v>
                </c:pt>
                <c:pt idx="25">
                  <c:v>39.078899999999997</c:v>
                </c:pt>
                <c:pt idx="26">
                  <c:v>41.276600000000002</c:v>
                </c:pt>
                <c:pt idx="27">
                  <c:v>43.456899999999997</c:v>
                </c:pt>
                <c:pt idx="28">
                  <c:v>45.617400000000004</c:v>
                </c:pt>
                <c:pt idx="29">
                  <c:v>47.755699999999997</c:v>
                </c:pt>
                <c:pt idx="30">
                  <c:v>49.869399999999999</c:v>
                </c:pt>
                <c:pt idx="31">
                  <c:v>51.956600000000002</c:v>
                </c:pt>
                <c:pt idx="32">
                  <c:v>54.015000000000001</c:v>
                </c:pt>
                <c:pt idx="33">
                  <c:v>56.042900000000003</c:v>
                </c:pt>
                <c:pt idx="34">
                  <c:v>58.0383</c:v>
                </c:pt>
                <c:pt idx="35">
                  <c:v>59.999600000000001</c:v>
                </c:pt>
                <c:pt idx="36">
                  <c:v>61.925199999999997</c:v>
                </c:pt>
                <c:pt idx="37">
                  <c:v>63.813499999999998</c:v>
                </c:pt>
                <c:pt idx="38">
                  <c:v>65.662999999999997</c:v>
                </c:pt>
                <c:pt idx="39">
                  <c:v>67.472499999999997</c:v>
                </c:pt>
                <c:pt idx="40">
                  <c:v>69.240499999999997</c:v>
                </c:pt>
                <c:pt idx="41">
                  <c:v>70.965999999999994</c:v>
                </c:pt>
                <c:pt idx="42">
                  <c:v>72.6477</c:v>
                </c:pt>
                <c:pt idx="43">
                  <c:v>74.284499999999994</c:v>
                </c:pt>
                <c:pt idx="44">
                  <c:v>75.875600000000006</c:v>
                </c:pt>
                <c:pt idx="45">
                  <c:v>77.42</c:v>
                </c:pt>
                <c:pt idx="46">
                  <c:v>78.916700000000006</c:v>
                </c:pt>
                <c:pt idx="47">
                  <c:v>80.365099999999998</c:v>
                </c:pt>
                <c:pt idx="48">
                  <c:v>81.764300000000006</c:v>
                </c:pt>
                <c:pt idx="49">
                  <c:v>83.113799999999998</c:v>
                </c:pt>
                <c:pt idx="50">
                  <c:v>84.412899999999993</c:v>
                </c:pt>
                <c:pt idx="51">
                  <c:v>85.661100000000005</c:v>
                </c:pt>
                <c:pt idx="52">
                  <c:v>86.857900000000001</c:v>
                </c:pt>
                <c:pt idx="53">
                  <c:v>88.002799999999993</c:v>
                </c:pt>
                <c:pt idx="54">
                  <c:v>89.095600000000005</c:v>
                </c:pt>
                <c:pt idx="55">
                  <c:v>90.135900000000007</c:v>
                </c:pt>
                <c:pt idx="56">
                  <c:v>91.123500000000007</c:v>
                </c:pt>
                <c:pt idx="57">
                  <c:v>92.058199999999999</c:v>
                </c:pt>
                <c:pt idx="58">
                  <c:v>92.939899999999994</c:v>
                </c:pt>
                <c:pt idx="59">
                  <c:v>93.768500000000003</c:v>
                </c:pt>
                <c:pt idx="60">
                  <c:v>94.543999999999997</c:v>
                </c:pt>
                <c:pt idx="61">
                  <c:v>95.266499999999994</c:v>
                </c:pt>
                <c:pt idx="62">
                  <c:v>95.936099999999996</c:v>
                </c:pt>
                <c:pt idx="63">
                  <c:v>96.552999999999997</c:v>
                </c:pt>
                <c:pt idx="64">
                  <c:v>97.117500000000007</c:v>
                </c:pt>
                <c:pt idx="65">
                  <c:v>97.629800000000003</c:v>
                </c:pt>
                <c:pt idx="66">
                  <c:v>98.090299999999999</c:v>
                </c:pt>
                <c:pt idx="67">
                  <c:v>98.499399999999994</c:v>
                </c:pt>
                <c:pt idx="68">
                  <c:v>98.857699999999994</c:v>
                </c:pt>
                <c:pt idx="69">
                  <c:v>99.165800000000004</c:v>
                </c:pt>
                <c:pt idx="70">
                  <c:v>99.424199999999999</c:v>
                </c:pt>
                <c:pt idx="71">
                  <c:v>99.633799999999994</c:v>
                </c:pt>
                <c:pt idx="72">
                  <c:v>99.795199999999994</c:v>
                </c:pt>
                <c:pt idx="73">
                  <c:v>99.909400000000005</c:v>
                </c:pt>
                <c:pt idx="74">
                  <c:v>99.9773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4A6-C646-8461-E1A95513C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2183360"/>
        <c:axId val="1"/>
      </c:scatterChart>
      <c:valAx>
        <c:axId val="1852183360"/>
        <c:scaling>
          <c:orientation val="minMax"/>
          <c:max val="102"/>
          <c:min val="65"/>
        </c:scaling>
        <c:delete val="0"/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nb-NO" b="1"/>
                  <a:t>WC tapped stream [%]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nb-NO"/>
          </a:p>
        </c:txPr>
        <c:crossAx val="1"/>
        <c:crosses val="autoZero"/>
        <c:crossBetween val="midCat"/>
      </c:valAx>
      <c:valAx>
        <c:axId val="1"/>
        <c:scaling>
          <c:orientation val="minMax"/>
          <c:max val="100"/>
          <c:min val="0"/>
        </c:scaling>
        <c:delete val="0"/>
        <c:axPos val="l"/>
        <c:title>
          <c:tx>
            <c:rich>
              <a:bodyPr/>
              <a:lstStyle/>
              <a:p>
                <a:pPr algn="ctr" rtl="0">
                  <a:defRPr b="1"/>
                </a:pPr>
                <a:r>
                  <a:rPr lang="nb-NO" b="1" dirty="0"/>
                  <a:t>WT [%]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0" sourceLinked="0"/>
        <c:majorTickMark val="out"/>
        <c:minorTickMark val="none"/>
        <c:tickLblPos val="low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nb-NO"/>
          </a:p>
        </c:txPr>
        <c:crossAx val="1852183360"/>
        <c:crosses val="autoZero"/>
        <c:crossBetween val="midCat"/>
      </c:valAx>
      <c:spPr>
        <a:solidFill>
          <a:schemeClr val="bg1"/>
        </a:solidFill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700" b="0" i="0" u="none" strike="noStrike" baseline="0">
          <a:solidFill>
            <a:srgbClr val="000000"/>
          </a:solidFill>
          <a:latin typeface="Times New Roman" panose="02020603050405020304" pitchFamily="18" charset="0"/>
          <a:ea typeface="Calibri"/>
          <a:cs typeface="Times New Roman" panose="02020603050405020304" pitchFamily="18" charset="0"/>
        </a:defRPr>
      </a:pPr>
      <a:endParaRPr lang="nb-NO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13651234772124"/>
          <c:y val="3.4905277035324714E-2"/>
          <c:w val="0.79784107868869336"/>
          <c:h val="0.82443157191360239"/>
        </c:manualLayout>
      </c:layout>
      <c:scatterChart>
        <c:scatterStyle val="lineMarker"/>
        <c:varyColors val="0"/>
        <c:ser>
          <c:idx val="0"/>
          <c:order val="0"/>
          <c:tx>
            <c:v>GR = 2 [L/min]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3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'Ft = 300 WC = 90'!$T$11:$T$18</c:f>
              <c:numCache>
                <c:formatCode>General</c:formatCode>
                <c:ptCount val="8"/>
                <c:pt idx="0">
                  <c:v>99.308090692045198</c:v>
                </c:pt>
                <c:pt idx="1">
                  <c:v>99.304917720595967</c:v>
                </c:pt>
                <c:pt idx="2">
                  <c:v>99.376838420067685</c:v>
                </c:pt>
                <c:pt idx="3">
                  <c:v>99.507635145505304</c:v>
                </c:pt>
                <c:pt idx="4">
                  <c:v>99.563690986356676</c:v>
                </c:pt>
                <c:pt idx="5">
                  <c:v>99.619696329354142</c:v>
                </c:pt>
                <c:pt idx="6">
                  <c:v>99.648706371713061</c:v>
                </c:pt>
                <c:pt idx="7">
                  <c:v>99.694840383980463</c:v>
                </c:pt>
              </c:numCache>
            </c:numRef>
          </c:xVal>
          <c:yVal>
            <c:numRef>
              <c:f>'Ft = 300 WC = 90'!$V$11:$V$18</c:f>
              <c:numCache>
                <c:formatCode>General</c:formatCode>
                <c:ptCount val="8"/>
                <c:pt idx="0">
                  <c:v>10.977726438069098</c:v>
                </c:pt>
                <c:pt idx="1">
                  <c:v>18.396857214179985</c:v>
                </c:pt>
                <c:pt idx="2">
                  <c:v>26.835239500141618</c:v>
                </c:pt>
                <c:pt idx="3">
                  <c:v>34.708083549812116</c:v>
                </c:pt>
                <c:pt idx="4">
                  <c:v>47.333419272207493</c:v>
                </c:pt>
                <c:pt idx="5">
                  <c:v>54.187928439437407</c:v>
                </c:pt>
                <c:pt idx="6">
                  <c:v>61.795993750965764</c:v>
                </c:pt>
                <c:pt idx="7">
                  <c:v>71.358189675226129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56-344C-8440-52587D28D24A}"/>
            </c:ext>
          </c:extLst>
        </c:ser>
        <c:ser>
          <c:idx val="1"/>
          <c:order val="1"/>
          <c:tx>
            <c:v>GR = 5 [L/min]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'Ft = 300 WC = 90'!$T$24:$T$31</c:f>
              <c:numCache>
                <c:formatCode>General</c:formatCode>
                <c:ptCount val="8"/>
                <c:pt idx="0">
                  <c:v>99.215067394652664</c:v>
                </c:pt>
                <c:pt idx="1">
                  <c:v>99.171854543954822</c:v>
                </c:pt>
                <c:pt idx="2">
                  <c:v>99.203584235064426</c:v>
                </c:pt>
                <c:pt idx="3">
                  <c:v>99.279131054021221</c:v>
                </c:pt>
                <c:pt idx="4">
                  <c:v>99.309198700351857</c:v>
                </c:pt>
                <c:pt idx="5">
                  <c:v>99.341281000384569</c:v>
                </c:pt>
                <c:pt idx="6">
                  <c:v>99.360469940312086</c:v>
                </c:pt>
                <c:pt idx="7">
                  <c:v>99.301140392231972</c:v>
                </c:pt>
              </c:numCache>
            </c:numRef>
          </c:xVal>
          <c:yVal>
            <c:numRef>
              <c:f>'Ft = 300 WC = 90'!$V$24:$V$31</c:f>
              <c:numCache>
                <c:formatCode>General</c:formatCode>
                <c:ptCount val="8"/>
                <c:pt idx="0">
                  <c:v>11.180685686382136</c:v>
                </c:pt>
                <c:pt idx="1">
                  <c:v>17.225469058874761</c:v>
                </c:pt>
                <c:pt idx="2">
                  <c:v>27.059560288033001</c:v>
                </c:pt>
                <c:pt idx="3">
                  <c:v>35.228251057567412</c:v>
                </c:pt>
                <c:pt idx="4">
                  <c:v>44.739831957060865</c:v>
                </c:pt>
                <c:pt idx="5">
                  <c:v>53.785876423886528</c:v>
                </c:pt>
                <c:pt idx="6">
                  <c:v>61.396427183612289</c:v>
                </c:pt>
                <c:pt idx="7">
                  <c:v>74.839466415296926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56-344C-8440-52587D28D24A}"/>
            </c:ext>
          </c:extLst>
        </c:ser>
        <c:ser>
          <c:idx val="2"/>
          <c:order val="2"/>
          <c:tx>
            <c:v>GR = 10 [L/min]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'Ft = 300 WC = 90'!$T$37:$T$45</c:f>
              <c:numCache>
                <c:formatCode>General</c:formatCode>
                <c:ptCount val="9"/>
                <c:pt idx="0">
                  <c:v>99.103409053526363</c:v>
                </c:pt>
                <c:pt idx="1">
                  <c:v>98.535296583782767</c:v>
                </c:pt>
                <c:pt idx="2">
                  <c:v>98.842923454174681</c:v>
                </c:pt>
                <c:pt idx="3">
                  <c:v>98.872688957805565</c:v>
                </c:pt>
                <c:pt idx="4">
                  <c:v>98.963697657882918</c:v>
                </c:pt>
                <c:pt idx="5">
                  <c:v>99.003687131422296</c:v>
                </c:pt>
                <c:pt idx="6">
                  <c:v>98.987016425074543</c:v>
                </c:pt>
                <c:pt idx="7">
                  <c:v>99.026552684563285</c:v>
                </c:pt>
                <c:pt idx="8">
                  <c:v>99.093487220816726</c:v>
                </c:pt>
              </c:numCache>
            </c:numRef>
          </c:xVal>
          <c:yVal>
            <c:numRef>
              <c:f>'Ft = 300 WC = 90'!$V$37:$V$45</c:f>
              <c:numCache>
                <c:formatCode>General</c:formatCode>
                <c:ptCount val="9"/>
                <c:pt idx="0">
                  <c:v>11.396929603847363</c:v>
                </c:pt>
                <c:pt idx="1">
                  <c:v>16.668017645798557</c:v>
                </c:pt>
                <c:pt idx="2">
                  <c:v>27.282770650865672</c:v>
                </c:pt>
                <c:pt idx="3">
                  <c:v>34.790982756364002</c:v>
                </c:pt>
                <c:pt idx="4">
                  <c:v>46.320690681353241</c:v>
                </c:pt>
                <c:pt idx="5">
                  <c:v>53.549242555282852</c:v>
                </c:pt>
                <c:pt idx="6">
                  <c:v>61.097608003098692</c:v>
                </c:pt>
                <c:pt idx="7">
                  <c:v>69.506872901042115</c:v>
                </c:pt>
                <c:pt idx="8">
                  <c:v>76.307543185193623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E56-344C-8440-52587D28D24A}"/>
            </c:ext>
          </c:extLst>
        </c:ser>
        <c:ser>
          <c:idx val="3"/>
          <c:order val="3"/>
          <c:tx>
            <c:v>GR = 20 [L/min]</c:v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dash"/>
            <c:size val="3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'Ft = 300 WC = 90'!$T$51:$T$60</c:f>
              <c:numCache>
                <c:formatCode>General</c:formatCode>
                <c:ptCount val="10"/>
                <c:pt idx="0">
                  <c:v>99.240904402299321</c:v>
                </c:pt>
                <c:pt idx="1">
                  <c:v>99.132318278964291</c:v>
                </c:pt>
                <c:pt idx="2">
                  <c:v>99.163846557652519</c:v>
                </c:pt>
                <c:pt idx="3">
                  <c:v>99.169134826438608</c:v>
                </c:pt>
                <c:pt idx="4">
                  <c:v>99.18646029403682</c:v>
                </c:pt>
                <c:pt idx="5">
                  <c:v>99.211844053251468</c:v>
                </c:pt>
                <c:pt idx="6">
                  <c:v>99.195173368907334</c:v>
                </c:pt>
                <c:pt idx="7">
                  <c:v>99.199706190174936</c:v>
                </c:pt>
                <c:pt idx="8">
                  <c:v>99.158558253108197</c:v>
                </c:pt>
                <c:pt idx="9">
                  <c:v>99.104114153097072</c:v>
                </c:pt>
              </c:numCache>
            </c:numRef>
          </c:xVal>
          <c:yVal>
            <c:numRef>
              <c:f>'Ft = 300 WC = 90'!$V$51:$V$60</c:f>
              <c:numCache>
                <c:formatCode>General</c:formatCode>
                <c:ptCount val="10"/>
                <c:pt idx="0">
                  <c:v>10.328061994497435</c:v>
                </c:pt>
                <c:pt idx="1">
                  <c:v>17.427467542669437</c:v>
                </c:pt>
                <c:pt idx="2">
                  <c:v>25.836147661339385</c:v>
                </c:pt>
                <c:pt idx="3">
                  <c:v>34.70796058074189</c:v>
                </c:pt>
                <c:pt idx="4">
                  <c:v>46.054829552988167</c:v>
                </c:pt>
                <c:pt idx="5">
                  <c:v>53.878446896150933</c:v>
                </c:pt>
                <c:pt idx="6">
                  <c:v>63.449189786999916</c:v>
                </c:pt>
                <c:pt idx="7">
                  <c:v>69.12852367822731</c:v>
                </c:pt>
                <c:pt idx="8">
                  <c:v>76.234616266167748</c:v>
                </c:pt>
                <c:pt idx="9">
                  <c:v>86.182032808455659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E56-344C-8440-52587D28D24A}"/>
            </c:ext>
          </c:extLst>
        </c:ser>
        <c:ser>
          <c:idx val="4"/>
          <c:order val="4"/>
          <c:tx>
            <c:v>GR = 30 [L/min]</c:v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bg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'Ft = 300 WC = 90'!$T$66:$T$75</c:f>
              <c:numCache>
                <c:formatCode>General</c:formatCode>
                <c:ptCount val="10"/>
                <c:pt idx="0">
                  <c:v>99.26472680437854</c:v>
                </c:pt>
                <c:pt idx="1">
                  <c:v>99.214261523545048</c:v>
                </c:pt>
                <c:pt idx="2">
                  <c:v>99.244681737539977</c:v>
                </c:pt>
                <c:pt idx="3">
                  <c:v>99.241055488777491</c:v>
                </c:pt>
                <c:pt idx="4">
                  <c:v>99.240954759874256</c:v>
                </c:pt>
                <c:pt idx="5">
                  <c:v>99.28369074268933</c:v>
                </c:pt>
                <c:pt idx="6">
                  <c:v>99.288952127571633</c:v>
                </c:pt>
                <c:pt idx="7">
                  <c:v>99.2810952593791</c:v>
                </c:pt>
                <c:pt idx="8">
                  <c:v>99.28139746534255</c:v>
                </c:pt>
                <c:pt idx="9">
                  <c:v>99.229723465177713</c:v>
                </c:pt>
              </c:numCache>
            </c:numRef>
          </c:xVal>
          <c:yVal>
            <c:numRef>
              <c:f>'Ft = 300 WC = 90'!$V$66:$V$75</c:f>
              <c:numCache>
                <c:formatCode>General</c:formatCode>
                <c:ptCount val="10"/>
                <c:pt idx="0">
                  <c:v>11.380318951504174</c:v>
                </c:pt>
                <c:pt idx="1">
                  <c:v>17.452594140572103</c:v>
                </c:pt>
                <c:pt idx="2">
                  <c:v>25.37800527340114</c:v>
                </c:pt>
                <c:pt idx="3">
                  <c:v>34.31107448622037</c:v>
                </c:pt>
                <c:pt idx="4">
                  <c:v>43.50005583791674</c:v>
                </c:pt>
                <c:pt idx="5">
                  <c:v>53.157219576720536</c:v>
                </c:pt>
                <c:pt idx="6">
                  <c:v>62.765256868026164</c:v>
                </c:pt>
                <c:pt idx="7">
                  <c:v>68.840929520464186</c:v>
                </c:pt>
                <c:pt idx="8">
                  <c:v>75.99232571709102</c:v>
                </c:pt>
                <c:pt idx="9">
                  <c:v>81.388979784137462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E56-344C-8440-52587D28D24A}"/>
            </c:ext>
          </c:extLst>
        </c:ser>
        <c:ser>
          <c:idx val="5"/>
          <c:order val="5"/>
          <c:tx>
            <c:v>No gas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7"/>
            <c:marker>
              <c:symbol val="circle"/>
              <c:size val="3"/>
              <c:spPr>
                <a:solidFill>
                  <a:schemeClr val="bg1"/>
                </a:solidFill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4E56-344C-8440-52587D28D24A}"/>
              </c:ext>
            </c:extLst>
          </c:dPt>
          <c:xVal>
            <c:numRef>
              <c:f>'Ft = 300 WC = 90'!$R$82:$R$89</c:f>
              <c:numCache>
                <c:formatCode>General</c:formatCode>
                <c:ptCount val="8"/>
                <c:pt idx="0">
                  <c:v>99.570866898739538</c:v>
                </c:pt>
                <c:pt idx="1">
                  <c:v>99.359579097277617</c:v>
                </c:pt>
                <c:pt idx="2">
                  <c:v>99.349368550777569</c:v>
                </c:pt>
                <c:pt idx="3">
                  <c:v>99.531321298031699</c:v>
                </c:pt>
                <c:pt idx="4">
                  <c:v>99.445909443174116</c:v>
                </c:pt>
                <c:pt idx="5">
                  <c:v>99.561844892690971</c:v>
                </c:pt>
                <c:pt idx="6">
                  <c:v>99.590963846892251</c:v>
                </c:pt>
                <c:pt idx="7">
                  <c:v>99.367142424956967</c:v>
                </c:pt>
              </c:numCache>
            </c:numRef>
          </c:xVal>
          <c:yVal>
            <c:numRef>
              <c:f>'Ft = 300 WC = 90'!$S$82:$S$89</c:f>
              <c:numCache>
                <c:formatCode>General</c:formatCode>
                <c:ptCount val="8"/>
                <c:pt idx="0">
                  <c:v>10.182145827269707</c:v>
                </c:pt>
                <c:pt idx="1">
                  <c:v>30.614314190589003</c:v>
                </c:pt>
                <c:pt idx="2">
                  <c:v>50.217996561065391</c:v>
                </c:pt>
                <c:pt idx="3">
                  <c:v>60.36683633726706</c:v>
                </c:pt>
                <c:pt idx="4">
                  <c:v>69.955409329784203</c:v>
                </c:pt>
                <c:pt idx="5">
                  <c:v>80.493095349746241</c:v>
                </c:pt>
                <c:pt idx="6">
                  <c:v>91.406899547017559</c:v>
                </c:pt>
                <c:pt idx="7">
                  <c:v>97.067293654146397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E56-344C-8440-52587D28D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66927"/>
        <c:axId val="485796079"/>
      </c:scatterChart>
      <c:valAx>
        <c:axId val="486066927"/>
        <c:scaling>
          <c:orientation val="minMax"/>
          <c:max val="100"/>
          <c:min val="8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800" b="0" i="0" baseline="0">
                    <a:effectLst/>
                  </a:rPr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5796079"/>
        <c:crosses val="autoZero"/>
        <c:crossBetween val="midCat"/>
        <c:majorUnit val="5"/>
        <c:minorUnit val="5"/>
      </c:valAx>
      <c:valAx>
        <c:axId val="485796079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800" b="0" i="0" baseline="0">
                    <a:effectLst/>
                  </a:rPr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60669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642000632273907"/>
          <c:y val="0.52145199116297503"/>
          <c:w val="0.38864774256159157"/>
          <c:h val="0.300641569746442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1309101068249"/>
          <c:y val="3.2106479809289899E-2"/>
          <c:w val="0.81184668092958967"/>
          <c:h val="0.83016551686773099"/>
        </c:manualLayout>
      </c:layout>
      <c:scatterChart>
        <c:scatterStyle val="lineMarker"/>
        <c:varyColors val="0"/>
        <c:ser>
          <c:idx val="0"/>
          <c:order val="0"/>
          <c:tx>
            <c:v>GR = 2 [L/min]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3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'Ft = 300 WC = 70'!$T$11:$T$19</c:f>
              <c:numCache>
                <c:formatCode>General</c:formatCode>
                <c:ptCount val="9"/>
                <c:pt idx="0">
                  <c:v>99.489495464205746</c:v>
                </c:pt>
                <c:pt idx="1">
                  <c:v>98.978479697986671</c:v>
                </c:pt>
                <c:pt idx="2">
                  <c:v>99.063734354026423</c:v>
                </c:pt>
                <c:pt idx="3">
                  <c:v>99.014936942113295</c:v>
                </c:pt>
                <c:pt idx="4">
                  <c:v>99.044737705536406</c:v>
                </c:pt>
                <c:pt idx="5">
                  <c:v>99.096556085011173</c:v>
                </c:pt>
                <c:pt idx="6">
                  <c:v>99.086008060682076</c:v>
                </c:pt>
                <c:pt idx="7">
                  <c:v>99.094507923658028</c:v>
                </c:pt>
                <c:pt idx="8">
                  <c:v>99.026406640100319</c:v>
                </c:pt>
              </c:numCache>
            </c:numRef>
          </c:xVal>
          <c:yVal>
            <c:numRef>
              <c:f>'Ft = 300 WC = 70'!$V$11:$V$19</c:f>
              <c:numCache>
                <c:formatCode>General</c:formatCode>
                <c:ptCount val="9"/>
                <c:pt idx="0">
                  <c:v>11.023364958911516</c:v>
                </c:pt>
                <c:pt idx="1">
                  <c:v>20.944072985071205</c:v>
                </c:pt>
                <c:pt idx="2">
                  <c:v>29.377624595432049</c:v>
                </c:pt>
                <c:pt idx="3">
                  <c:v>40.3995766569737</c:v>
                </c:pt>
                <c:pt idx="4">
                  <c:v>50.415539486414694</c:v>
                </c:pt>
                <c:pt idx="5">
                  <c:v>59.791605600371319</c:v>
                </c:pt>
                <c:pt idx="6">
                  <c:v>69.657717522287356</c:v>
                </c:pt>
                <c:pt idx="7">
                  <c:v>77.137614362151936</c:v>
                </c:pt>
                <c:pt idx="8">
                  <c:v>88.199664138005147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57-E147-997B-A7FFF5E79F6B}"/>
            </c:ext>
          </c:extLst>
        </c:ser>
        <c:ser>
          <c:idx val="1"/>
          <c:order val="1"/>
          <c:tx>
            <c:v>GR = 5 [L/min]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'Ft = 300 WC = 70'!$T$25:$T$33</c:f>
              <c:numCache>
                <c:formatCode>General</c:formatCode>
                <c:ptCount val="9"/>
                <c:pt idx="0">
                  <c:v>99.381506374440107</c:v>
                </c:pt>
                <c:pt idx="1">
                  <c:v>99.273056261186056</c:v>
                </c:pt>
                <c:pt idx="2">
                  <c:v>99.214990987136574</c:v>
                </c:pt>
                <c:pt idx="3">
                  <c:v>99.239140272165969</c:v>
                </c:pt>
                <c:pt idx="4">
                  <c:v>99.248427137863573</c:v>
                </c:pt>
                <c:pt idx="5">
                  <c:v>99.238083949944055</c:v>
                </c:pt>
                <c:pt idx="6">
                  <c:v>99.224054068792071</c:v>
                </c:pt>
                <c:pt idx="7">
                  <c:v>99.170085068512421</c:v>
                </c:pt>
                <c:pt idx="8">
                  <c:v>99.005105776006985</c:v>
                </c:pt>
              </c:numCache>
            </c:numRef>
          </c:xVal>
          <c:yVal>
            <c:numRef>
              <c:f>'Ft = 300 WC = 70'!$V$25:$V$33</c:f>
              <c:numCache>
                <c:formatCode>General</c:formatCode>
                <c:ptCount val="9"/>
                <c:pt idx="0">
                  <c:v>10.956198977106903</c:v>
                </c:pt>
                <c:pt idx="1">
                  <c:v>20.533115725578206</c:v>
                </c:pt>
                <c:pt idx="2">
                  <c:v>29.070794543960993</c:v>
                </c:pt>
                <c:pt idx="3">
                  <c:v>39.105001410462741</c:v>
                </c:pt>
                <c:pt idx="4">
                  <c:v>49.265062690061725</c:v>
                </c:pt>
                <c:pt idx="5">
                  <c:v>56.913533021148424</c:v>
                </c:pt>
                <c:pt idx="6">
                  <c:v>66.52939984107914</c:v>
                </c:pt>
                <c:pt idx="7">
                  <c:v>76.45030217203167</c:v>
                </c:pt>
                <c:pt idx="8">
                  <c:v>89.0358147345178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257-E147-997B-A7FFF5E79F6B}"/>
            </c:ext>
          </c:extLst>
        </c:ser>
        <c:ser>
          <c:idx val="2"/>
          <c:order val="2"/>
          <c:tx>
            <c:v>GR = 10 [L/min]</c:v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'Ft = 300 WC = 70'!$T$39:$T$47</c:f>
              <c:numCache>
                <c:formatCode>General</c:formatCode>
                <c:ptCount val="9"/>
                <c:pt idx="0">
                  <c:v>99.32103438758314</c:v>
                </c:pt>
                <c:pt idx="1">
                  <c:v>98.730857209171845</c:v>
                </c:pt>
                <c:pt idx="2">
                  <c:v>98.958510118847485</c:v>
                </c:pt>
                <c:pt idx="3">
                  <c:v>98.970952666387248</c:v>
                </c:pt>
                <c:pt idx="4">
                  <c:v>98.990000559283871</c:v>
                </c:pt>
                <c:pt idx="5">
                  <c:v>98.983600029361924</c:v>
                </c:pt>
                <c:pt idx="6">
                  <c:v>99.006078649328373</c:v>
                </c:pt>
                <c:pt idx="7">
                  <c:v>98.994455314596863</c:v>
                </c:pt>
                <c:pt idx="8">
                  <c:v>98.874740415268107</c:v>
                </c:pt>
              </c:numCache>
            </c:numRef>
          </c:xVal>
          <c:yVal>
            <c:numRef>
              <c:f>'Ft = 300 WC = 70'!$V$39:$V$47</c:f>
              <c:numCache>
                <c:formatCode>General</c:formatCode>
                <c:ptCount val="9"/>
                <c:pt idx="0">
                  <c:v>11.100183281212054</c:v>
                </c:pt>
                <c:pt idx="1">
                  <c:v>19.729956467979015</c:v>
                </c:pt>
                <c:pt idx="2">
                  <c:v>28.716949377864637</c:v>
                </c:pt>
                <c:pt idx="3">
                  <c:v>39.285210578786874</c:v>
                </c:pt>
                <c:pt idx="4">
                  <c:v>48.232153498940974</c:v>
                </c:pt>
                <c:pt idx="5">
                  <c:v>59.251531835185524</c:v>
                </c:pt>
                <c:pt idx="6">
                  <c:v>68.072204658784159</c:v>
                </c:pt>
                <c:pt idx="7">
                  <c:v>77.639307783422467</c:v>
                </c:pt>
                <c:pt idx="8">
                  <c:v>87.925176938015611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257-E147-997B-A7FFF5E79F6B}"/>
            </c:ext>
          </c:extLst>
        </c:ser>
        <c:ser>
          <c:idx val="3"/>
          <c:order val="3"/>
          <c:tx>
            <c:v>GR = 20 [L/min]</c:v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dash"/>
            <c:size val="3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'Ft = 300 WC = 70'!$T$53:$T$65</c:f>
              <c:numCache>
                <c:formatCode>General</c:formatCode>
                <c:ptCount val="13"/>
                <c:pt idx="0">
                  <c:v>99.394204938478438</c:v>
                </c:pt>
                <c:pt idx="1">
                  <c:v>99.291592051174433</c:v>
                </c:pt>
                <c:pt idx="2">
                  <c:v>99.15789848154381</c:v>
                </c:pt>
                <c:pt idx="3">
                  <c:v>99.179711433165394</c:v>
                </c:pt>
                <c:pt idx="4">
                  <c:v>99.168036904362594</c:v>
                </c:pt>
                <c:pt idx="5">
                  <c:v>99.148323316554837</c:v>
                </c:pt>
                <c:pt idx="6">
                  <c:v>99.099423524888181</c:v>
                </c:pt>
                <c:pt idx="7">
                  <c:v>99.025689762304225</c:v>
                </c:pt>
                <c:pt idx="8">
                  <c:v>98.893276256990958</c:v>
                </c:pt>
              </c:numCache>
            </c:numRef>
          </c:xVal>
          <c:yVal>
            <c:numRef>
              <c:f>'Ft = 300 WC = 70'!$V$53:$V$65</c:f>
              <c:numCache>
                <c:formatCode>General</c:formatCode>
                <c:ptCount val="13"/>
                <c:pt idx="0">
                  <c:v>11.326853341810951</c:v>
                </c:pt>
                <c:pt idx="1">
                  <c:v>18.966114229126767</c:v>
                </c:pt>
                <c:pt idx="2">
                  <c:v>29.960660051782707</c:v>
                </c:pt>
                <c:pt idx="3">
                  <c:v>38.563836558034971</c:v>
                </c:pt>
                <c:pt idx="4">
                  <c:v>49.876273245149136</c:v>
                </c:pt>
                <c:pt idx="5">
                  <c:v>58.553324907786653</c:v>
                </c:pt>
                <c:pt idx="6">
                  <c:v>67.546704088392886</c:v>
                </c:pt>
                <c:pt idx="7">
                  <c:v>76.293422663419406</c:v>
                </c:pt>
                <c:pt idx="8">
                  <c:v>85.425779710689966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257-E147-997B-A7FFF5E79F6B}"/>
            </c:ext>
          </c:extLst>
        </c:ser>
        <c:ser>
          <c:idx val="4"/>
          <c:order val="4"/>
          <c:tx>
            <c:v>GR = 30 [L/min]</c:v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bg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'Ft = 300 WC = 70'!$T$71:$T$79</c:f>
              <c:numCache>
                <c:formatCode>General</c:formatCode>
                <c:ptCount val="9"/>
                <c:pt idx="0">
                  <c:v>99.633941957494727</c:v>
                </c:pt>
                <c:pt idx="1">
                  <c:v>99.142230096476851</c:v>
                </c:pt>
                <c:pt idx="2">
                  <c:v>98.961326298937664</c:v>
                </c:pt>
                <c:pt idx="3">
                  <c:v>98.927531726788985</c:v>
                </c:pt>
                <c:pt idx="4">
                  <c:v>98.947552438478724</c:v>
                </c:pt>
                <c:pt idx="5">
                  <c:v>98.936058897804315</c:v>
                </c:pt>
                <c:pt idx="6">
                  <c:v>98.912324149888391</c:v>
                </c:pt>
                <c:pt idx="7">
                  <c:v>98.741763664708671</c:v>
                </c:pt>
                <c:pt idx="8">
                  <c:v>98.741763664708671</c:v>
                </c:pt>
              </c:numCache>
            </c:numRef>
          </c:xVal>
          <c:yVal>
            <c:numRef>
              <c:f>'Ft = 300 WC = 70'!$V$71:$V$79</c:f>
              <c:numCache>
                <c:formatCode>General</c:formatCode>
                <c:ptCount val="9"/>
                <c:pt idx="0">
                  <c:v>11.472723656355166</c:v>
                </c:pt>
                <c:pt idx="1">
                  <c:v>19.83756007388336</c:v>
                </c:pt>
                <c:pt idx="2">
                  <c:v>30.28184954750996</c:v>
                </c:pt>
                <c:pt idx="3">
                  <c:v>39.672754555900447</c:v>
                </c:pt>
                <c:pt idx="4">
                  <c:v>48.52326255106945</c:v>
                </c:pt>
                <c:pt idx="5">
                  <c:v>58.099982617072143</c:v>
                </c:pt>
                <c:pt idx="6">
                  <c:v>68.108239705617763</c:v>
                </c:pt>
                <c:pt idx="7">
                  <c:v>88.069603162680536</c:v>
                </c:pt>
                <c:pt idx="8">
                  <c:v>88.069603162680536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257-E147-997B-A7FFF5E79F6B}"/>
            </c:ext>
          </c:extLst>
        </c:ser>
        <c:ser>
          <c:idx val="5"/>
          <c:order val="5"/>
          <c:tx>
            <c:v>No gas</c:v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'Ft = 300 WC = 70'!$Q$87:$Q$94</c:f>
              <c:numCache>
                <c:formatCode>General</c:formatCode>
                <c:ptCount val="8"/>
                <c:pt idx="0">
                  <c:v>99.812192099711055</c:v>
                </c:pt>
                <c:pt idx="1">
                  <c:v>99.639639408510945</c:v>
                </c:pt>
                <c:pt idx="2">
                  <c:v>99.558873573273203</c:v>
                </c:pt>
                <c:pt idx="3">
                  <c:v>99.664058263883476</c:v>
                </c:pt>
                <c:pt idx="4">
                  <c:v>99.680967786710156</c:v>
                </c:pt>
                <c:pt idx="5">
                  <c:v>99.750280592964245</c:v>
                </c:pt>
                <c:pt idx="6">
                  <c:v>99.725051382845749</c:v>
                </c:pt>
              </c:numCache>
            </c:numRef>
          </c:xVal>
          <c:yVal>
            <c:numRef>
              <c:f>'Ft = 300 WC = 70'!$R$87:$R$94</c:f>
              <c:numCache>
                <c:formatCode>General</c:formatCode>
                <c:ptCount val="8"/>
                <c:pt idx="0">
                  <c:v>10.087832922711664</c:v>
                </c:pt>
                <c:pt idx="1">
                  <c:v>30.05163214884724</c:v>
                </c:pt>
                <c:pt idx="2">
                  <c:v>50.235867340242059</c:v>
                </c:pt>
                <c:pt idx="3">
                  <c:v>59.731616076484116</c:v>
                </c:pt>
                <c:pt idx="4">
                  <c:v>71.788418632870616</c:v>
                </c:pt>
                <c:pt idx="5">
                  <c:v>81.054200980859974</c:v>
                </c:pt>
                <c:pt idx="6">
                  <c:v>90.722102118595103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257-E147-997B-A7FFF5E79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66927"/>
        <c:axId val="485796079"/>
      </c:scatterChart>
      <c:valAx>
        <c:axId val="486066927"/>
        <c:scaling>
          <c:orientation val="minMax"/>
          <c:max val="100"/>
          <c:min val="8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800" b="0" i="0" baseline="0">
                    <a:effectLst/>
                  </a:rPr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5796079"/>
        <c:crosses val="autoZero"/>
        <c:crossBetween val="midCat"/>
        <c:majorUnit val="5"/>
        <c:minorUnit val="5"/>
      </c:valAx>
      <c:valAx>
        <c:axId val="485796079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800" b="0" i="0" baseline="0">
                    <a:effectLst/>
                  </a:rPr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60669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5486299506679313"/>
          <c:y val="0.51170492306580939"/>
          <c:w val="0.36155002683488091"/>
          <c:h val="0.323563804811095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25439693870045"/>
          <c:y val="2.6136747295077322E-2"/>
          <c:w val="0.81167083670615936"/>
          <c:h val="0.82456013142242124"/>
        </c:manualLayout>
      </c:layout>
      <c:scatterChart>
        <c:scatterStyle val="lineMarker"/>
        <c:varyColors val="0"/>
        <c:ser>
          <c:idx val="0"/>
          <c:order val="0"/>
          <c:tx>
            <c:v>GR = 4.7 [L/min]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3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'Ft = 700 WC = 30'!$T$11:$T$17</c:f>
              <c:numCache>
                <c:formatCode>General</c:formatCode>
                <c:ptCount val="7"/>
                <c:pt idx="0">
                  <c:v>62.1</c:v>
                </c:pt>
                <c:pt idx="1">
                  <c:v>53.46474871524439</c:v>
                </c:pt>
                <c:pt idx="2">
                  <c:v>51.71107056567584</c:v>
                </c:pt>
                <c:pt idx="3">
                  <c:v>48.908852246621564</c:v>
                </c:pt>
                <c:pt idx="4">
                  <c:v>47.866206846836</c:v>
                </c:pt>
                <c:pt idx="5">
                  <c:v>45.897998598993418</c:v>
                </c:pt>
                <c:pt idx="6">
                  <c:v>43.157253825503325</c:v>
                </c:pt>
              </c:numCache>
            </c:numRef>
          </c:xVal>
          <c:yVal>
            <c:numRef>
              <c:f>'Ft = 700 WC = 30'!$V$11:$V$17</c:f>
              <c:numCache>
                <c:formatCode>General</c:formatCode>
                <c:ptCount val="7"/>
                <c:pt idx="0">
                  <c:v>8.9041773848066406</c:v>
                </c:pt>
                <c:pt idx="1">
                  <c:v>26.573802719933724</c:v>
                </c:pt>
                <c:pt idx="2">
                  <c:v>34.563353699906344</c:v>
                </c:pt>
                <c:pt idx="3">
                  <c:v>40.727010016293988</c:v>
                </c:pt>
                <c:pt idx="4">
                  <c:v>51.849589676636633</c:v>
                </c:pt>
                <c:pt idx="5">
                  <c:v>63.985801620662521</c:v>
                </c:pt>
                <c:pt idx="6">
                  <c:v>73.121030236474155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7E-DA4A-A961-9AE67B82D221}"/>
            </c:ext>
          </c:extLst>
        </c:ser>
        <c:ser>
          <c:idx val="1"/>
          <c:order val="1"/>
          <c:tx>
            <c:v>GR = 11.7 [L/min]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'Ft = 700 WC = 30'!$T$23:$T$28</c:f>
              <c:numCache>
                <c:formatCode>General</c:formatCode>
                <c:ptCount val="6"/>
                <c:pt idx="0">
                  <c:v>54.716291265580296</c:v>
                </c:pt>
                <c:pt idx="1">
                  <c:v>52.64735746524439</c:v>
                </c:pt>
                <c:pt idx="2">
                  <c:v>48.451205116251202</c:v>
                </c:pt>
                <c:pt idx="3">
                  <c:v>45.663060063518756</c:v>
                </c:pt>
                <c:pt idx="4">
                  <c:v>43.641526531639471</c:v>
                </c:pt>
                <c:pt idx="5">
                  <c:v>42.293822882310749</c:v>
                </c:pt>
              </c:numCache>
            </c:numRef>
          </c:xVal>
          <c:yVal>
            <c:numRef>
              <c:f>'Ft = 700 WC = 30'!$V$23:$V$28</c:f>
              <c:numCache>
                <c:formatCode>General</c:formatCode>
                <c:ptCount val="6"/>
                <c:pt idx="0">
                  <c:v>15.030035809479362</c:v>
                </c:pt>
                <c:pt idx="1">
                  <c:v>21.326578179889495</c:v>
                </c:pt>
                <c:pt idx="2">
                  <c:v>34.65258449446619</c:v>
                </c:pt>
                <c:pt idx="3">
                  <c:v>46.195502409972136</c:v>
                </c:pt>
                <c:pt idx="4">
                  <c:v>60.62533148301592</c:v>
                </c:pt>
                <c:pt idx="5">
                  <c:v>67.688457042833377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7E-DA4A-A961-9AE67B82D221}"/>
            </c:ext>
          </c:extLst>
        </c:ser>
        <c:ser>
          <c:idx val="2"/>
          <c:order val="2"/>
          <c:tx>
            <c:v>GR = 23.4 [L/min]</c:v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'Ft = 700 WC = 30'!$T$34:$T$36</c:f>
              <c:numCache>
                <c:formatCode>General</c:formatCode>
                <c:ptCount val="3"/>
                <c:pt idx="0">
                  <c:v>55.1</c:v>
                </c:pt>
                <c:pt idx="1">
                  <c:v>51.223067280680745</c:v>
                </c:pt>
                <c:pt idx="2">
                  <c:v>43.082723796161133</c:v>
                </c:pt>
              </c:numCache>
            </c:numRef>
          </c:xVal>
          <c:yVal>
            <c:numRef>
              <c:f>'Ft = 700 WC = 30'!$V$34:$V$36</c:f>
              <c:numCache>
                <c:formatCode>General</c:formatCode>
                <c:ptCount val="3"/>
                <c:pt idx="0">
                  <c:v>14</c:v>
                </c:pt>
                <c:pt idx="1">
                  <c:v>24.464132102026547</c:v>
                </c:pt>
                <c:pt idx="2">
                  <c:v>37.762440249434505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07E-DA4A-A961-9AE67B82D221}"/>
            </c:ext>
          </c:extLst>
        </c:ser>
        <c:ser>
          <c:idx val="3"/>
          <c:order val="3"/>
          <c:tx>
            <c:v>GR = 46.7 [L/min]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dash"/>
            <c:size val="3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'Ft = 700 WC = 30'!$T$42:$T$43</c:f>
              <c:numCache>
                <c:formatCode>General</c:formatCode>
                <c:ptCount val="2"/>
                <c:pt idx="0">
                  <c:v>54.165921518456258</c:v>
                </c:pt>
                <c:pt idx="1">
                  <c:v>51.096315463806505</c:v>
                </c:pt>
              </c:numCache>
            </c:numRef>
          </c:xVal>
          <c:yVal>
            <c:numRef>
              <c:f>'Ft = 700 WC = 30'!$V$42:$V$43</c:f>
              <c:numCache>
                <c:formatCode>General</c:formatCode>
                <c:ptCount val="2"/>
                <c:pt idx="0">
                  <c:v>13.749772207860172</c:v>
                </c:pt>
                <c:pt idx="1">
                  <c:v>22.215439607818475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07E-DA4A-A961-9AE67B82D221}"/>
            </c:ext>
          </c:extLst>
        </c:ser>
        <c:ser>
          <c:idx val="4"/>
          <c:order val="4"/>
          <c:tx>
            <c:v>GR = 70 [L/min]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bg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'Ft = 700 WC = 30'!$T$49</c:f>
              <c:numCache>
                <c:formatCode>General</c:formatCode>
                <c:ptCount val="1"/>
                <c:pt idx="0">
                  <c:v>52.004206095397677</c:v>
                </c:pt>
              </c:numCache>
            </c:numRef>
          </c:xVal>
          <c:yVal>
            <c:numRef>
              <c:f>'Ft = 700 WC = 30'!$V$49</c:f>
              <c:numCache>
                <c:formatCode>General</c:formatCode>
                <c:ptCount val="1"/>
                <c:pt idx="0">
                  <c:v>12.205163367290222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07E-DA4A-A961-9AE67B82D221}"/>
            </c:ext>
          </c:extLst>
        </c:ser>
        <c:ser>
          <c:idx val="5"/>
          <c:order val="5"/>
          <c:tx>
            <c:v>No gas</c:v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7"/>
            <c:marker>
              <c:symbol val="circle"/>
              <c:size val="3"/>
              <c:spPr>
                <a:solidFill>
                  <a:schemeClr val="bg1"/>
                </a:solidFill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127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007E-DA4A-A961-9AE67B82D221}"/>
              </c:ext>
            </c:extLst>
          </c:dPt>
          <c:xVal>
            <c:numRef>
              <c:f>'Ft = 700 WC = 30'!$S$55:$S$62</c:f>
              <c:numCache>
                <c:formatCode>General</c:formatCode>
                <c:ptCount val="8"/>
                <c:pt idx="0">
                  <c:v>62.197215152254515</c:v>
                </c:pt>
                <c:pt idx="1">
                  <c:v>59.488847307323859</c:v>
                </c:pt>
                <c:pt idx="2">
                  <c:v>51.33376383509065</c:v>
                </c:pt>
                <c:pt idx="3">
                  <c:v>49.856207668706567</c:v>
                </c:pt>
                <c:pt idx="4">
                  <c:v>47.235936064606264</c:v>
                </c:pt>
                <c:pt idx="5">
                  <c:v>47.259706618482454</c:v>
                </c:pt>
                <c:pt idx="6">
                  <c:v>45.801653127811463</c:v>
                </c:pt>
                <c:pt idx="7">
                  <c:v>43.284459299358367</c:v>
                </c:pt>
              </c:numCache>
            </c:numRef>
          </c:xVal>
          <c:yVal>
            <c:numRef>
              <c:f>'Ft = 700 WC = 30'!$T$55:$T$62</c:f>
              <c:numCache>
                <c:formatCode>General</c:formatCode>
                <c:ptCount val="8"/>
                <c:pt idx="0">
                  <c:v>10.894324478034692</c:v>
                </c:pt>
                <c:pt idx="1">
                  <c:v>17.99483056641445</c:v>
                </c:pt>
                <c:pt idx="2">
                  <c:v>35.437364669472743</c:v>
                </c:pt>
                <c:pt idx="3">
                  <c:v>52.423145849215146</c:v>
                </c:pt>
                <c:pt idx="4">
                  <c:v>63.306339583791924</c:v>
                </c:pt>
                <c:pt idx="5">
                  <c:v>71.497864760794229</c:v>
                </c:pt>
                <c:pt idx="6">
                  <c:v>79.725418490540619</c:v>
                </c:pt>
                <c:pt idx="7">
                  <c:v>92.486599811567459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07E-DA4A-A961-9AE67B82D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66927"/>
        <c:axId val="485796079"/>
      </c:scatterChart>
      <c:valAx>
        <c:axId val="486066927"/>
        <c:scaling>
          <c:orientation val="minMax"/>
          <c:max val="10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5796079"/>
        <c:crosses val="autoZero"/>
        <c:crossBetween val="midCat"/>
        <c:majorUnit val="10"/>
      </c:valAx>
      <c:valAx>
        <c:axId val="485796079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60669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5521072190742512"/>
          <c:y val="4.799184274627543E-2"/>
          <c:w val="0.39482853778791671"/>
          <c:h val="0.283588729636408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58149974243874"/>
          <c:y val="3.1892142978530554E-2"/>
          <c:w val="0.81634373390242121"/>
          <c:h val="0.81880473573896795"/>
        </c:manualLayout>
      </c:layout>
      <c:scatterChart>
        <c:scatterStyle val="lineMarker"/>
        <c:varyColors val="0"/>
        <c:ser>
          <c:idx val="0"/>
          <c:order val="0"/>
          <c:tx>
            <c:v>GR = 4.7 [L/min]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3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'Ft = 700 WC = 50'!$T$11:$T$19</c:f>
              <c:numCache>
                <c:formatCode>General</c:formatCode>
                <c:ptCount val="9"/>
                <c:pt idx="0">
                  <c:v>88.060161811300176</c:v>
                </c:pt>
                <c:pt idx="1">
                  <c:v>86.169675777164443</c:v>
                </c:pt>
                <c:pt idx="2">
                  <c:v>83.667450888188171</c:v>
                </c:pt>
                <c:pt idx="3">
                  <c:v>79.419828501830338</c:v>
                </c:pt>
                <c:pt idx="4">
                  <c:v>75.545001612819135</c:v>
                </c:pt>
                <c:pt idx="5">
                  <c:v>72.785987715259495</c:v>
                </c:pt>
                <c:pt idx="6">
                  <c:v>69.101539125175663</c:v>
                </c:pt>
                <c:pt idx="7">
                  <c:v>68</c:v>
                </c:pt>
                <c:pt idx="8">
                  <c:v>67</c:v>
                </c:pt>
              </c:numCache>
            </c:numRef>
          </c:xVal>
          <c:yVal>
            <c:numRef>
              <c:f>'Ft = 700 WC = 50'!$V$11:$V$19</c:f>
              <c:numCache>
                <c:formatCode>General</c:formatCode>
                <c:ptCount val="9"/>
                <c:pt idx="0">
                  <c:v>13.000958870732948</c:v>
                </c:pt>
                <c:pt idx="1">
                  <c:v>17.005091986311687</c:v>
                </c:pt>
                <c:pt idx="2">
                  <c:v>27.670697304971991</c:v>
                </c:pt>
                <c:pt idx="3">
                  <c:v>40.542350716698607</c:v>
                </c:pt>
                <c:pt idx="4">
                  <c:v>49.729139207545039</c:v>
                </c:pt>
                <c:pt idx="5">
                  <c:v>59.455809299412579</c:v>
                </c:pt>
                <c:pt idx="6">
                  <c:v>63.558268801485283</c:v>
                </c:pt>
                <c:pt idx="7">
                  <c:v>68.787652612065713</c:v>
                </c:pt>
                <c:pt idx="8">
                  <c:v>76.064810302780089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25-2342-A81D-FBF1ED1769ED}"/>
            </c:ext>
          </c:extLst>
        </c:ser>
        <c:ser>
          <c:idx val="1"/>
          <c:order val="1"/>
          <c:tx>
            <c:v>GR = 11.7 [L/min]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'Ft = 700 WC = 50'!$T$25:$T$31</c:f>
              <c:numCache>
                <c:formatCode>General</c:formatCode>
                <c:ptCount val="7"/>
                <c:pt idx="0">
                  <c:v>87.610757484001496</c:v>
                </c:pt>
                <c:pt idx="1">
                  <c:v>80.787718622860055</c:v>
                </c:pt>
                <c:pt idx="2">
                  <c:v>74.19878916549618</c:v>
                </c:pt>
                <c:pt idx="3">
                  <c:v>69.810059447999677</c:v>
                </c:pt>
                <c:pt idx="4">
                  <c:v>67.64211274502135</c:v>
                </c:pt>
                <c:pt idx="5">
                  <c:v>66.673041039747929</c:v>
                </c:pt>
                <c:pt idx="6">
                  <c:v>65.364552851048202</c:v>
                </c:pt>
              </c:numCache>
            </c:numRef>
          </c:xVal>
          <c:yVal>
            <c:numRef>
              <c:f>'Ft = 700 WC = 50'!$V$25:$V$31</c:f>
              <c:numCache>
                <c:formatCode>General</c:formatCode>
                <c:ptCount val="7"/>
                <c:pt idx="0">
                  <c:v>13.097739431909877</c:v>
                </c:pt>
                <c:pt idx="1">
                  <c:v>29.716063195108706</c:v>
                </c:pt>
                <c:pt idx="2">
                  <c:v>41.13848749544087</c:v>
                </c:pt>
                <c:pt idx="3">
                  <c:v>50.993647960126552</c:v>
                </c:pt>
                <c:pt idx="4">
                  <c:v>59.372528776212278</c:v>
                </c:pt>
                <c:pt idx="5">
                  <c:v>69.807885974805686</c:v>
                </c:pt>
                <c:pt idx="6">
                  <c:v>76.236761159782944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25-2342-A81D-FBF1ED1769ED}"/>
            </c:ext>
          </c:extLst>
        </c:ser>
        <c:ser>
          <c:idx val="2"/>
          <c:order val="2"/>
          <c:tx>
            <c:v>GR = 23.4 [L/min]</c:v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'Ft = 700 WC = 50'!$T$37:$T$44</c:f>
              <c:numCache>
                <c:formatCode>General</c:formatCode>
                <c:ptCount val="8"/>
                <c:pt idx="0">
                  <c:v>83.681815782217257</c:v>
                </c:pt>
                <c:pt idx="1">
                  <c:v>81.710485974975413</c:v>
                </c:pt>
                <c:pt idx="2">
                  <c:v>76</c:v>
                </c:pt>
                <c:pt idx="3">
                  <c:v>71.471640842047762</c:v>
                </c:pt>
                <c:pt idx="4">
                  <c:v>69.726704123094748</c:v>
                </c:pt>
                <c:pt idx="5">
                  <c:v>66.908579393631683</c:v>
                </c:pt>
                <c:pt idx="6">
                  <c:v>64.962160937256158</c:v>
                </c:pt>
                <c:pt idx="7">
                  <c:v>63.891402136985434</c:v>
                </c:pt>
              </c:numCache>
            </c:numRef>
          </c:xVal>
          <c:yVal>
            <c:numRef>
              <c:f>'Ft = 700 WC = 50'!$V$37:$V$44</c:f>
              <c:numCache>
                <c:formatCode>General</c:formatCode>
                <c:ptCount val="8"/>
                <c:pt idx="0">
                  <c:v>17.849433858300639</c:v>
                </c:pt>
                <c:pt idx="1">
                  <c:v>28.01181257913332</c:v>
                </c:pt>
                <c:pt idx="2">
                  <c:v>38.504963856892786</c:v>
                </c:pt>
                <c:pt idx="3">
                  <c:v>48.247443082579927</c:v>
                </c:pt>
                <c:pt idx="4">
                  <c:v>53.278694947643991</c:v>
                </c:pt>
                <c:pt idx="5">
                  <c:v>60.634650368190535</c:v>
                </c:pt>
                <c:pt idx="6">
                  <c:v>70.176434033900065</c:v>
                </c:pt>
                <c:pt idx="7">
                  <c:v>75.729214075868526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025-2342-A81D-FBF1ED1769ED}"/>
            </c:ext>
          </c:extLst>
        </c:ser>
        <c:ser>
          <c:idx val="3"/>
          <c:order val="3"/>
          <c:tx>
            <c:v>GR = 46.7 [L/min]</c:v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dash"/>
            <c:size val="3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'Ft = 700 WC = 50'!$T$50:$T$57</c:f>
              <c:numCache>
                <c:formatCode>General</c:formatCode>
                <c:ptCount val="8"/>
                <c:pt idx="0">
                  <c:v>81.710962287341999</c:v>
                </c:pt>
                <c:pt idx="1">
                  <c:v>77.963504504825181</c:v>
                </c:pt>
                <c:pt idx="2">
                  <c:v>68.799364138182497</c:v>
                </c:pt>
                <c:pt idx="3">
                  <c:v>66.012903697383592</c:v>
                </c:pt>
                <c:pt idx="4">
                  <c:v>64.305320902918723</c:v>
                </c:pt>
                <c:pt idx="5">
                  <c:v>62.335562946776868</c:v>
                </c:pt>
                <c:pt idx="6">
                  <c:v>61.71675916997529</c:v>
                </c:pt>
                <c:pt idx="7">
                  <c:v>61.561406243171326</c:v>
                </c:pt>
              </c:numCache>
            </c:numRef>
          </c:xVal>
          <c:yVal>
            <c:numRef>
              <c:f>'Ft = 700 WC = 50'!$V$50:$V$57</c:f>
              <c:numCache>
                <c:formatCode>General</c:formatCode>
                <c:ptCount val="8"/>
                <c:pt idx="0">
                  <c:v>16.622833462672428</c:v>
                </c:pt>
                <c:pt idx="1">
                  <c:v>26.167647445999563</c:v>
                </c:pt>
                <c:pt idx="2">
                  <c:v>38.670284890750551</c:v>
                </c:pt>
                <c:pt idx="3">
                  <c:v>46.528312260935991</c:v>
                </c:pt>
                <c:pt idx="4">
                  <c:v>52.162661464226787</c:v>
                </c:pt>
                <c:pt idx="5">
                  <c:v>61.078673628948806</c:v>
                </c:pt>
                <c:pt idx="6">
                  <c:v>70.233107211112866</c:v>
                </c:pt>
                <c:pt idx="7">
                  <c:v>75.441712048004973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025-2342-A81D-FBF1ED1769ED}"/>
            </c:ext>
          </c:extLst>
        </c:ser>
        <c:ser>
          <c:idx val="4"/>
          <c:order val="4"/>
          <c:tx>
            <c:v>GR = [L/min]</c:v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bg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'Ft = 700 WC = 50'!$T$63:$T$70</c:f>
              <c:numCache>
                <c:formatCode>General</c:formatCode>
                <c:ptCount val="8"/>
                <c:pt idx="0">
                  <c:v>78.510498562769953</c:v>
                </c:pt>
                <c:pt idx="1">
                  <c:v>75.887949262525396</c:v>
                </c:pt>
                <c:pt idx="2">
                  <c:v>72.494005920607378</c:v>
                </c:pt>
                <c:pt idx="3">
                  <c:v>66.750109001873042</c:v>
                </c:pt>
                <c:pt idx="4">
                  <c:v>63.509968137713678</c:v>
                </c:pt>
                <c:pt idx="5">
                  <c:v>61.877106177900167</c:v>
                </c:pt>
                <c:pt idx="6">
                  <c:v>60.899374380885007</c:v>
                </c:pt>
                <c:pt idx="7">
                  <c:v>60.473173736381447</c:v>
                </c:pt>
              </c:numCache>
            </c:numRef>
          </c:xVal>
          <c:yVal>
            <c:numRef>
              <c:f>'Ft = 700 WC = 50'!$V$63:$V$70</c:f>
              <c:numCache>
                <c:formatCode>General</c:formatCode>
                <c:ptCount val="8"/>
                <c:pt idx="0">
                  <c:v>12.28192130554366</c:v>
                </c:pt>
                <c:pt idx="1">
                  <c:v>17.087972689604552</c:v>
                </c:pt>
                <c:pt idx="2">
                  <c:v>27.772548951870927</c:v>
                </c:pt>
                <c:pt idx="3">
                  <c:v>38.8666185477421</c:v>
                </c:pt>
                <c:pt idx="4">
                  <c:v>48.466602396092071</c:v>
                </c:pt>
                <c:pt idx="5">
                  <c:v>58.892750363856635</c:v>
                </c:pt>
                <c:pt idx="6">
                  <c:v>69.459360638983313</c:v>
                </c:pt>
                <c:pt idx="7">
                  <c:v>77.024724824975635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025-2342-A81D-FBF1ED1769ED}"/>
            </c:ext>
          </c:extLst>
        </c:ser>
        <c:ser>
          <c:idx val="5"/>
          <c:order val="5"/>
          <c:tx>
            <c:v>No gas</c:v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'Ft = 700 WC = 50'!$R$77:$R$85</c:f>
              <c:numCache>
                <c:formatCode>General</c:formatCode>
                <c:ptCount val="9"/>
                <c:pt idx="0">
                  <c:v>96.914507276347834</c:v>
                </c:pt>
                <c:pt idx="1">
                  <c:v>91.706756639870818</c:v>
                </c:pt>
                <c:pt idx="2">
                  <c:v>86.70964551368138</c:v>
                </c:pt>
                <c:pt idx="3">
                  <c:v>82.126682305479576</c:v>
                </c:pt>
                <c:pt idx="4">
                  <c:v>76.563561851168828</c:v>
                </c:pt>
                <c:pt idx="5">
                  <c:v>72.371894430267474</c:v>
                </c:pt>
                <c:pt idx="6">
                  <c:v>69.468104925141475</c:v>
                </c:pt>
                <c:pt idx="7">
                  <c:v>67.560625833763112</c:v>
                </c:pt>
              </c:numCache>
            </c:numRef>
          </c:xVal>
          <c:yVal>
            <c:numRef>
              <c:f>'Ft = 700 WC = 50'!$S$77:$S$85</c:f>
              <c:numCache>
                <c:formatCode>General</c:formatCode>
                <c:ptCount val="9"/>
                <c:pt idx="0">
                  <c:v>10.659467456195323</c:v>
                </c:pt>
                <c:pt idx="1">
                  <c:v>20.624876751839206</c:v>
                </c:pt>
                <c:pt idx="2">
                  <c:v>30.290973322481896</c:v>
                </c:pt>
                <c:pt idx="3">
                  <c:v>40.354039310659061</c:v>
                </c:pt>
                <c:pt idx="4">
                  <c:v>51.077169968092981</c:v>
                </c:pt>
                <c:pt idx="5">
                  <c:v>61.698257298610812</c:v>
                </c:pt>
                <c:pt idx="6">
                  <c:v>72.117243882448776</c:v>
                </c:pt>
                <c:pt idx="7">
                  <c:v>80.703488973184562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025-2342-A81D-FBF1ED176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66927"/>
        <c:axId val="485796079"/>
      </c:scatterChart>
      <c:valAx>
        <c:axId val="486066927"/>
        <c:scaling>
          <c:orientation val="minMax"/>
          <c:max val="100"/>
          <c:min val="3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5796079"/>
        <c:crosses val="autoZero"/>
        <c:crossBetween val="midCat"/>
        <c:majorUnit val="10"/>
      </c:valAx>
      <c:valAx>
        <c:axId val="485796079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60669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5023806019574656"/>
          <c:y val="0.54871126720670704"/>
          <c:w val="0.37695010670395174"/>
          <c:h val="0.258970599898034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25235978842577"/>
          <c:y val="2.5481901093298589E-2"/>
          <c:w val="0.83123229671523691"/>
          <c:h val="0.82456013142242124"/>
        </c:manualLayout>
      </c:layout>
      <c:scatterChart>
        <c:scatterStyle val="lineMarker"/>
        <c:varyColors val="0"/>
        <c:ser>
          <c:idx val="0"/>
          <c:order val="0"/>
          <c:tx>
            <c:v>GR = 4.7 [L/min]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3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'Ft = 500 WC = 70'!$T$11:$T$17</c:f>
              <c:numCache>
                <c:formatCode>General</c:formatCode>
                <c:ptCount val="7"/>
                <c:pt idx="0">
                  <c:v>96.523987077786373</c:v>
                </c:pt>
                <c:pt idx="1">
                  <c:v>95.602516704257724</c:v>
                </c:pt>
                <c:pt idx="2">
                  <c:v>94.877871135438312</c:v>
                </c:pt>
                <c:pt idx="3">
                  <c:v>93.910971890471814</c:v>
                </c:pt>
                <c:pt idx="4">
                  <c:v>93.034678553746303</c:v>
                </c:pt>
                <c:pt idx="5">
                  <c:v>90.912416055362272</c:v>
                </c:pt>
                <c:pt idx="6">
                  <c:v>88.853461463032104</c:v>
                </c:pt>
              </c:numCache>
            </c:numRef>
          </c:xVal>
          <c:yVal>
            <c:numRef>
              <c:f>'Ft = 500 WC = 70'!$V$11:$V$17</c:f>
              <c:numCache>
                <c:formatCode>General</c:formatCode>
                <c:ptCount val="7"/>
                <c:pt idx="0">
                  <c:v>12.576174635782362</c:v>
                </c:pt>
                <c:pt idx="1">
                  <c:v>21.36843278233335</c:v>
                </c:pt>
                <c:pt idx="2">
                  <c:v>29.665110157379885</c:v>
                </c:pt>
                <c:pt idx="3">
                  <c:v>37.494706833189205</c:v>
                </c:pt>
                <c:pt idx="4">
                  <c:v>46.02230480122558</c:v>
                </c:pt>
                <c:pt idx="5">
                  <c:v>63.368267132876433</c:v>
                </c:pt>
                <c:pt idx="6">
                  <c:v>71.150648016195944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38-1A47-AC18-11C774912572}"/>
            </c:ext>
          </c:extLst>
        </c:ser>
        <c:ser>
          <c:idx val="1"/>
          <c:order val="1"/>
          <c:tx>
            <c:v>GR = 11.7 [L/min]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'Ft = 500 WC = 70'!$T$23:$T$31</c:f>
              <c:numCache>
                <c:formatCode>General</c:formatCode>
                <c:ptCount val="9"/>
                <c:pt idx="0">
                  <c:v>96.69693905545131</c:v>
                </c:pt>
                <c:pt idx="1">
                  <c:v>95.876147468093308</c:v>
                </c:pt>
                <c:pt idx="2">
                  <c:v>95.333019921356041</c:v>
                </c:pt>
                <c:pt idx="3">
                  <c:v>94.089296437047949</c:v>
                </c:pt>
                <c:pt idx="4">
                  <c:v>92.676032393552532</c:v>
                </c:pt>
                <c:pt idx="5">
                  <c:v>90.704712340466472</c:v>
                </c:pt>
                <c:pt idx="6">
                  <c:v>88.156163857409979</c:v>
                </c:pt>
                <c:pt idx="7">
                  <c:v>86.939500882189549</c:v>
                </c:pt>
                <c:pt idx="8">
                  <c:v>85.474300297062626</c:v>
                </c:pt>
              </c:numCache>
            </c:numRef>
          </c:xVal>
          <c:yVal>
            <c:numRef>
              <c:f>'Ft = 500 WC = 70'!$V$23:$V$31</c:f>
              <c:numCache>
                <c:formatCode>General</c:formatCode>
                <c:ptCount val="9"/>
                <c:pt idx="0">
                  <c:v>12.699066918993221</c:v>
                </c:pt>
                <c:pt idx="1">
                  <c:v>22.445766872224073</c:v>
                </c:pt>
                <c:pt idx="2">
                  <c:v>29.721142789347038</c:v>
                </c:pt>
                <c:pt idx="3">
                  <c:v>38.927997146673796</c:v>
                </c:pt>
                <c:pt idx="4">
                  <c:v>46.070287621209886</c:v>
                </c:pt>
                <c:pt idx="5">
                  <c:v>56.017439054624241</c:v>
                </c:pt>
                <c:pt idx="6">
                  <c:v>64.094038117631968</c:v>
                </c:pt>
                <c:pt idx="7">
                  <c:v>68.198409055041296</c:v>
                </c:pt>
                <c:pt idx="8">
                  <c:v>75.346726036669025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38-1A47-AC18-11C774912572}"/>
            </c:ext>
          </c:extLst>
        </c:ser>
        <c:ser>
          <c:idx val="2"/>
          <c:order val="2"/>
          <c:tx>
            <c:v>GR = 23.4 [L/min]</c:v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'Ft = 500 WC = 70'!$T$37:$T$45</c:f>
              <c:numCache>
                <c:formatCode>General</c:formatCode>
                <c:ptCount val="9"/>
                <c:pt idx="0">
                  <c:v>96.215403286940273</c:v>
                </c:pt>
                <c:pt idx="1">
                  <c:v>95.705411541423871</c:v>
                </c:pt>
                <c:pt idx="2">
                  <c:v>94.087701221256623</c:v>
                </c:pt>
                <c:pt idx="3">
                  <c:v>93.506393223952117</c:v>
                </c:pt>
                <c:pt idx="4">
                  <c:v>92.365386755161637</c:v>
                </c:pt>
                <c:pt idx="5">
                  <c:v>90</c:v>
                </c:pt>
                <c:pt idx="6">
                  <c:v>87.9</c:v>
                </c:pt>
                <c:pt idx="7">
                  <c:v>86.6</c:v>
                </c:pt>
                <c:pt idx="8">
                  <c:v>84.8</c:v>
                </c:pt>
              </c:numCache>
            </c:numRef>
          </c:xVal>
          <c:yVal>
            <c:numRef>
              <c:f>'Ft = 500 WC = 70'!$V$37:$V$45</c:f>
              <c:numCache>
                <c:formatCode>General</c:formatCode>
                <c:ptCount val="9"/>
                <c:pt idx="0">
                  <c:v>13.490040022139768</c:v>
                </c:pt>
                <c:pt idx="1">
                  <c:v>20.599529223654301</c:v>
                </c:pt>
                <c:pt idx="2">
                  <c:v>31.59330531118129</c:v>
                </c:pt>
                <c:pt idx="3">
                  <c:v>39.210243897193081</c:v>
                </c:pt>
                <c:pt idx="4">
                  <c:v>46.733169272806947</c:v>
                </c:pt>
                <c:pt idx="5">
                  <c:v>55.172476922532276</c:v>
                </c:pt>
                <c:pt idx="6">
                  <c:v>62.035107668971179</c:v>
                </c:pt>
                <c:pt idx="7">
                  <c:v>69.535461702797079</c:v>
                </c:pt>
                <c:pt idx="8">
                  <c:v>76.492459370520109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F38-1A47-AC18-11C774912572}"/>
            </c:ext>
          </c:extLst>
        </c:ser>
        <c:ser>
          <c:idx val="3"/>
          <c:order val="3"/>
          <c:tx>
            <c:v>GR = 46.7 [L/min]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dash"/>
            <c:size val="3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'Ft = 500 WC = 70'!$T$51:$T$58</c:f>
              <c:numCache>
                <c:formatCode>General</c:formatCode>
                <c:ptCount val="8"/>
                <c:pt idx="0">
                  <c:v>96.195767122195292</c:v>
                </c:pt>
                <c:pt idx="1">
                  <c:v>94.946870603201489</c:v>
                </c:pt>
                <c:pt idx="2">
                  <c:v>93.568845297887364</c:v>
                </c:pt>
                <c:pt idx="3">
                  <c:v>91.599539862745985</c:v>
                </c:pt>
                <c:pt idx="4">
                  <c:v>89.618499426504783</c:v>
                </c:pt>
                <c:pt idx="5">
                  <c:v>87.167353676063257</c:v>
                </c:pt>
                <c:pt idx="6">
                  <c:v>84.81427248184599</c:v>
                </c:pt>
                <c:pt idx="7">
                  <c:v>82.420746160193332</c:v>
                </c:pt>
              </c:numCache>
            </c:numRef>
          </c:xVal>
          <c:yVal>
            <c:numRef>
              <c:f>'Ft = 500 WC = 70'!$V$51:$V$58</c:f>
              <c:numCache>
                <c:formatCode>General</c:formatCode>
                <c:ptCount val="8"/>
                <c:pt idx="0">
                  <c:v>13.671439076669262</c:v>
                </c:pt>
                <c:pt idx="1">
                  <c:v>21.028090739217031</c:v>
                </c:pt>
                <c:pt idx="2">
                  <c:v>28.43623794624779</c:v>
                </c:pt>
                <c:pt idx="3">
                  <c:v>38.968697734848455</c:v>
                </c:pt>
                <c:pt idx="4">
                  <c:v>45.470441699202183</c:v>
                </c:pt>
                <c:pt idx="5">
                  <c:v>51.826910129550882</c:v>
                </c:pt>
                <c:pt idx="6">
                  <c:v>59.212574866769764</c:v>
                </c:pt>
                <c:pt idx="7">
                  <c:v>68.016248827124684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F38-1A47-AC18-11C774912572}"/>
            </c:ext>
          </c:extLst>
        </c:ser>
        <c:ser>
          <c:idx val="4"/>
          <c:order val="4"/>
          <c:tx>
            <c:v>GR = 70 [L/min]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bg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'Ft = 500 WC = 70'!$T$66:$T$73</c:f>
              <c:numCache>
                <c:formatCode>General</c:formatCode>
                <c:ptCount val="8"/>
                <c:pt idx="0">
                  <c:v>97.001644761525085</c:v>
                </c:pt>
                <c:pt idx="1">
                  <c:v>92.969506796677507</c:v>
                </c:pt>
                <c:pt idx="2">
                  <c:v>90.993248287920181</c:v>
                </c:pt>
                <c:pt idx="3">
                  <c:v>86.944492776983054</c:v>
                </c:pt>
                <c:pt idx="4">
                  <c:v>84.759576548574998</c:v>
                </c:pt>
                <c:pt idx="5">
                  <c:v>83.495123388161772</c:v>
                </c:pt>
                <c:pt idx="6">
                  <c:v>81.482353300693191</c:v>
                </c:pt>
                <c:pt idx="7">
                  <c:v>80.016895091594293</c:v>
                </c:pt>
              </c:numCache>
            </c:numRef>
          </c:xVal>
          <c:yVal>
            <c:numRef>
              <c:f>'Ft = 500 WC = 70'!$V$66:$V$73</c:f>
              <c:numCache>
                <c:formatCode>General</c:formatCode>
                <c:ptCount val="8"/>
                <c:pt idx="0">
                  <c:v>11.62276208148797</c:v>
                </c:pt>
                <c:pt idx="1">
                  <c:v>24.145351694463322</c:v>
                </c:pt>
                <c:pt idx="2">
                  <c:v>35.052644115306229</c:v>
                </c:pt>
                <c:pt idx="3">
                  <c:v>48.691086159685597</c:v>
                </c:pt>
                <c:pt idx="4">
                  <c:v>56.815594522554825</c:v>
                </c:pt>
                <c:pt idx="5">
                  <c:v>64.058101855873758</c:v>
                </c:pt>
                <c:pt idx="6">
                  <c:v>68.766805757394906</c:v>
                </c:pt>
                <c:pt idx="7">
                  <c:v>77.693502419146085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F38-1A47-AC18-11C774912572}"/>
            </c:ext>
          </c:extLst>
        </c:ser>
        <c:ser>
          <c:idx val="5"/>
          <c:order val="5"/>
          <c:tx>
            <c:v>No gas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'Ft = 500 WC = 70'!$R$79:$R$85</c:f>
              <c:numCache>
                <c:formatCode>General</c:formatCode>
                <c:ptCount val="7"/>
                <c:pt idx="0">
                  <c:v>97.067773350542296</c:v>
                </c:pt>
                <c:pt idx="1">
                  <c:v>95.644905380927895</c:v>
                </c:pt>
                <c:pt idx="2">
                  <c:v>92.720332561398095</c:v>
                </c:pt>
                <c:pt idx="3">
                  <c:v>91.633887937163706</c:v>
                </c:pt>
                <c:pt idx="4">
                  <c:v>89.771827112618297</c:v>
                </c:pt>
                <c:pt idx="5">
                  <c:v>88.076716371413198</c:v>
                </c:pt>
              </c:numCache>
            </c:numRef>
          </c:xVal>
          <c:yVal>
            <c:numRef>
              <c:f>'Ft = 500 WC = 70'!$S$79:$S$85</c:f>
              <c:numCache>
                <c:formatCode>General</c:formatCode>
                <c:ptCount val="7"/>
                <c:pt idx="0">
                  <c:v>10.995212859875576</c:v>
                </c:pt>
                <c:pt idx="1">
                  <c:v>32.68566303867793</c:v>
                </c:pt>
                <c:pt idx="2">
                  <c:v>52.537752507025502</c:v>
                </c:pt>
                <c:pt idx="3">
                  <c:v>61.238623416471796</c:v>
                </c:pt>
                <c:pt idx="4">
                  <c:v>71.12331280969066</c:v>
                </c:pt>
                <c:pt idx="5">
                  <c:v>81.21888041555539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F38-1A47-AC18-11C774912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66927"/>
        <c:axId val="485796079"/>
      </c:scatterChart>
      <c:valAx>
        <c:axId val="486066927"/>
        <c:scaling>
          <c:orientation val="minMax"/>
          <c:max val="100"/>
          <c:min val="7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5796079"/>
        <c:crosses val="autoZero"/>
        <c:crossBetween val="midCat"/>
        <c:majorUnit val="5"/>
        <c:minorUnit val="1.05"/>
      </c:valAx>
      <c:valAx>
        <c:axId val="485796079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60669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3091625863677828"/>
          <c:y val="0.51417889310598752"/>
          <c:w val="0.32838184377616031"/>
          <c:h val="0.29860805528805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784016228556569E-2"/>
          <c:y val="3.5840331279344807E-2"/>
          <c:w val="0.8834975441399967"/>
          <c:h val="0.79685558173152882"/>
        </c:manualLayout>
      </c:layout>
      <c:scatterChart>
        <c:scatterStyle val="lineMarker"/>
        <c:varyColors val="0"/>
        <c:ser>
          <c:idx val="0"/>
          <c:order val="0"/>
          <c:tx>
            <c:v>No gas - Ql = 900 [L/min]</c:v>
          </c:tx>
          <c:spPr>
            <a:ln w="127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Sheet1!$M$8:$M$15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99.646608552252872</c:v>
                </c:pt>
                <c:pt idx="3">
                  <c:v>98.913557024854597</c:v>
                </c:pt>
                <c:pt idx="4">
                  <c:v>98.100333884503826</c:v>
                </c:pt>
                <c:pt idx="5">
                  <c:v>97.524059958699596</c:v>
                </c:pt>
                <c:pt idx="6">
                  <c:v>96.851839466036921</c:v>
                </c:pt>
                <c:pt idx="7">
                  <c:v>96.250656112775886</c:v>
                </c:pt>
              </c:numCache>
            </c:numRef>
          </c:xVal>
          <c:yVal>
            <c:numRef>
              <c:f>Sheet1!$N$8:$N$15</c:f>
              <c:numCache>
                <c:formatCode>General</c:formatCode>
                <c:ptCount val="8"/>
                <c:pt idx="0">
                  <c:v>19.798881224336803</c:v>
                </c:pt>
                <c:pt idx="1">
                  <c:v>29.692883233530459</c:v>
                </c:pt>
                <c:pt idx="2">
                  <c:v>49.222475096292541</c:v>
                </c:pt>
                <c:pt idx="3">
                  <c:v>60.135752970811509</c:v>
                </c:pt>
                <c:pt idx="4">
                  <c:v>71.572966839146687</c:v>
                </c:pt>
                <c:pt idx="5">
                  <c:v>79.588962615495561</c:v>
                </c:pt>
                <c:pt idx="6">
                  <c:v>88.52407168658695</c:v>
                </c:pt>
                <c:pt idx="7">
                  <c:v>96.755404543036377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40-EE45-852E-2E73F9882841}"/>
            </c:ext>
          </c:extLst>
        </c:ser>
        <c:ser>
          <c:idx val="1"/>
          <c:order val="1"/>
          <c:tx>
            <c:v>No gas - Ql = 500 [L/min]</c:v>
          </c:tx>
          <c:spPr>
            <a:ln w="1270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triang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Sheet1!$M$20:$M$28</c:f>
              <c:numCache>
                <c:formatCode>General</c:formatCode>
                <c:ptCount val="9"/>
                <c:pt idx="0">
                  <c:v>99.258284091746958</c:v>
                </c:pt>
                <c:pt idx="1">
                  <c:v>94.06279688030061</c:v>
                </c:pt>
                <c:pt idx="2">
                  <c:v>91.841276352238367</c:v>
                </c:pt>
                <c:pt idx="3">
                  <c:v>83.14287358949764</c:v>
                </c:pt>
                <c:pt idx="4">
                  <c:v>76.655402622612272</c:v>
                </c:pt>
                <c:pt idx="5">
                  <c:v>74.089749279445442</c:v>
                </c:pt>
                <c:pt idx="6">
                  <c:v>71.125182784866325</c:v>
                </c:pt>
                <c:pt idx="7">
                  <c:v>69.413270567150903</c:v>
                </c:pt>
                <c:pt idx="8">
                  <c:v>67.116548639280381</c:v>
                </c:pt>
              </c:numCache>
            </c:numRef>
          </c:xVal>
          <c:yVal>
            <c:numRef>
              <c:f>Sheet1!$N$20:$N$28</c:f>
              <c:numCache>
                <c:formatCode>General</c:formatCode>
                <c:ptCount val="9"/>
                <c:pt idx="0">
                  <c:v>10.710020641024876</c:v>
                </c:pt>
                <c:pt idx="1">
                  <c:v>15.608019200452627</c:v>
                </c:pt>
                <c:pt idx="2">
                  <c:v>19.90933777226449</c:v>
                </c:pt>
                <c:pt idx="3">
                  <c:v>30.314479065092986</c:v>
                </c:pt>
                <c:pt idx="4">
                  <c:v>50.140450733568997</c:v>
                </c:pt>
                <c:pt idx="5">
                  <c:v>60.514769352140931</c:v>
                </c:pt>
                <c:pt idx="6">
                  <c:v>72.737201627784046</c:v>
                </c:pt>
                <c:pt idx="7">
                  <c:v>80.75959109143021</c:v>
                </c:pt>
                <c:pt idx="8">
                  <c:v>93.696640057548805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40-EE45-852E-2E73F9882841}"/>
            </c:ext>
          </c:extLst>
        </c:ser>
        <c:ser>
          <c:idx val="2"/>
          <c:order val="2"/>
          <c:tx>
            <c:v>No gas - Ql = 700 [L/min]</c:v>
          </c:tx>
          <c:spPr>
            <a:ln w="12700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square"/>
            <c:size val="4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Sheet1!$M$33:$M$40</c:f>
              <c:numCache>
                <c:formatCode>General</c:formatCode>
                <c:ptCount val="8"/>
                <c:pt idx="0">
                  <c:v>62.197215152254515</c:v>
                </c:pt>
                <c:pt idx="1">
                  <c:v>59.488847307323859</c:v>
                </c:pt>
                <c:pt idx="2">
                  <c:v>51.33376383509065</c:v>
                </c:pt>
                <c:pt idx="3">
                  <c:v>49.856207668706567</c:v>
                </c:pt>
                <c:pt idx="4">
                  <c:v>47.235936064606264</c:v>
                </c:pt>
                <c:pt idx="5">
                  <c:v>47.259706618482454</c:v>
                </c:pt>
                <c:pt idx="6">
                  <c:v>45.801653127811463</c:v>
                </c:pt>
                <c:pt idx="7">
                  <c:v>43.284459299358367</c:v>
                </c:pt>
              </c:numCache>
            </c:numRef>
          </c:xVal>
          <c:yVal>
            <c:numRef>
              <c:f>Sheet1!$N$33:$N$40</c:f>
              <c:numCache>
                <c:formatCode>General</c:formatCode>
                <c:ptCount val="8"/>
                <c:pt idx="0">
                  <c:v>10.894324478034692</c:v>
                </c:pt>
                <c:pt idx="1">
                  <c:v>17.99483056641445</c:v>
                </c:pt>
                <c:pt idx="2">
                  <c:v>35.437364669472743</c:v>
                </c:pt>
                <c:pt idx="3">
                  <c:v>52.423145849215146</c:v>
                </c:pt>
                <c:pt idx="4">
                  <c:v>63.306339583791924</c:v>
                </c:pt>
                <c:pt idx="5">
                  <c:v>71.497864760794229</c:v>
                </c:pt>
                <c:pt idx="6">
                  <c:v>79.725418490540619</c:v>
                </c:pt>
                <c:pt idx="7">
                  <c:v>92.486599811567459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40-EE45-852E-2E73F9882841}"/>
            </c:ext>
          </c:extLst>
        </c:ser>
        <c:ser>
          <c:idx val="3"/>
          <c:order val="3"/>
          <c:tx>
            <c:v>GVF 10% - Ql = 300 [L/min]</c:v>
          </c:tx>
          <c:spPr>
            <a:ln w="127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Sheet1!$H$9:$H$14</c:f>
              <c:numCache>
                <c:formatCode>General</c:formatCode>
                <c:ptCount val="6"/>
                <c:pt idx="0">
                  <c:v>99.927927538783905</c:v>
                </c:pt>
                <c:pt idx="1">
                  <c:v>91.5</c:v>
                </c:pt>
                <c:pt idx="2">
                  <c:v>90.08089664567062</c:v>
                </c:pt>
                <c:pt idx="3">
                  <c:v>88.519896845087558</c:v>
                </c:pt>
                <c:pt idx="4">
                  <c:v>86.951795637583956</c:v>
                </c:pt>
                <c:pt idx="5">
                  <c:v>85.095457934041121</c:v>
                </c:pt>
              </c:numCache>
            </c:numRef>
          </c:xVal>
          <c:yVal>
            <c:numRef>
              <c:f>Sheet1!$J$9:$J$14</c:f>
              <c:numCache>
                <c:formatCode>General</c:formatCode>
                <c:ptCount val="6"/>
                <c:pt idx="0">
                  <c:v>11.082503960905782</c:v>
                </c:pt>
                <c:pt idx="1">
                  <c:v>20</c:v>
                </c:pt>
                <c:pt idx="2">
                  <c:v>30.773772118834721</c:v>
                </c:pt>
                <c:pt idx="3">
                  <c:v>41.562950287007126</c:v>
                </c:pt>
                <c:pt idx="4">
                  <c:v>51.147605207220479</c:v>
                </c:pt>
                <c:pt idx="5">
                  <c:v>60.195617504308949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B40-EE45-852E-2E73F9882841}"/>
            </c:ext>
          </c:extLst>
        </c:ser>
        <c:ser>
          <c:idx val="4"/>
          <c:order val="4"/>
          <c:tx>
            <c:v>GVF 10% - Ql = 500 [L/min]</c:v>
          </c:tx>
          <c:spPr>
            <a:ln w="127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4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Sheet1!$H$21:$H$23</c:f>
              <c:numCache>
                <c:formatCode>General</c:formatCode>
                <c:ptCount val="3"/>
                <c:pt idx="0">
                  <c:v>69</c:v>
                </c:pt>
                <c:pt idx="1">
                  <c:v>66</c:v>
                </c:pt>
                <c:pt idx="2">
                  <c:v>63</c:v>
                </c:pt>
              </c:numCache>
            </c:numRef>
          </c:xVal>
          <c:yVal>
            <c:numRef>
              <c:f>Sheet1!$J$21:$J$23</c:f>
              <c:numCache>
                <c:formatCode>General</c:formatCode>
                <c:ptCount val="3"/>
                <c:pt idx="0">
                  <c:v>10.624218698174657</c:v>
                </c:pt>
                <c:pt idx="1">
                  <c:v>16.279044482271406</c:v>
                </c:pt>
                <c:pt idx="2">
                  <c:v>20.882937511777932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40-EE45-852E-2E73F9882841}"/>
            </c:ext>
          </c:extLst>
        </c:ser>
        <c:ser>
          <c:idx val="5"/>
          <c:order val="5"/>
          <c:tx>
            <c:v>GVF 10% - Ql = 700 [L/min]</c:v>
          </c:tx>
          <c:spPr>
            <a:ln w="1270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square"/>
            <c:size val="4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Sheet1!$H$34</c:f>
              <c:numCache>
                <c:formatCode>General</c:formatCode>
                <c:ptCount val="1"/>
                <c:pt idx="0">
                  <c:v>52.004206095397677</c:v>
                </c:pt>
              </c:numCache>
            </c:numRef>
          </c:xVal>
          <c:yVal>
            <c:numRef>
              <c:f>Sheet1!$J$34</c:f>
              <c:numCache>
                <c:formatCode>General</c:formatCode>
                <c:ptCount val="1"/>
                <c:pt idx="0">
                  <c:v>12.205163367290222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B40-EE45-852E-2E73F9882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5984576"/>
        <c:axId val="478126784"/>
      </c:scatterChart>
      <c:valAx>
        <c:axId val="745984576"/>
        <c:scaling>
          <c:orientation val="minMax"/>
          <c:max val="1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78126784"/>
        <c:crosses val="autoZero"/>
        <c:crossBetween val="midCat"/>
      </c:valAx>
      <c:valAx>
        <c:axId val="478126784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74598457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9.4926597022791298E-2"/>
          <c:y val="0.45680374858803025"/>
          <c:w val="0.29125265348771695"/>
          <c:h val="0.344832367652156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prstDash val="dash"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411708276240256E-2"/>
          <c:y val="3.5761240856180938E-2"/>
          <c:w val="0.88736200374272556"/>
          <c:h val="0.79896394529631165"/>
        </c:manualLayout>
      </c:layout>
      <c:scatterChart>
        <c:scatterStyle val="lineMarker"/>
        <c:varyColors val="0"/>
        <c:ser>
          <c:idx val="0"/>
          <c:order val="0"/>
          <c:tx>
            <c:v>No gas - Ql = 900 [L/min]</c:v>
          </c:tx>
          <c:spPr>
            <a:ln w="127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Sheet1!$AJ$9:$AJ$16</c:f>
              <c:numCache>
                <c:formatCode>General</c:formatCode>
                <c:ptCount val="8"/>
                <c:pt idx="0">
                  <c:v>99.910569673279753</c:v>
                </c:pt>
                <c:pt idx="1">
                  <c:v>99.774159197580872</c:v>
                </c:pt>
                <c:pt idx="2">
                  <c:v>99.748875974629385</c:v>
                </c:pt>
                <c:pt idx="3">
                  <c:v>99.844444404454492</c:v>
                </c:pt>
                <c:pt idx="4">
                  <c:v>99.902790255918319</c:v>
                </c:pt>
                <c:pt idx="5">
                  <c:v>99.854979069252366</c:v>
                </c:pt>
                <c:pt idx="6">
                  <c:v>99.506362250902896</c:v>
                </c:pt>
                <c:pt idx="7">
                  <c:v>99.07400826609684</c:v>
                </c:pt>
              </c:numCache>
            </c:numRef>
          </c:xVal>
          <c:yVal>
            <c:numRef>
              <c:f>Sheet1!$AK$9:$AK$16</c:f>
              <c:numCache>
                <c:formatCode>General</c:formatCode>
                <c:ptCount val="8"/>
                <c:pt idx="0">
                  <c:v>10.584209985373793</c:v>
                </c:pt>
                <c:pt idx="1">
                  <c:v>31.453347429458915</c:v>
                </c:pt>
                <c:pt idx="2">
                  <c:v>50.884043429781713</c:v>
                </c:pt>
                <c:pt idx="3">
                  <c:v>60.491274348569767</c:v>
                </c:pt>
                <c:pt idx="4">
                  <c:v>70.170653628751211</c:v>
                </c:pt>
                <c:pt idx="5">
                  <c:v>79.782615249755892</c:v>
                </c:pt>
                <c:pt idx="6">
                  <c:v>89.983854044126304</c:v>
                </c:pt>
                <c:pt idx="7">
                  <c:v>94.928378535578986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32-F744-A2FE-1F1598574C92}"/>
            </c:ext>
          </c:extLst>
        </c:ser>
        <c:ser>
          <c:idx val="1"/>
          <c:order val="1"/>
          <c:tx>
            <c:v>No gas - Ql = 500 [L/min]</c:v>
          </c:tx>
          <c:spPr>
            <a:ln w="1270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triang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Sheet1!$AJ$21:$AJ$29</c:f>
              <c:numCache>
                <c:formatCode>General</c:formatCode>
                <c:ptCount val="9"/>
                <c:pt idx="0">
                  <c:v>99.604793962682109</c:v>
                </c:pt>
                <c:pt idx="1">
                  <c:v>98.264134619072124</c:v>
                </c:pt>
                <c:pt idx="2">
                  <c:v>97.986559312633815</c:v>
                </c:pt>
                <c:pt idx="3">
                  <c:v>97.052484551957733</c:v>
                </c:pt>
                <c:pt idx="4">
                  <c:v>97.254480255180894</c:v>
                </c:pt>
                <c:pt idx="5">
                  <c:v>95.377632784128721</c:v>
                </c:pt>
                <c:pt idx="6">
                  <c:v>92.961517828748484</c:v>
                </c:pt>
                <c:pt idx="7">
                  <c:v>89.151854057084037</c:v>
                </c:pt>
                <c:pt idx="8">
                  <c:v>84.968398278633984</c:v>
                </c:pt>
              </c:numCache>
            </c:numRef>
          </c:xVal>
          <c:yVal>
            <c:numRef>
              <c:f>Sheet1!$AK$21:$AK$29</c:f>
              <c:numCache>
                <c:formatCode>General</c:formatCode>
                <c:ptCount val="9"/>
                <c:pt idx="0">
                  <c:v>9.8733184051721707</c:v>
                </c:pt>
                <c:pt idx="1">
                  <c:v>30.702011998159023</c:v>
                </c:pt>
                <c:pt idx="2">
                  <c:v>40.714346965901655</c:v>
                </c:pt>
                <c:pt idx="3">
                  <c:v>48.811504727746531</c:v>
                </c:pt>
                <c:pt idx="4">
                  <c:v>55.953204950257643</c:v>
                </c:pt>
                <c:pt idx="5">
                  <c:v>60.117936574552481</c:v>
                </c:pt>
                <c:pt idx="6">
                  <c:v>69.659121215947621</c:v>
                </c:pt>
                <c:pt idx="7">
                  <c:v>80.099237186824965</c:v>
                </c:pt>
                <c:pt idx="8">
                  <c:v>90.616705346469729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32-F744-A2FE-1F1598574C92}"/>
            </c:ext>
          </c:extLst>
        </c:ser>
        <c:ser>
          <c:idx val="2"/>
          <c:order val="2"/>
          <c:tx>
            <c:v>No gas - Ql = 700 [L/min]</c:v>
          </c:tx>
          <c:spPr>
            <a:ln w="12700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square"/>
            <c:size val="4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Sheet1!$AJ$36:$AJ$43</c:f>
              <c:numCache>
                <c:formatCode>General</c:formatCode>
                <c:ptCount val="8"/>
                <c:pt idx="0">
                  <c:v>96.914507276347834</c:v>
                </c:pt>
                <c:pt idx="1">
                  <c:v>91.706756639870818</c:v>
                </c:pt>
                <c:pt idx="2">
                  <c:v>86.70964551368138</c:v>
                </c:pt>
                <c:pt idx="3">
                  <c:v>82.126682305479576</c:v>
                </c:pt>
                <c:pt idx="4">
                  <c:v>76.563561851168828</c:v>
                </c:pt>
                <c:pt idx="5">
                  <c:v>72.371894430267474</c:v>
                </c:pt>
                <c:pt idx="6">
                  <c:v>69.468104925141475</c:v>
                </c:pt>
                <c:pt idx="7">
                  <c:v>67.560625833763112</c:v>
                </c:pt>
              </c:numCache>
            </c:numRef>
          </c:xVal>
          <c:yVal>
            <c:numRef>
              <c:f>Sheet1!$AK$36:$AK$43</c:f>
              <c:numCache>
                <c:formatCode>General</c:formatCode>
                <c:ptCount val="8"/>
                <c:pt idx="0">
                  <c:v>10.659467456195323</c:v>
                </c:pt>
                <c:pt idx="1">
                  <c:v>20.624876751839206</c:v>
                </c:pt>
                <c:pt idx="2">
                  <c:v>30.290973322481896</c:v>
                </c:pt>
                <c:pt idx="3">
                  <c:v>40.354039310659061</c:v>
                </c:pt>
                <c:pt idx="4">
                  <c:v>51.077169968092981</c:v>
                </c:pt>
                <c:pt idx="5">
                  <c:v>61.698257298610812</c:v>
                </c:pt>
                <c:pt idx="6">
                  <c:v>72.117243882448776</c:v>
                </c:pt>
                <c:pt idx="7">
                  <c:v>80.703488973184562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732-F744-A2FE-1F1598574C92}"/>
            </c:ext>
          </c:extLst>
        </c:ser>
        <c:ser>
          <c:idx val="3"/>
          <c:order val="3"/>
          <c:tx>
            <c:v>GVF 10% - Ql = 300 [L/min]</c:v>
          </c:tx>
          <c:spPr>
            <a:ln w="127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Sheet1!$AE$10:$AE$16</c:f>
              <c:numCache>
                <c:formatCode>General</c:formatCode>
                <c:ptCount val="7"/>
                <c:pt idx="0">
                  <c:v>99.886679050225027</c:v>
                </c:pt>
                <c:pt idx="1">
                  <c:v>99.3</c:v>
                </c:pt>
                <c:pt idx="2">
                  <c:v>93</c:v>
                </c:pt>
                <c:pt idx="3">
                  <c:v>81.9016271702057</c:v>
                </c:pt>
                <c:pt idx="4">
                  <c:v>78.010370324015</c:v>
                </c:pt>
                <c:pt idx="5">
                  <c:v>75.451625548740196</c:v>
                </c:pt>
                <c:pt idx="6">
                  <c:v>72.273458174716595</c:v>
                </c:pt>
              </c:numCache>
            </c:numRef>
          </c:xVal>
          <c:yVal>
            <c:numRef>
              <c:f>Sheet1!$AG$10:$AG$16</c:f>
              <c:numCache>
                <c:formatCode>General</c:formatCode>
                <c:ptCount val="7"/>
                <c:pt idx="0">
                  <c:v>12.170784008705947</c:v>
                </c:pt>
                <c:pt idx="1">
                  <c:v>19.135660195936889</c:v>
                </c:pt>
                <c:pt idx="2">
                  <c:v>32.312884961547717</c:v>
                </c:pt>
                <c:pt idx="3">
                  <c:v>63.204816089833969</c:v>
                </c:pt>
                <c:pt idx="4">
                  <c:v>73.267970272466869</c:v>
                </c:pt>
                <c:pt idx="5">
                  <c:v>82.152788542638916</c:v>
                </c:pt>
                <c:pt idx="6">
                  <c:v>92.06500795752487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732-F744-A2FE-1F1598574C92}"/>
            </c:ext>
          </c:extLst>
        </c:ser>
        <c:ser>
          <c:idx val="4"/>
          <c:order val="4"/>
          <c:tx>
            <c:v>GVF 10% - Ql = 500 [L/min]</c:v>
          </c:tx>
          <c:spPr>
            <a:ln w="127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4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Sheet1!$AE$22:$AE$31</c:f>
              <c:numCache>
                <c:formatCode>General</c:formatCode>
                <c:ptCount val="10"/>
                <c:pt idx="0">
                  <c:v>97.898738663494328</c:v>
                </c:pt>
                <c:pt idx="1">
                  <c:v>95.003178208548803</c:v>
                </c:pt>
                <c:pt idx="2">
                  <c:v>88.446616392067256</c:v>
                </c:pt>
                <c:pt idx="3">
                  <c:v>84.614425830674278</c:v>
                </c:pt>
                <c:pt idx="4">
                  <c:v>80.214475347947996</c:v>
                </c:pt>
                <c:pt idx="5">
                  <c:v>77.848800623005573</c:v>
                </c:pt>
                <c:pt idx="6">
                  <c:v>75.048429238639997</c:v>
                </c:pt>
                <c:pt idx="7">
                  <c:v>70.922713890417072</c:v>
                </c:pt>
                <c:pt idx="8">
                  <c:v>68.559793468841363</c:v>
                </c:pt>
                <c:pt idx="9">
                  <c:v>66.542405608427615</c:v>
                </c:pt>
              </c:numCache>
            </c:numRef>
          </c:xVal>
          <c:yVal>
            <c:numRef>
              <c:f>Sheet1!$AG$22:$AG$31</c:f>
              <c:numCache>
                <c:formatCode>General</c:formatCode>
                <c:ptCount val="10"/>
                <c:pt idx="0">
                  <c:v>12.469209747509137</c:v>
                </c:pt>
                <c:pt idx="1">
                  <c:v>18.081780233373649</c:v>
                </c:pt>
                <c:pt idx="2">
                  <c:v>29.307305909758973</c:v>
                </c:pt>
                <c:pt idx="3">
                  <c:v>38.716671269361917</c:v>
                </c:pt>
                <c:pt idx="4">
                  <c:v>46.454975106471764</c:v>
                </c:pt>
                <c:pt idx="5">
                  <c:v>54.588520405438814</c:v>
                </c:pt>
                <c:pt idx="6">
                  <c:v>63.115955468353114</c:v>
                </c:pt>
                <c:pt idx="7">
                  <c:v>70.343687166820445</c:v>
                </c:pt>
                <c:pt idx="8">
                  <c:v>74.538449436918057</c:v>
                </c:pt>
                <c:pt idx="9">
                  <c:v>84.213806922999396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732-F744-A2FE-1F1598574C92}"/>
            </c:ext>
          </c:extLst>
        </c:ser>
        <c:ser>
          <c:idx val="5"/>
          <c:order val="5"/>
          <c:tx>
            <c:v>GVF 10% - Ql = 700 [L/min]</c:v>
          </c:tx>
          <c:spPr>
            <a:ln w="1270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square"/>
            <c:size val="4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Sheet1!$AE$37:$AE$44</c:f>
              <c:numCache>
                <c:formatCode>General</c:formatCode>
                <c:ptCount val="8"/>
                <c:pt idx="0">
                  <c:v>78.510498562769953</c:v>
                </c:pt>
                <c:pt idx="1">
                  <c:v>75.887949262525396</c:v>
                </c:pt>
                <c:pt idx="2">
                  <c:v>72.494005920607378</c:v>
                </c:pt>
                <c:pt idx="3">
                  <c:v>66.750109001873042</c:v>
                </c:pt>
                <c:pt idx="4">
                  <c:v>63.509968137713678</c:v>
                </c:pt>
                <c:pt idx="5">
                  <c:v>61.877106177900167</c:v>
                </c:pt>
                <c:pt idx="6">
                  <c:v>60.899374380885007</c:v>
                </c:pt>
                <c:pt idx="7">
                  <c:v>60.473173736381447</c:v>
                </c:pt>
              </c:numCache>
            </c:numRef>
          </c:xVal>
          <c:yVal>
            <c:numRef>
              <c:f>Sheet1!$AG$37:$AG$44</c:f>
              <c:numCache>
                <c:formatCode>General</c:formatCode>
                <c:ptCount val="8"/>
                <c:pt idx="0">
                  <c:v>12.28192130554366</c:v>
                </c:pt>
                <c:pt idx="1">
                  <c:v>17.087972689604552</c:v>
                </c:pt>
                <c:pt idx="2">
                  <c:v>27.772548951870927</c:v>
                </c:pt>
                <c:pt idx="3">
                  <c:v>38.8666185477421</c:v>
                </c:pt>
                <c:pt idx="4">
                  <c:v>48.466602396092071</c:v>
                </c:pt>
                <c:pt idx="5">
                  <c:v>58.892750363856635</c:v>
                </c:pt>
                <c:pt idx="6">
                  <c:v>69.459360638983313</c:v>
                </c:pt>
                <c:pt idx="7">
                  <c:v>77.024724824975635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732-F744-A2FE-1F1598574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5984576"/>
        <c:axId val="478126784"/>
      </c:scatterChart>
      <c:valAx>
        <c:axId val="745984576"/>
        <c:scaling>
          <c:orientation val="minMax"/>
          <c:max val="100"/>
          <c:min val="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78126784"/>
        <c:crosses val="autoZero"/>
        <c:crossBetween val="midCat"/>
      </c:valAx>
      <c:valAx>
        <c:axId val="478126784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74598457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8.9991201468506185E-2"/>
          <c:y val="0.44988980145424406"/>
          <c:w val="0.29345755490149666"/>
          <c:h val="0.36578758994838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prstDash val="dash"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68617898339368"/>
          <c:y val="3.5761240856180938E-2"/>
          <c:w val="0.78603973689177586"/>
          <c:h val="0.81092566778434994"/>
        </c:manualLayout>
      </c:layout>
      <c:scatterChart>
        <c:scatterStyle val="lineMarker"/>
        <c:varyColors val="0"/>
        <c:ser>
          <c:idx val="0"/>
          <c:order val="0"/>
          <c:tx>
            <c:v>No gas - Ql = 900 [L/min]</c:v>
          </c:tx>
          <c:spPr>
            <a:ln w="127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Sheet1!$M$58:$M$64</c:f>
              <c:numCache>
                <c:formatCode>General</c:formatCode>
                <c:ptCount val="7"/>
                <c:pt idx="0">
                  <c:v>99.812192099711055</c:v>
                </c:pt>
                <c:pt idx="1">
                  <c:v>99.639639408510945</c:v>
                </c:pt>
                <c:pt idx="2">
                  <c:v>99.558873573273203</c:v>
                </c:pt>
                <c:pt idx="3">
                  <c:v>99.664058263883476</c:v>
                </c:pt>
                <c:pt idx="4">
                  <c:v>99.680967786710156</c:v>
                </c:pt>
                <c:pt idx="5">
                  <c:v>99.750280592964245</c:v>
                </c:pt>
                <c:pt idx="6">
                  <c:v>99.725051382845749</c:v>
                </c:pt>
              </c:numCache>
            </c:numRef>
          </c:xVal>
          <c:yVal>
            <c:numRef>
              <c:f>Sheet1!$N$58:$N$64</c:f>
              <c:numCache>
                <c:formatCode>General</c:formatCode>
                <c:ptCount val="7"/>
                <c:pt idx="0">
                  <c:v>10.087832922711664</c:v>
                </c:pt>
                <c:pt idx="1">
                  <c:v>30.05163214884724</c:v>
                </c:pt>
                <c:pt idx="2">
                  <c:v>50.235867340242059</c:v>
                </c:pt>
                <c:pt idx="3">
                  <c:v>59.731616076484116</c:v>
                </c:pt>
                <c:pt idx="4">
                  <c:v>71.788418632870616</c:v>
                </c:pt>
                <c:pt idx="5">
                  <c:v>81.054200980859974</c:v>
                </c:pt>
                <c:pt idx="6">
                  <c:v>90.722102118595103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B0-C145-B28C-EA5BE8DD136B}"/>
            </c:ext>
          </c:extLst>
        </c:ser>
        <c:ser>
          <c:idx val="1"/>
          <c:order val="1"/>
          <c:tx>
            <c:v>No gas - Ql = 500 [L/min]</c:v>
          </c:tx>
          <c:spPr>
            <a:ln w="1270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triang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Sheet1!$M$72:$M$78</c:f>
              <c:numCache>
                <c:formatCode>General</c:formatCode>
                <c:ptCount val="7"/>
                <c:pt idx="0">
                  <c:v>98.969958057378832</c:v>
                </c:pt>
                <c:pt idx="1">
                  <c:v>97.998174474519246</c:v>
                </c:pt>
                <c:pt idx="2">
                  <c:v>97.757983885241956</c:v>
                </c:pt>
                <c:pt idx="3">
                  <c:v>97.532217582417445</c:v>
                </c:pt>
                <c:pt idx="4">
                  <c:v>97.323090720553978</c:v>
                </c:pt>
                <c:pt idx="5">
                  <c:v>96.802029326647016</c:v>
                </c:pt>
                <c:pt idx="6">
                  <c:v>96.424995897927502</c:v>
                </c:pt>
              </c:numCache>
            </c:numRef>
          </c:xVal>
          <c:yVal>
            <c:numRef>
              <c:f>Sheet1!$N$58:$N$64</c:f>
              <c:numCache>
                <c:formatCode>General</c:formatCode>
                <c:ptCount val="7"/>
                <c:pt idx="0">
                  <c:v>10.087832922711664</c:v>
                </c:pt>
                <c:pt idx="1">
                  <c:v>30.05163214884724</c:v>
                </c:pt>
                <c:pt idx="2">
                  <c:v>50.235867340242059</c:v>
                </c:pt>
                <c:pt idx="3">
                  <c:v>59.731616076484116</c:v>
                </c:pt>
                <c:pt idx="4">
                  <c:v>71.788418632870616</c:v>
                </c:pt>
                <c:pt idx="5">
                  <c:v>81.054200980859974</c:v>
                </c:pt>
                <c:pt idx="6">
                  <c:v>90.722102118595103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B0-C145-B28C-EA5BE8DD136B}"/>
            </c:ext>
          </c:extLst>
        </c:ser>
        <c:ser>
          <c:idx val="2"/>
          <c:order val="2"/>
          <c:tx>
            <c:v>No gas - Ql = 700 [L/min]</c:v>
          </c:tx>
          <c:spPr>
            <a:ln w="12700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square"/>
            <c:size val="4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Sheet1!$M$85:$M$90</c:f>
              <c:numCache>
                <c:formatCode>General</c:formatCode>
                <c:ptCount val="6"/>
                <c:pt idx="0">
                  <c:v>97.067773350542296</c:v>
                </c:pt>
                <c:pt idx="1">
                  <c:v>95.644905380927895</c:v>
                </c:pt>
                <c:pt idx="2">
                  <c:v>92.720332561398095</c:v>
                </c:pt>
                <c:pt idx="3">
                  <c:v>91.633887937163706</c:v>
                </c:pt>
                <c:pt idx="4">
                  <c:v>89.771827112618297</c:v>
                </c:pt>
                <c:pt idx="5">
                  <c:v>88.076716371413198</c:v>
                </c:pt>
              </c:numCache>
            </c:numRef>
          </c:xVal>
          <c:yVal>
            <c:numRef>
              <c:f>Sheet1!$N$85:$N$90</c:f>
              <c:numCache>
                <c:formatCode>General</c:formatCode>
                <c:ptCount val="6"/>
                <c:pt idx="0">
                  <c:v>10.995212859875576</c:v>
                </c:pt>
                <c:pt idx="1">
                  <c:v>32.68566303867793</c:v>
                </c:pt>
                <c:pt idx="2">
                  <c:v>52.537752507025502</c:v>
                </c:pt>
                <c:pt idx="3">
                  <c:v>61.238623416471796</c:v>
                </c:pt>
                <c:pt idx="4">
                  <c:v>71.12331280969066</c:v>
                </c:pt>
                <c:pt idx="5">
                  <c:v>81.21888041555539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7B0-C145-B28C-EA5BE8DD136B}"/>
            </c:ext>
          </c:extLst>
        </c:ser>
        <c:ser>
          <c:idx val="3"/>
          <c:order val="3"/>
          <c:tx>
            <c:v>GVF 10% - Ql = 300 [L/min]</c:v>
          </c:tx>
          <c:spPr>
            <a:ln w="127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Sheet1!$H$59:$H$67</c:f>
              <c:numCache>
                <c:formatCode>General</c:formatCode>
                <c:ptCount val="9"/>
                <c:pt idx="0">
                  <c:v>99.633941957494727</c:v>
                </c:pt>
                <c:pt idx="1">
                  <c:v>99.142230096476851</c:v>
                </c:pt>
                <c:pt idx="2">
                  <c:v>98.961326298937664</c:v>
                </c:pt>
                <c:pt idx="3">
                  <c:v>98.927531726788985</c:v>
                </c:pt>
                <c:pt idx="4">
                  <c:v>98.947552438478724</c:v>
                </c:pt>
                <c:pt idx="5">
                  <c:v>98.936058897804315</c:v>
                </c:pt>
                <c:pt idx="6">
                  <c:v>98.912324149888391</c:v>
                </c:pt>
                <c:pt idx="7">
                  <c:v>98.741763664708671</c:v>
                </c:pt>
                <c:pt idx="8">
                  <c:v>98.741763664708671</c:v>
                </c:pt>
              </c:numCache>
            </c:numRef>
          </c:xVal>
          <c:yVal>
            <c:numRef>
              <c:f>Sheet1!$J$59:$J$67</c:f>
              <c:numCache>
                <c:formatCode>General</c:formatCode>
                <c:ptCount val="9"/>
                <c:pt idx="0">
                  <c:v>11.472723656355166</c:v>
                </c:pt>
                <c:pt idx="1">
                  <c:v>19.83756007388336</c:v>
                </c:pt>
                <c:pt idx="2">
                  <c:v>30.28184954750996</c:v>
                </c:pt>
                <c:pt idx="3">
                  <c:v>39.672754555900447</c:v>
                </c:pt>
                <c:pt idx="4">
                  <c:v>48.52326255106945</c:v>
                </c:pt>
                <c:pt idx="5">
                  <c:v>58.099982617072143</c:v>
                </c:pt>
                <c:pt idx="6">
                  <c:v>68.108239705617763</c:v>
                </c:pt>
                <c:pt idx="7">
                  <c:v>88.069603162680536</c:v>
                </c:pt>
                <c:pt idx="8">
                  <c:v>88.069603162680536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7B0-C145-B28C-EA5BE8DD136B}"/>
            </c:ext>
          </c:extLst>
        </c:ser>
        <c:ser>
          <c:idx val="4"/>
          <c:order val="4"/>
          <c:tx>
            <c:v>GVF 10% - Ql = 500 [L/min]</c:v>
          </c:tx>
          <c:spPr>
            <a:ln w="127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4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Sheet1!$H$73:$H$80</c:f>
              <c:numCache>
                <c:formatCode>General</c:formatCode>
                <c:ptCount val="8"/>
                <c:pt idx="0">
                  <c:v>97.810449544779701</c:v>
                </c:pt>
                <c:pt idx="1">
                  <c:v>97.111792097590467</c:v>
                </c:pt>
                <c:pt idx="2">
                  <c:v>96.923581356613113</c:v>
                </c:pt>
                <c:pt idx="3">
                  <c:v>96.449800055011409</c:v>
                </c:pt>
                <c:pt idx="4">
                  <c:v>95.100594260901374</c:v>
                </c:pt>
                <c:pt idx="5">
                  <c:v>93.437192302508592</c:v>
                </c:pt>
                <c:pt idx="6">
                  <c:v>92.01877461629428</c:v>
                </c:pt>
                <c:pt idx="7">
                  <c:v>89.361942269501711</c:v>
                </c:pt>
              </c:numCache>
            </c:numRef>
          </c:xVal>
          <c:yVal>
            <c:numRef>
              <c:f>Sheet1!$J$73:$J$80</c:f>
              <c:numCache>
                <c:formatCode>General</c:formatCode>
                <c:ptCount val="8"/>
                <c:pt idx="0">
                  <c:v>12.574333047637587</c:v>
                </c:pt>
                <c:pt idx="1">
                  <c:v>21.715520433358147</c:v>
                </c:pt>
                <c:pt idx="2">
                  <c:v>29.694293914849247</c:v>
                </c:pt>
                <c:pt idx="3">
                  <c:v>41.162575738592444</c:v>
                </c:pt>
                <c:pt idx="4">
                  <c:v>52.640632052579541</c:v>
                </c:pt>
                <c:pt idx="5">
                  <c:v>59.545775984445996</c:v>
                </c:pt>
                <c:pt idx="6">
                  <c:v>69.6082724328258</c:v>
                </c:pt>
                <c:pt idx="7">
                  <c:v>81.305090063353219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7B0-C145-B28C-EA5BE8DD136B}"/>
            </c:ext>
          </c:extLst>
        </c:ser>
        <c:ser>
          <c:idx val="5"/>
          <c:order val="5"/>
          <c:tx>
            <c:v>GVF 10% - Ql = 700 [L/min]</c:v>
          </c:tx>
          <c:spPr>
            <a:ln w="1270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square"/>
            <c:size val="4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Sheet1!$H$86:$H$93</c:f>
              <c:numCache>
                <c:formatCode>General</c:formatCode>
                <c:ptCount val="8"/>
                <c:pt idx="0">
                  <c:v>97.001644761525085</c:v>
                </c:pt>
                <c:pt idx="1">
                  <c:v>92.969506796677507</c:v>
                </c:pt>
                <c:pt idx="2">
                  <c:v>90.993248287920181</c:v>
                </c:pt>
                <c:pt idx="3">
                  <c:v>86.944492776983054</c:v>
                </c:pt>
                <c:pt idx="4">
                  <c:v>84.759576548574998</c:v>
                </c:pt>
                <c:pt idx="5">
                  <c:v>83.495123388161772</c:v>
                </c:pt>
                <c:pt idx="6">
                  <c:v>81.482353300693191</c:v>
                </c:pt>
                <c:pt idx="7">
                  <c:v>80.016895091594293</c:v>
                </c:pt>
              </c:numCache>
            </c:numRef>
          </c:xVal>
          <c:yVal>
            <c:numRef>
              <c:f>Sheet1!$J$86:$J$93</c:f>
              <c:numCache>
                <c:formatCode>General</c:formatCode>
                <c:ptCount val="8"/>
                <c:pt idx="0">
                  <c:v>11.62276208148797</c:v>
                </c:pt>
                <c:pt idx="1">
                  <c:v>24.145351694463322</c:v>
                </c:pt>
                <c:pt idx="2">
                  <c:v>35.052644115306229</c:v>
                </c:pt>
                <c:pt idx="3">
                  <c:v>48.691086159685597</c:v>
                </c:pt>
                <c:pt idx="4">
                  <c:v>56.815594522554825</c:v>
                </c:pt>
                <c:pt idx="5">
                  <c:v>64.058101855873758</c:v>
                </c:pt>
                <c:pt idx="6">
                  <c:v>68.766805757394906</c:v>
                </c:pt>
                <c:pt idx="7">
                  <c:v>77.693502419146085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7B0-C145-B28C-EA5BE8DD1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5984576"/>
        <c:axId val="478126784"/>
      </c:scatterChart>
      <c:valAx>
        <c:axId val="745984576"/>
        <c:scaling>
          <c:orientation val="minMax"/>
          <c:max val="100"/>
          <c:min val="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78126784"/>
        <c:crosses val="autoZero"/>
        <c:crossBetween val="midCat"/>
      </c:valAx>
      <c:valAx>
        <c:axId val="478126784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74598457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6690919062525594"/>
          <c:y val="0.47381324643032063"/>
          <c:w val="0.54663226458972136"/>
          <c:h val="0.35980672870436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prstDash val="dash"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07197726471437"/>
          <c:y val="3.5761240856180938E-2"/>
          <c:w val="0.80865393861045509"/>
          <c:h val="0.81092566778434994"/>
        </c:manualLayout>
      </c:layout>
      <c:scatterChart>
        <c:scatterStyle val="lineMarker"/>
        <c:varyColors val="0"/>
        <c:ser>
          <c:idx val="0"/>
          <c:order val="0"/>
          <c:tx>
            <c:v>No gas - Ql = 300 [L/min]</c:v>
          </c:tx>
          <c:spPr>
            <a:ln w="127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Sheet1!$AI$62:$AI$69</c:f>
              <c:numCache>
                <c:formatCode>General</c:formatCode>
                <c:ptCount val="8"/>
                <c:pt idx="0">
                  <c:v>99.570866898739538</c:v>
                </c:pt>
                <c:pt idx="1">
                  <c:v>99.359579097277617</c:v>
                </c:pt>
                <c:pt idx="2">
                  <c:v>99.349368550777569</c:v>
                </c:pt>
                <c:pt idx="3">
                  <c:v>99.531321298031699</c:v>
                </c:pt>
                <c:pt idx="4">
                  <c:v>99.445909443174116</c:v>
                </c:pt>
                <c:pt idx="5">
                  <c:v>99.561844892690971</c:v>
                </c:pt>
                <c:pt idx="6">
                  <c:v>99.590963846892251</c:v>
                </c:pt>
                <c:pt idx="7">
                  <c:v>99.367142424956967</c:v>
                </c:pt>
              </c:numCache>
            </c:numRef>
          </c:xVal>
          <c:yVal>
            <c:numRef>
              <c:f>Sheet1!$AJ$62:$AJ$69</c:f>
              <c:numCache>
                <c:formatCode>General</c:formatCode>
                <c:ptCount val="8"/>
                <c:pt idx="0">
                  <c:v>10.182145827269707</c:v>
                </c:pt>
                <c:pt idx="1">
                  <c:v>30.614314190589003</c:v>
                </c:pt>
                <c:pt idx="2">
                  <c:v>50.217996561065391</c:v>
                </c:pt>
                <c:pt idx="3">
                  <c:v>60.36683633726706</c:v>
                </c:pt>
                <c:pt idx="4">
                  <c:v>69.955409329784203</c:v>
                </c:pt>
                <c:pt idx="5">
                  <c:v>80.493095349746241</c:v>
                </c:pt>
                <c:pt idx="6">
                  <c:v>91.406899547017559</c:v>
                </c:pt>
                <c:pt idx="7">
                  <c:v>97.067293654146397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1A-8142-9F8A-6D4E1A9B4C47}"/>
            </c:ext>
          </c:extLst>
        </c:ser>
        <c:ser>
          <c:idx val="1"/>
          <c:order val="1"/>
          <c:tx>
            <c:v>No gas - Ql = 500 [L/min]</c:v>
          </c:tx>
          <c:spPr>
            <a:ln w="1270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Sheet1!$AI$77:$AI$82</c:f>
              <c:numCache>
                <c:formatCode>General</c:formatCode>
                <c:ptCount val="6"/>
                <c:pt idx="0">
                  <c:v>98.017785195074055</c:v>
                </c:pt>
                <c:pt idx="1">
                  <c:v>97.895636924551866</c:v>
                </c:pt>
                <c:pt idx="2">
                  <c:v>97.761873580647773</c:v>
                </c:pt>
                <c:pt idx="3">
                  <c:v>97.551180011801137</c:v>
                </c:pt>
                <c:pt idx="4">
                  <c:v>97.615360511837508</c:v>
                </c:pt>
                <c:pt idx="5">
                  <c:v>97.568521693340415</c:v>
                </c:pt>
              </c:numCache>
            </c:numRef>
          </c:xVal>
          <c:yVal>
            <c:numRef>
              <c:f>Sheet1!$AJ$77:$AJ$82</c:f>
              <c:numCache>
                <c:formatCode>General</c:formatCode>
                <c:ptCount val="6"/>
                <c:pt idx="0">
                  <c:v>9.8832052016716485</c:v>
                </c:pt>
                <c:pt idx="1">
                  <c:v>30.551227008898508</c:v>
                </c:pt>
                <c:pt idx="2">
                  <c:v>50.368103947348629</c:v>
                </c:pt>
                <c:pt idx="3">
                  <c:v>60.309315304612852</c:v>
                </c:pt>
                <c:pt idx="4">
                  <c:v>70.635708363305639</c:v>
                </c:pt>
                <c:pt idx="5">
                  <c:v>80.112197821189099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1A-8142-9F8A-6D4E1A9B4C47}"/>
            </c:ext>
          </c:extLst>
        </c:ser>
        <c:ser>
          <c:idx val="3"/>
          <c:order val="2"/>
          <c:tx>
            <c:v>GVF 10% - Ql = 300 [L/min]</c:v>
          </c:tx>
          <c:spPr>
            <a:ln w="127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Sheet1!$AE$61:$AE$70</c:f>
              <c:numCache>
                <c:formatCode>General</c:formatCode>
                <c:ptCount val="10"/>
                <c:pt idx="0">
                  <c:v>99.26472680437854</c:v>
                </c:pt>
                <c:pt idx="1">
                  <c:v>99.214261523545048</c:v>
                </c:pt>
                <c:pt idx="2">
                  <c:v>99.244681737539977</c:v>
                </c:pt>
                <c:pt idx="3">
                  <c:v>99.241055488777491</c:v>
                </c:pt>
                <c:pt idx="4">
                  <c:v>99.240954759874256</c:v>
                </c:pt>
                <c:pt idx="5">
                  <c:v>99.28369074268933</c:v>
                </c:pt>
                <c:pt idx="6">
                  <c:v>99.288952127571633</c:v>
                </c:pt>
                <c:pt idx="7">
                  <c:v>99.2810952593791</c:v>
                </c:pt>
                <c:pt idx="8">
                  <c:v>99.28139746534255</c:v>
                </c:pt>
                <c:pt idx="9">
                  <c:v>99.229723465177713</c:v>
                </c:pt>
              </c:numCache>
            </c:numRef>
          </c:xVal>
          <c:yVal>
            <c:numRef>
              <c:f>Sheet1!$AG$61:$AG$70</c:f>
              <c:numCache>
                <c:formatCode>General</c:formatCode>
                <c:ptCount val="10"/>
                <c:pt idx="0">
                  <c:v>11.380318951504174</c:v>
                </c:pt>
                <c:pt idx="1">
                  <c:v>17.452594140572103</c:v>
                </c:pt>
                <c:pt idx="2">
                  <c:v>25.37800527340114</c:v>
                </c:pt>
                <c:pt idx="3">
                  <c:v>34.31107448622037</c:v>
                </c:pt>
                <c:pt idx="4">
                  <c:v>43.50005583791674</c:v>
                </c:pt>
                <c:pt idx="5">
                  <c:v>53.157219576720536</c:v>
                </c:pt>
                <c:pt idx="6">
                  <c:v>62.765256868026164</c:v>
                </c:pt>
                <c:pt idx="7">
                  <c:v>68.840929520464186</c:v>
                </c:pt>
                <c:pt idx="8">
                  <c:v>75.99232571709102</c:v>
                </c:pt>
                <c:pt idx="9">
                  <c:v>81.388979784137462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11A-8142-9F8A-6D4E1A9B4C47}"/>
            </c:ext>
          </c:extLst>
        </c:ser>
        <c:ser>
          <c:idx val="4"/>
          <c:order val="3"/>
          <c:tx>
            <c:v>GVF 10% - Ql = 500 [L/min]</c:v>
          </c:tx>
          <c:spPr>
            <a:ln w="127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Sheet1!$AE$76:$AE$83</c:f>
              <c:numCache>
                <c:formatCode>General</c:formatCode>
                <c:ptCount val="8"/>
                <c:pt idx="0">
                  <c:v>97.772323573825417</c:v>
                </c:pt>
                <c:pt idx="1">
                  <c:v>97.360693848333</c:v>
                </c:pt>
                <c:pt idx="2">
                  <c:v>97.024963549345145</c:v>
                </c:pt>
                <c:pt idx="3">
                  <c:v>96.9067578886565</c:v>
                </c:pt>
                <c:pt idx="4">
                  <c:v>96.764981587633443</c:v>
                </c:pt>
                <c:pt idx="5">
                  <c:v>96.21</c:v>
                </c:pt>
                <c:pt idx="6">
                  <c:v>96.12</c:v>
                </c:pt>
                <c:pt idx="7">
                  <c:v>96.071813872538229</c:v>
                </c:pt>
              </c:numCache>
            </c:numRef>
          </c:xVal>
          <c:yVal>
            <c:numRef>
              <c:f>Sheet1!$AG$76:$AG$83</c:f>
              <c:numCache>
                <c:formatCode>General</c:formatCode>
                <c:ptCount val="8"/>
                <c:pt idx="0">
                  <c:v>10.417028359080481</c:v>
                </c:pt>
                <c:pt idx="1">
                  <c:v>20.285042030373234</c:v>
                </c:pt>
                <c:pt idx="2">
                  <c:v>29.428127422217553</c:v>
                </c:pt>
                <c:pt idx="3">
                  <c:v>38.32024209502265</c:v>
                </c:pt>
                <c:pt idx="4">
                  <c:v>49.395230884530484</c:v>
                </c:pt>
                <c:pt idx="5">
                  <c:v>59.632488274005127</c:v>
                </c:pt>
                <c:pt idx="6">
                  <c:v>68.957617777049279</c:v>
                </c:pt>
                <c:pt idx="7">
                  <c:v>78.260348520619289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11A-8142-9F8A-6D4E1A9B4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5984576"/>
        <c:axId val="478126784"/>
      </c:scatterChart>
      <c:valAx>
        <c:axId val="745984576"/>
        <c:scaling>
          <c:orientation val="minMax"/>
          <c:max val="100"/>
          <c:min val="8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78126784"/>
        <c:crosses val="autoZero"/>
        <c:crossBetween val="midCat"/>
      </c:valAx>
      <c:valAx>
        <c:axId val="478126784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74598457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4429498890657663"/>
          <c:y val="0.58146874882266508"/>
          <c:w val="0.54210942424598552"/>
          <c:h val="0.246170365068002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prstDash val="dash"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4438919434136"/>
          <c:y val="3.7165552356882771E-2"/>
          <c:w val="0.81690723239034368"/>
          <c:h val="0.79950641976103198"/>
        </c:manualLayout>
      </c:layout>
      <c:scatterChart>
        <c:scatterStyle val="lineMarker"/>
        <c:varyColors val="0"/>
        <c:ser>
          <c:idx val="0"/>
          <c:order val="0"/>
          <c:tx>
            <c:v>WC 30%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'Ft = 300'!$B$11:$B$16</c:f>
              <c:numCache>
                <c:formatCode>General</c:formatCode>
                <c:ptCount val="6"/>
                <c:pt idx="0">
                  <c:v>30</c:v>
                </c:pt>
                <c:pt idx="1">
                  <c:v>20</c:v>
                </c:pt>
                <c:pt idx="2">
                  <c:v>10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</c:numCache>
            </c:numRef>
          </c:xVal>
          <c:yVal>
            <c:numRef>
              <c:f>'Ft = 300'!$AA$11:$AA$16</c:f>
              <c:numCache>
                <c:formatCode>General</c:formatCode>
                <c:ptCount val="6"/>
                <c:pt idx="0">
                  <c:v>73.099999999999994</c:v>
                </c:pt>
                <c:pt idx="1">
                  <c:v>73.119662459552231</c:v>
                </c:pt>
                <c:pt idx="2">
                  <c:v>74.769441651775409</c:v>
                </c:pt>
                <c:pt idx="3">
                  <c:v>77.053904682859439</c:v>
                </c:pt>
                <c:pt idx="4">
                  <c:v>77.419657999124695</c:v>
                </c:pt>
                <c:pt idx="5">
                  <c:v>94.499902784426169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F9-234E-83C7-7531F74EDF2D}"/>
            </c:ext>
          </c:extLst>
        </c:ser>
        <c:ser>
          <c:idx val="1"/>
          <c:order val="1"/>
          <c:tx>
            <c:v>WC 50%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'Ft = 300'!$B$22:$B$27</c:f>
              <c:numCache>
                <c:formatCode>General</c:formatCode>
                <c:ptCount val="6"/>
                <c:pt idx="0">
                  <c:v>30</c:v>
                </c:pt>
                <c:pt idx="1">
                  <c:v>20</c:v>
                </c:pt>
                <c:pt idx="2">
                  <c:v>10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</c:numCache>
            </c:numRef>
          </c:xVal>
          <c:yVal>
            <c:numRef>
              <c:f>'Ft = 300'!$AA$22:$AA$27</c:f>
              <c:numCache>
                <c:formatCode>General</c:formatCode>
                <c:ptCount val="6"/>
                <c:pt idx="0">
                  <c:v>77.145587793270238</c:v>
                </c:pt>
                <c:pt idx="1">
                  <c:v>77.392936851620377</c:v>
                </c:pt>
                <c:pt idx="2">
                  <c:v>76.802453272219125</c:v>
                </c:pt>
                <c:pt idx="3">
                  <c:v>85</c:v>
                </c:pt>
                <c:pt idx="4">
                  <c:v>86.90630072887555</c:v>
                </c:pt>
                <c:pt idx="5">
                  <c:v>98.999599546436571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F9-234E-83C7-7531F74EDF2D}"/>
            </c:ext>
          </c:extLst>
        </c:ser>
        <c:ser>
          <c:idx val="2"/>
          <c:order val="2"/>
          <c:tx>
            <c:v>WC 70%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'Ft = 300'!$B$33:$B$38</c:f>
              <c:numCache>
                <c:formatCode>General</c:formatCode>
                <c:ptCount val="6"/>
                <c:pt idx="0">
                  <c:v>30</c:v>
                </c:pt>
                <c:pt idx="1">
                  <c:v>20</c:v>
                </c:pt>
                <c:pt idx="2">
                  <c:v>10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</c:numCache>
            </c:numRef>
          </c:xVal>
          <c:yVal>
            <c:numRef>
              <c:f>'Ft = 300'!$AA$33:$AA$38</c:f>
              <c:numCache>
                <c:formatCode>General</c:formatCode>
                <c:ptCount val="6"/>
                <c:pt idx="0">
                  <c:v>96.4</c:v>
                </c:pt>
                <c:pt idx="1">
                  <c:v>96.657176523263061</c:v>
                </c:pt>
                <c:pt idx="2">
                  <c:v>96.788634723862785</c:v>
                </c:pt>
                <c:pt idx="3">
                  <c:v>96.817193681209133</c:v>
                </c:pt>
                <c:pt idx="4">
                  <c:v>96.956455231928402</c:v>
                </c:pt>
                <c:pt idx="5">
                  <c:v>99.493041776802954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7F9-234E-83C7-7531F74EDF2D}"/>
            </c:ext>
          </c:extLst>
        </c:ser>
        <c:ser>
          <c:idx val="3"/>
          <c:order val="3"/>
          <c:tx>
            <c:v>WC 90%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'Ft = 300'!$B$44:$B$49</c:f>
              <c:numCache>
                <c:formatCode>General</c:formatCode>
                <c:ptCount val="6"/>
                <c:pt idx="0">
                  <c:v>30</c:v>
                </c:pt>
                <c:pt idx="1">
                  <c:v>20</c:v>
                </c:pt>
                <c:pt idx="2">
                  <c:v>10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</c:numCache>
            </c:numRef>
          </c:xVal>
          <c:yVal>
            <c:numRef>
              <c:f>'Ft = 300'!$AA$44:$AA$49</c:f>
              <c:numCache>
                <c:formatCode>General</c:formatCode>
                <c:ptCount val="6"/>
                <c:pt idx="0">
                  <c:v>99</c:v>
                </c:pt>
                <c:pt idx="1">
                  <c:v>99.016642361175556</c:v>
                </c:pt>
                <c:pt idx="2">
                  <c:v>99.089355913257791</c:v>
                </c:pt>
                <c:pt idx="3">
                  <c:v>99.107111746326666</c:v>
                </c:pt>
                <c:pt idx="4">
                  <c:v>99.118702362307488</c:v>
                </c:pt>
                <c:pt idx="5">
                  <c:v>99.575847648541753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7F9-234E-83C7-7531F74ED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66927"/>
        <c:axId val="485796079"/>
      </c:scatterChart>
      <c:valAx>
        <c:axId val="486066927"/>
        <c:scaling>
          <c:orientation val="minMax"/>
          <c:max val="3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Gas flowrate [L/min]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5796079"/>
        <c:crosses val="autoZero"/>
        <c:crossBetween val="midCat"/>
      </c:valAx>
      <c:valAx>
        <c:axId val="485796079"/>
        <c:scaling>
          <c:orientation val="minMax"/>
          <c:max val="100"/>
          <c:min val="3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dirty="0"/>
                  <a:t>Separation Efficiency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60669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7211890569753541"/>
          <c:y val="0.63087772626346883"/>
          <c:w val="0.28137148744257434"/>
          <c:h val="0.190181862287647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84102461875808"/>
          <c:y val="4.334080406196076E-2"/>
          <c:w val="0.81470255300365935"/>
          <c:h val="0.79796654039151904"/>
        </c:manualLayout>
      </c:layout>
      <c:scatterChart>
        <c:scatterStyle val="lineMarker"/>
        <c:varyColors val="0"/>
        <c:ser>
          <c:idx val="0"/>
          <c:order val="0"/>
          <c:tx>
            <c:v>WC 30%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'Ft = 500'!$B$11:$B$16</c:f>
              <c:numCache>
                <c:formatCode>General</c:formatCode>
                <c:ptCount val="6"/>
                <c:pt idx="0">
                  <c:v>50</c:v>
                </c:pt>
                <c:pt idx="1">
                  <c:v>33.4</c:v>
                </c:pt>
                <c:pt idx="2">
                  <c:v>16.7</c:v>
                </c:pt>
                <c:pt idx="3">
                  <c:v>8.4</c:v>
                </c:pt>
                <c:pt idx="4">
                  <c:v>3.4</c:v>
                </c:pt>
                <c:pt idx="5">
                  <c:v>0</c:v>
                </c:pt>
              </c:numCache>
            </c:numRef>
          </c:xVal>
          <c:yVal>
            <c:numRef>
              <c:f>'Ft = 500'!$AA$11:$AA$16</c:f>
              <c:numCache>
                <c:formatCode>General</c:formatCode>
                <c:ptCount val="6"/>
                <c:pt idx="0">
                  <c:v>37.441532958573767</c:v>
                </c:pt>
                <c:pt idx="1">
                  <c:v>39.974149011321479</c:v>
                </c:pt>
                <c:pt idx="2">
                  <c:v>53.452686903078273</c:v>
                </c:pt>
                <c:pt idx="3">
                  <c:v>55.209804227639005</c:v>
                </c:pt>
                <c:pt idx="4">
                  <c:v>55.733708099873105</c:v>
                </c:pt>
                <c:pt idx="5">
                  <c:v>69.344971076197737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8A-B248-9113-FD4FE7476F5E}"/>
            </c:ext>
          </c:extLst>
        </c:ser>
        <c:ser>
          <c:idx val="1"/>
          <c:order val="1"/>
          <c:tx>
            <c:v>WC 50%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'Ft = 500'!$B$22:$B$27</c:f>
              <c:numCache>
                <c:formatCode>General</c:formatCode>
                <c:ptCount val="6"/>
                <c:pt idx="0">
                  <c:v>50</c:v>
                </c:pt>
                <c:pt idx="1">
                  <c:v>33.4</c:v>
                </c:pt>
                <c:pt idx="2">
                  <c:v>16.7</c:v>
                </c:pt>
                <c:pt idx="3">
                  <c:v>8.4</c:v>
                </c:pt>
                <c:pt idx="4">
                  <c:v>3.4</c:v>
                </c:pt>
                <c:pt idx="5">
                  <c:v>0</c:v>
                </c:pt>
              </c:numCache>
            </c:numRef>
          </c:xVal>
          <c:yVal>
            <c:numRef>
              <c:f>'Ft = 500'!$AA$22:$AA$27</c:f>
              <c:numCache>
                <c:formatCode>General</c:formatCode>
                <c:ptCount val="6"/>
                <c:pt idx="0">
                  <c:v>66.20533891145277</c:v>
                </c:pt>
                <c:pt idx="1">
                  <c:v>68.404383467921235</c:v>
                </c:pt>
                <c:pt idx="2">
                  <c:v>74.347379203274784</c:v>
                </c:pt>
                <c:pt idx="3">
                  <c:v>74.996630793409068</c:v>
                </c:pt>
                <c:pt idx="4">
                  <c:v>77.795549186667671</c:v>
                </c:pt>
                <c:pt idx="5">
                  <c:v>87.58584479083585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8A-B248-9113-FD4FE7476F5E}"/>
            </c:ext>
          </c:extLst>
        </c:ser>
        <c:ser>
          <c:idx val="2"/>
          <c:order val="2"/>
          <c:tx>
            <c:v>WC 70%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'Ft = 500'!$B$33:$B$38</c:f>
              <c:numCache>
                <c:formatCode>General</c:formatCode>
                <c:ptCount val="6"/>
                <c:pt idx="0">
                  <c:v>50</c:v>
                </c:pt>
                <c:pt idx="1">
                  <c:v>33.4</c:v>
                </c:pt>
                <c:pt idx="2">
                  <c:v>16.7</c:v>
                </c:pt>
                <c:pt idx="3">
                  <c:v>8.4</c:v>
                </c:pt>
                <c:pt idx="4">
                  <c:v>3.4</c:v>
                </c:pt>
                <c:pt idx="5">
                  <c:v>0</c:v>
                </c:pt>
              </c:numCache>
            </c:numRef>
          </c:xVal>
          <c:yVal>
            <c:numRef>
              <c:f>'Ft = 500'!$AA$33:$AA$38</c:f>
              <c:numCache>
                <c:formatCode>General</c:formatCode>
                <c:ptCount val="6"/>
                <c:pt idx="0">
                  <c:v>88.260684497298399</c:v>
                </c:pt>
                <c:pt idx="1">
                  <c:v>89.715024084190077</c:v>
                </c:pt>
                <c:pt idx="2">
                  <c:v>92.04436686049867</c:v>
                </c:pt>
                <c:pt idx="3">
                  <c:v>94.575512340855298</c:v>
                </c:pt>
                <c:pt idx="4">
                  <c:v>94.906379530748552</c:v>
                </c:pt>
                <c:pt idx="5">
                  <c:v>95.873450645876417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8A-B248-9113-FD4FE7476F5E}"/>
            </c:ext>
          </c:extLst>
        </c:ser>
        <c:ser>
          <c:idx val="3"/>
          <c:order val="3"/>
          <c:tx>
            <c:v>WC 90%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'Ft = 500'!$B$44:$B$49</c:f>
              <c:numCache>
                <c:formatCode>General</c:formatCode>
                <c:ptCount val="6"/>
                <c:pt idx="0">
                  <c:v>50</c:v>
                </c:pt>
                <c:pt idx="1">
                  <c:v>33.4</c:v>
                </c:pt>
                <c:pt idx="2">
                  <c:v>16.7</c:v>
                </c:pt>
                <c:pt idx="3">
                  <c:v>8.4</c:v>
                </c:pt>
                <c:pt idx="4">
                  <c:v>3.4</c:v>
                </c:pt>
                <c:pt idx="5">
                  <c:v>0</c:v>
                </c:pt>
              </c:numCache>
            </c:numRef>
          </c:xVal>
          <c:yVal>
            <c:numRef>
              <c:f>'Ft = 500'!$AA$44:$AA$49</c:f>
              <c:numCache>
                <c:formatCode>General</c:formatCode>
                <c:ptCount val="6"/>
                <c:pt idx="0">
                  <c:v>97.174299179638624</c:v>
                </c:pt>
                <c:pt idx="1">
                  <c:v>97.458846889052396</c:v>
                </c:pt>
                <c:pt idx="2">
                  <c:v>98.243092410320614</c:v>
                </c:pt>
                <c:pt idx="3">
                  <c:v>98.617798720113086</c:v>
                </c:pt>
                <c:pt idx="4">
                  <c:v>98.65068514867275</c:v>
                </c:pt>
                <c:pt idx="5">
                  <c:v>99.222352135681106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8A-B248-9113-FD4FE7476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66927"/>
        <c:axId val="485796079"/>
      </c:scatterChart>
      <c:valAx>
        <c:axId val="486066927"/>
        <c:scaling>
          <c:orientation val="minMax"/>
          <c:max val="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Gas flowrate [L/min]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5796079"/>
        <c:crosses val="autoZero"/>
        <c:crossBetween val="midCat"/>
      </c:valAx>
      <c:valAx>
        <c:axId val="485796079"/>
        <c:scaling>
          <c:orientation val="minMax"/>
          <c:max val="100"/>
          <c:min val="3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dirty="0"/>
                  <a:t>Separation Efficiency [%]</a:t>
                </a:r>
              </a:p>
            </c:rich>
          </c:tx>
          <c:layout>
            <c:manualLayout>
              <c:xMode val="edge"/>
              <c:yMode val="edge"/>
              <c:x val="9.0415913200723331E-3"/>
              <c:y val="0.196553382653364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60669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5533133516538275"/>
          <c:y val="0.63474880501398279"/>
          <c:w val="0.26022838917287239"/>
          <c:h val="0.188397727047343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913838424446862E-2"/>
          <c:y val="2.7585547133711089E-2"/>
          <c:w val="0.86686882839763746"/>
          <c:h val="0.81494983687786693"/>
        </c:manualLayout>
      </c:layout>
      <c:scatterChart>
        <c:scatterStyle val="lineMarker"/>
        <c:varyColors val="0"/>
        <c:ser>
          <c:idx val="0"/>
          <c:order val="0"/>
          <c:tx>
            <c:v>WC 30%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'Ft = 700'!$B$11:$B$16</c:f>
              <c:numCache>
                <c:formatCode>General</c:formatCode>
                <c:ptCount val="6"/>
                <c:pt idx="0">
                  <c:v>70</c:v>
                </c:pt>
                <c:pt idx="1">
                  <c:v>46.7</c:v>
                </c:pt>
                <c:pt idx="2">
                  <c:v>23.4</c:v>
                </c:pt>
                <c:pt idx="3">
                  <c:v>11.7</c:v>
                </c:pt>
                <c:pt idx="4">
                  <c:v>4.7</c:v>
                </c:pt>
                <c:pt idx="5">
                  <c:v>0</c:v>
                </c:pt>
              </c:numCache>
            </c:numRef>
          </c:xVal>
          <c:yVal>
            <c:numRef>
              <c:f>'Ft = 700'!$AA$11:$AA$16</c:f>
              <c:numCache>
                <c:formatCode>General</c:formatCode>
                <c:ptCount val="6"/>
                <c:pt idx="0">
                  <c:v>31.428480932116734</c:v>
                </c:pt>
                <c:pt idx="1">
                  <c:v>31.804907349803315</c:v>
                </c:pt>
                <c:pt idx="2">
                  <c:v>33.614903524554293</c:v>
                </c:pt>
                <c:pt idx="3">
                  <c:v>33.514184137723255</c:v>
                </c:pt>
                <c:pt idx="4">
                  <c:v>35.463174499036739</c:v>
                </c:pt>
                <c:pt idx="5">
                  <c:v>45.448400643204074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70-414D-ADAA-DF6DE4F00206}"/>
            </c:ext>
          </c:extLst>
        </c:ser>
        <c:ser>
          <c:idx val="1"/>
          <c:order val="1"/>
          <c:tx>
            <c:v>WC 50%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'Ft = 700'!$B$22:$B$27</c:f>
              <c:numCache>
                <c:formatCode>General</c:formatCode>
                <c:ptCount val="6"/>
                <c:pt idx="0">
                  <c:v>70</c:v>
                </c:pt>
                <c:pt idx="1">
                  <c:v>46.7</c:v>
                </c:pt>
                <c:pt idx="2">
                  <c:v>23.4</c:v>
                </c:pt>
                <c:pt idx="3">
                  <c:v>11.7</c:v>
                </c:pt>
                <c:pt idx="4">
                  <c:v>4.7</c:v>
                </c:pt>
                <c:pt idx="5">
                  <c:v>0</c:v>
                </c:pt>
              </c:numCache>
            </c:numRef>
          </c:xVal>
          <c:yVal>
            <c:numRef>
              <c:f>'Ft = 700'!$AA$22:$AA$27</c:f>
              <c:numCache>
                <c:formatCode>General</c:formatCode>
                <c:ptCount val="6"/>
                <c:pt idx="0">
                  <c:v>62.984781517180885</c:v>
                </c:pt>
                <c:pt idx="1">
                  <c:v>64.28231595340408</c:v>
                </c:pt>
                <c:pt idx="2">
                  <c:v>67.526499781800808</c:v>
                </c:pt>
                <c:pt idx="3">
                  <c:v>67.988463515032038</c:v>
                </c:pt>
                <c:pt idx="4">
                  <c:v>67.988707230864378</c:v>
                </c:pt>
                <c:pt idx="5">
                  <c:v>67.995936280890703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70-414D-ADAA-DF6DE4F00206}"/>
            </c:ext>
          </c:extLst>
        </c:ser>
        <c:ser>
          <c:idx val="2"/>
          <c:order val="2"/>
          <c:tx>
            <c:v>WC 70%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'Ft = 700'!$B$33:$B$38</c:f>
              <c:numCache>
                <c:formatCode>General</c:formatCode>
                <c:ptCount val="6"/>
                <c:pt idx="0">
                  <c:v>70</c:v>
                </c:pt>
                <c:pt idx="1">
                  <c:v>46.7</c:v>
                </c:pt>
                <c:pt idx="2">
                  <c:v>23.4</c:v>
                </c:pt>
                <c:pt idx="3">
                  <c:v>11.7</c:v>
                </c:pt>
                <c:pt idx="4">
                  <c:v>4.7</c:v>
                </c:pt>
                <c:pt idx="5">
                  <c:v>0</c:v>
                </c:pt>
              </c:numCache>
            </c:numRef>
          </c:xVal>
          <c:yVal>
            <c:numRef>
              <c:f>'Ft = 700'!$AA$33:$AA$38</c:f>
              <c:numCache>
                <c:formatCode>General</c:formatCode>
                <c:ptCount val="6"/>
                <c:pt idx="0">
                  <c:v>80.764298684093603</c:v>
                </c:pt>
                <c:pt idx="1">
                  <c:v>81.603896621315016</c:v>
                </c:pt>
                <c:pt idx="2">
                  <c:v>84.235660775575582</c:v>
                </c:pt>
                <c:pt idx="3">
                  <c:v>85.727060674440622</c:v>
                </c:pt>
                <c:pt idx="4">
                  <c:v>86.20181414742666</c:v>
                </c:pt>
                <c:pt idx="5">
                  <c:v>87.223325885602094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F70-414D-ADAA-DF6DE4F00206}"/>
            </c:ext>
          </c:extLst>
        </c:ser>
        <c:ser>
          <c:idx val="3"/>
          <c:order val="3"/>
          <c:tx>
            <c:v>WC 90%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'Ft = 700'!$B$44:$B$49</c:f>
              <c:numCache>
                <c:formatCode>General</c:formatCode>
                <c:ptCount val="6"/>
                <c:pt idx="0">
                  <c:v>70</c:v>
                </c:pt>
                <c:pt idx="1">
                  <c:v>46.7</c:v>
                </c:pt>
                <c:pt idx="2">
                  <c:v>23.4</c:v>
                </c:pt>
                <c:pt idx="3">
                  <c:v>11.7</c:v>
                </c:pt>
                <c:pt idx="4">
                  <c:v>4.7</c:v>
                </c:pt>
                <c:pt idx="5">
                  <c:v>0</c:v>
                </c:pt>
              </c:numCache>
            </c:numRef>
          </c:xVal>
          <c:yVal>
            <c:numRef>
              <c:f>'Ft = 700'!$AA$44:$AA$49</c:f>
              <c:numCache>
                <c:formatCode>General</c:formatCode>
                <c:ptCount val="6"/>
                <c:pt idx="0">
                  <c:v>93</c:v>
                </c:pt>
                <c:pt idx="1">
                  <c:v>94</c:v>
                </c:pt>
                <c:pt idx="2">
                  <c:v>95</c:v>
                </c:pt>
                <c:pt idx="3">
                  <c:v>96</c:v>
                </c:pt>
                <c:pt idx="4">
                  <c:v>96</c:v>
                </c:pt>
                <c:pt idx="5">
                  <c:v>97.461883417723769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F70-414D-ADAA-DF6DE4F00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66927"/>
        <c:axId val="485796079"/>
      </c:scatterChart>
      <c:valAx>
        <c:axId val="486066927"/>
        <c:scaling>
          <c:orientation val="minMax"/>
          <c:max val="7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Gas flowrate [L/min]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5796079"/>
        <c:crosses val="autoZero"/>
        <c:crossBetween val="midCat"/>
      </c:valAx>
      <c:valAx>
        <c:axId val="485796079"/>
        <c:scaling>
          <c:orientation val="minMax"/>
          <c:max val="100"/>
          <c:min val="3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dirty="0"/>
                  <a:t>Separation Efficiency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60669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8927739172790314"/>
          <c:y val="0.57808178183334546"/>
          <c:w val="0.25340278726841386"/>
          <c:h val="0.188581817944802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2729413496213"/>
          <c:y val="3.6403104288222965E-2"/>
          <c:w val="0.80699793950989773"/>
          <c:h val="0.82680972072735504"/>
        </c:manualLayout>
      </c:layout>
      <c:scatterChart>
        <c:scatterStyle val="lineMarker"/>
        <c:varyColors val="0"/>
        <c:ser>
          <c:idx val="0"/>
          <c:order val="0"/>
          <c:tx>
            <c:v>GR = 2 [L/min]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3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'Ft = 300 WC = 30'!$T$11:$T$18</c:f>
              <c:numCache>
                <c:formatCode>General</c:formatCode>
                <c:ptCount val="8"/>
                <c:pt idx="0">
                  <c:v>99.876555787215366</c:v>
                </c:pt>
                <c:pt idx="1">
                  <c:v>99.910551800253671</c:v>
                </c:pt>
                <c:pt idx="2">
                  <c:v>96.255090579271183</c:v>
                </c:pt>
                <c:pt idx="3">
                  <c:v>95.402972248047121</c:v>
                </c:pt>
                <c:pt idx="4">
                  <c:v>94.106033920123252</c:v>
                </c:pt>
                <c:pt idx="5">
                  <c:v>91.998276243260833</c:v>
                </c:pt>
                <c:pt idx="6">
                  <c:v>91.283703563373152</c:v>
                </c:pt>
                <c:pt idx="7">
                  <c:v>90.307789096710408</c:v>
                </c:pt>
              </c:numCache>
            </c:numRef>
          </c:xVal>
          <c:yVal>
            <c:numRef>
              <c:f>'Ft = 300 WC = 30'!$V$11:$V$18</c:f>
              <c:numCache>
                <c:formatCode>General</c:formatCode>
                <c:ptCount val="8"/>
                <c:pt idx="0">
                  <c:v>11.383020587125312</c:v>
                </c:pt>
                <c:pt idx="1">
                  <c:v>17.591601936892403</c:v>
                </c:pt>
                <c:pt idx="2">
                  <c:v>30.568814851058423</c:v>
                </c:pt>
                <c:pt idx="3">
                  <c:v>40.958560456241109</c:v>
                </c:pt>
                <c:pt idx="4">
                  <c:v>53.927511591696955</c:v>
                </c:pt>
                <c:pt idx="5">
                  <c:v>71.035808171400888</c:v>
                </c:pt>
                <c:pt idx="6">
                  <c:v>77.458613353656673</c:v>
                </c:pt>
                <c:pt idx="7">
                  <c:v>84.555056140881035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29-3043-A8A9-9DBB3DF71847}"/>
            </c:ext>
          </c:extLst>
        </c:ser>
        <c:ser>
          <c:idx val="1"/>
          <c:order val="1"/>
          <c:tx>
            <c:v>GR = 5 [L/min]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'Ft = 300 WC = 30'!$T$25:$T$33</c:f>
              <c:numCache>
                <c:formatCode>General</c:formatCode>
                <c:ptCount val="9"/>
                <c:pt idx="0">
                  <c:v>99.746564688084376</c:v>
                </c:pt>
                <c:pt idx="1">
                  <c:v>97.685948305643777</c:v>
                </c:pt>
                <c:pt idx="2">
                  <c:v>94.503360086368318</c:v>
                </c:pt>
                <c:pt idx="3">
                  <c:v>92.94718163378694</c:v>
                </c:pt>
                <c:pt idx="4">
                  <c:v>91.666222547859874</c:v>
                </c:pt>
                <c:pt idx="5">
                  <c:v>90.278426537572727</c:v>
                </c:pt>
                <c:pt idx="6">
                  <c:v>89.592360223896819</c:v>
                </c:pt>
                <c:pt idx="7">
                  <c:v>88.929814169600689</c:v>
                </c:pt>
                <c:pt idx="8">
                  <c:v>88.918079222136399</c:v>
                </c:pt>
              </c:numCache>
            </c:numRef>
          </c:xVal>
          <c:yVal>
            <c:numRef>
              <c:f>'Ft = 300 WC = 30'!$V$25:$V$33</c:f>
              <c:numCache>
                <c:formatCode>General</c:formatCode>
                <c:ptCount val="9"/>
                <c:pt idx="0">
                  <c:v>12.600661724269235</c:v>
                </c:pt>
                <c:pt idx="1">
                  <c:v>19.26598943223523</c:v>
                </c:pt>
                <c:pt idx="2">
                  <c:v>28.574949406244599</c:v>
                </c:pt>
                <c:pt idx="3">
                  <c:v>37.999754715569864</c:v>
                </c:pt>
                <c:pt idx="4">
                  <c:v>47.685678993084458</c:v>
                </c:pt>
                <c:pt idx="5">
                  <c:v>58.961070087508681</c:v>
                </c:pt>
                <c:pt idx="6">
                  <c:v>68.223008029830879</c:v>
                </c:pt>
                <c:pt idx="7">
                  <c:v>79.017612600585366</c:v>
                </c:pt>
                <c:pt idx="8">
                  <c:v>87.840196049321946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29-3043-A8A9-9DBB3DF71847}"/>
            </c:ext>
          </c:extLst>
        </c:ser>
        <c:ser>
          <c:idx val="2"/>
          <c:order val="2"/>
          <c:tx>
            <c:v>GR = 10 [L/min]</c:v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'Ft = 300 WC = 30'!$T$39:$T$46</c:f>
              <c:numCache>
                <c:formatCode>General</c:formatCode>
                <c:ptCount val="8"/>
                <c:pt idx="0">
                  <c:v>99.963938187644459</c:v>
                </c:pt>
                <c:pt idx="1">
                  <c:v>93.901654454560358</c:v>
                </c:pt>
                <c:pt idx="2">
                  <c:v>92.640323898393945</c:v>
                </c:pt>
                <c:pt idx="3">
                  <c:v>90.806196981241115</c:v>
                </c:pt>
                <c:pt idx="4">
                  <c:v>87.797920586698169</c:v>
                </c:pt>
                <c:pt idx="5">
                  <c:v>85.325422595994937</c:v>
                </c:pt>
                <c:pt idx="6">
                  <c:v>83.296384743920825</c:v>
                </c:pt>
                <c:pt idx="7">
                  <c:v>82.495940466498041</c:v>
                </c:pt>
              </c:numCache>
            </c:numRef>
          </c:xVal>
          <c:yVal>
            <c:numRef>
              <c:f>'Ft = 300 WC = 30'!$V$39:$V$46</c:f>
              <c:numCache>
                <c:formatCode>General</c:formatCode>
                <c:ptCount val="8"/>
                <c:pt idx="0">
                  <c:v>12.648808439966853</c:v>
                </c:pt>
                <c:pt idx="1">
                  <c:v>20.903889281834047</c:v>
                </c:pt>
                <c:pt idx="2">
                  <c:v>31.809942476694225</c:v>
                </c:pt>
                <c:pt idx="3">
                  <c:v>40.98242432724102</c:v>
                </c:pt>
                <c:pt idx="4">
                  <c:v>55.317352859532441</c:v>
                </c:pt>
                <c:pt idx="5">
                  <c:v>65.281054387000111</c:v>
                </c:pt>
                <c:pt idx="6">
                  <c:v>75.471174351489495</c:v>
                </c:pt>
                <c:pt idx="7">
                  <c:v>80.471435139247916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A29-3043-A8A9-9DBB3DF71847}"/>
            </c:ext>
          </c:extLst>
        </c:ser>
        <c:ser>
          <c:idx val="3"/>
          <c:order val="3"/>
          <c:tx>
            <c:v>GR = 20 [L/min]</c:v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dash"/>
            <c:size val="3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'Ft = 300 WC = 30'!$T$52:$T$60</c:f>
              <c:numCache>
                <c:formatCode>General</c:formatCode>
                <c:ptCount val="9"/>
                <c:pt idx="0">
                  <c:v>99.151406502365305</c:v>
                </c:pt>
                <c:pt idx="1">
                  <c:v>95.225840007151419</c:v>
                </c:pt>
                <c:pt idx="2">
                  <c:v>90.972702293981584</c:v>
                </c:pt>
                <c:pt idx="3">
                  <c:v>89.697420740730493</c:v>
                </c:pt>
                <c:pt idx="4">
                  <c:v>87.429151123611007</c:v>
                </c:pt>
                <c:pt idx="5">
                  <c:v>85.553171234459469</c:v>
                </c:pt>
                <c:pt idx="6">
                  <c:v>84.224049953240353</c:v>
                </c:pt>
                <c:pt idx="7">
                  <c:v>83.186388495708812</c:v>
                </c:pt>
                <c:pt idx="8">
                  <c:v>81.698568432995728</c:v>
                </c:pt>
              </c:numCache>
            </c:numRef>
          </c:xVal>
          <c:yVal>
            <c:numRef>
              <c:f>'Ft = 300 WC = 30'!$V$52:$V$60</c:f>
              <c:numCache>
                <c:formatCode>General</c:formatCode>
                <c:ptCount val="9"/>
                <c:pt idx="0">
                  <c:v>10.91196401927917</c:v>
                </c:pt>
                <c:pt idx="1">
                  <c:v>16.888051500347583</c:v>
                </c:pt>
                <c:pt idx="2">
                  <c:v>25.553835211983717</c:v>
                </c:pt>
                <c:pt idx="3">
                  <c:v>34.303402849525696</c:v>
                </c:pt>
                <c:pt idx="4">
                  <c:v>48.754930298959835</c:v>
                </c:pt>
                <c:pt idx="5">
                  <c:v>60.129241794531453</c:v>
                </c:pt>
                <c:pt idx="6">
                  <c:v>66.726502430599027</c:v>
                </c:pt>
                <c:pt idx="7">
                  <c:v>72.516659177998889</c:v>
                </c:pt>
                <c:pt idx="8">
                  <c:v>81.020932412537078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A29-3043-A8A9-9DBB3DF71847}"/>
            </c:ext>
          </c:extLst>
        </c:ser>
        <c:ser>
          <c:idx val="5"/>
          <c:order val="4"/>
          <c:tx>
            <c:v>GR = 30 [L/min]</c:v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bg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'Ft = 300 WC = 30'!$T$66:$T$71</c:f>
              <c:numCache>
                <c:formatCode>General</c:formatCode>
                <c:ptCount val="6"/>
                <c:pt idx="0">
                  <c:v>99.927927538783905</c:v>
                </c:pt>
                <c:pt idx="1">
                  <c:v>91.5</c:v>
                </c:pt>
                <c:pt idx="2">
                  <c:v>90.08089664567062</c:v>
                </c:pt>
                <c:pt idx="3">
                  <c:v>88.519896845087558</c:v>
                </c:pt>
                <c:pt idx="4">
                  <c:v>86.951795637583956</c:v>
                </c:pt>
                <c:pt idx="5">
                  <c:v>85.095457934041121</c:v>
                </c:pt>
              </c:numCache>
            </c:numRef>
          </c:xVal>
          <c:yVal>
            <c:numRef>
              <c:f>'Ft = 300 WC = 30'!$V$66:$V$71</c:f>
              <c:numCache>
                <c:formatCode>General</c:formatCode>
                <c:ptCount val="6"/>
                <c:pt idx="0">
                  <c:v>11.082503960905782</c:v>
                </c:pt>
                <c:pt idx="1">
                  <c:v>20</c:v>
                </c:pt>
                <c:pt idx="2">
                  <c:v>30.773772118834721</c:v>
                </c:pt>
                <c:pt idx="3">
                  <c:v>41.562950287007126</c:v>
                </c:pt>
                <c:pt idx="4">
                  <c:v>51.147605207220479</c:v>
                </c:pt>
                <c:pt idx="5">
                  <c:v>60.195617504308949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A29-3043-A8A9-9DBB3DF71847}"/>
            </c:ext>
          </c:extLst>
        </c:ser>
        <c:ser>
          <c:idx val="4"/>
          <c:order val="5"/>
          <c:tx>
            <c:v>No gas</c:v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7"/>
            <c:marker>
              <c:symbol val="circle"/>
              <c:size val="3"/>
              <c:spPr>
                <a:solidFill>
                  <a:schemeClr val="bg1"/>
                </a:solidFill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127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7A29-3043-A8A9-9DBB3DF71847}"/>
              </c:ext>
            </c:extLst>
          </c:dPt>
          <c:xVal>
            <c:numRef>
              <c:f>'Ft = 300 WC = 30'!$S$77:$S$84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99.646608552252872</c:v>
                </c:pt>
                <c:pt idx="3">
                  <c:v>98.913557024854597</c:v>
                </c:pt>
                <c:pt idx="4">
                  <c:v>98.100333884503826</c:v>
                </c:pt>
                <c:pt idx="5">
                  <c:v>97.524059958699596</c:v>
                </c:pt>
                <c:pt idx="6">
                  <c:v>96.851839466036921</c:v>
                </c:pt>
                <c:pt idx="7">
                  <c:v>96.250656112775886</c:v>
                </c:pt>
              </c:numCache>
            </c:numRef>
          </c:xVal>
          <c:yVal>
            <c:numRef>
              <c:f>'Ft = 300 WC = 30'!$T$77:$T$84</c:f>
              <c:numCache>
                <c:formatCode>General</c:formatCode>
                <c:ptCount val="8"/>
                <c:pt idx="0">
                  <c:v>19.798881224336803</c:v>
                </c:pt>
                <c:pt idx="1">
                  <c:v>29.692883233530459</c:v>
                </c:pt>
                <c:pt idx="2">
                  <c:v>49.222475096292541</c:v>
                </c:pt>
                <c:pt idx="3">
                  <c:v>60.135752970811509</c:v>
                </c:pt>
                <c:pt idx="4">
                  <c:v>71.572966839146687</c:v>
                </c:pt>
                <c:pt idx="5">
                  <c:v>79.588962615495561</c:v>
                </c:pt>
                <c:pt idx="6">
                  <c:v>88.52407168658695</c:v>
                </c:pt>
                <c:pt idx="7">
                  <c:v>96.755404543036377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A29-3043-A8A9-9DBB3DF71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66927"/>
        <c:axId val="485796079"/>
      </c:scatterChart>
      <c:valAx>
        <c:axId val="486066927"/>
        <c:scaling>
          <c:orientation val="minMax"/>
          <c:max val="100"/>
          <c:min val="7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5796079"/>
        <c:crosses val="autoZero"/>
        <c:crossBetween val="midCat"/>
        <c:majorUnit val="10"/>
      </c:valAx>
      <c:valAx>
        <c:axId val="485796079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60669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4823018617999853"/>
          <c:y val="0.54710836684982722"/>
          <c:w val="0.37514901758775482"/>
          <c:h val="0.285388772446609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60019133122378"/>
          <c:y val="3.1892142978530554E-2"/>
          <c:w val="0.80232504231363599"/>
          <c:h val="0.82456013142242124"/>
        </c:manualLayout>
      </c:layout>
      <c:scatterChart>
        <c:scatterStyle val="lineMarker"/>
        <c:varyColors val="0"/>
        <c:ser>
          <c:idx val="0"/>
          <c:order val="0"/>
          <c:tx>
            <c:v>GR = 2 [L/min]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3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'Ft = 300 WC = 50'!$T$11:$T$20</c:f>
              <c:numCache>
                <c:formatCode>General</c:formatCode>
                <c:ptCount val="10"/>
                <c:pt idx="0">
                  <c:v>99.887535234899133</c:v>
                </c:pt>
                <c:pt idx="1">
                  <c:v>99.854395369402667</c:v>
                </c:pt>
                <c:pt idx="2">
                  <c:v>99.84658887666339</c:v>
                </c:pt>
                <c:pt idx="3">
                  <c:v>99.627402166079946</c:v>
                </c:pt>
                <c:pt idx="4">
                  <c:v>96.783415025030209</c:v>
                </c:pt>
                <c:pt idx="5">
                  <c:v>94.170097678512434</c:v>
                </c:pt>
                <c:pt idx="6">
                  <c:v>91.929881137913924</c:v>
                </c:pt>
                <c:pt idx="7">
                  <c:v>88.471446117559623</c:v>
                </c:pt>
                <c:pt idx="8">
                  <c:v>86.592645819121955</c:v>
                </c:pt>
                <c:pt idx="9">
                  <c:v>84.374035663989559</c:v>
                </c:pt>
              </c:numCache>
            </c:numRef>
          </c:xVal>
          <c:yVal>
            <c:numRef>
              <c:f>'Ft = 300 WC = 50'!$V$11:$V$20</c:f>
              <c:numCache>
                <c:formatCode>General</c:formatCode>
                <c:ptCount val="10"/>
                <c:pt idx="0">
                  <c:v>23.327916559328969</c:v>
                </c:pt>
                <c:pt idx="1">
                  <c:v>29.933733858688033</c:v>
                </c:pt>
                <c:pt idx="2">
                  <c:v>40.802886925325232</c:v>
                </c:pt>
                <c:pt idx="3">
                  <c:v>53.478619641957913</c:v>
                </c:pt>
                <c:pt idx="4">
                  <c:v>64.659747388064986</c:v>
                </c:pt>
                <c:pt idx="5">
                  <c:v>71.05168825987721</c:v>
                </c:pt>
                <c:pt idx="6">
                  <c:v>77.185064163132367</c:v>
                </c:pt>
                <c:pt idx="7">
                  <c:v>84.348687596551883</c:v>
                </c:pt>
                <c:pt idx="8">
                  <c:v>89.220203180441743</c:v>
                </c:pt>
                <c:pt idx="9">
                  <c:v>94.895236282098978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5E2-9241-B1C1-BEF0474294A0}"/>
            </c:ext>
          </c:extLst>
        </c:ser>
        <c:ser>
          <c:idx val="1"/>
          <c:order val="1"/>
          <c:tx>
            <c:v>GR = 5 [L/min]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'Ft = 300 WC = 50'!$T$26:$T$36</c:f>
              <c:numCache>
                <c:formatCode>General</c:formatCode>
                <c:ptCount val="11"/>
                <c:pt idx="0">
                  <c:v>99.905968635163461</c:v>
                </c:pt>
                <c:pt idx="1">
                  <c:v>99.717051118109552</c:v>
                </c:pt>
                <c:pt idx="2">
                  <c:v>98.092642309384857</c:v>
                </c:pt>
                <c:pt idx="3">
                  <c:v>94.440253286940319</c:v>
                </c:pt>
                <c:pt idx="4">
                  <c:v>90.441708506161092</c:v>
                </c:pt>
                <c:pt idx="5">
                  <c:v>88.396402886731494</c:v>
                </c:pt>
                <c:pt idx="6">
                  <c:v>84.394080789965827</c:v>
                </c:pt>
                <c:pt idx="7">
                  <c:v>82.145654824512775</c:v>
                </c:pt>
                <c:pt idx="8">
                  <c:v>79.79775879909775</c:v>
                </c:pt>
                <c:pt idx="9">
                  <c:v>78.748009863571241</c:v>
                </c:pt>
                <c:pt idx="10">
                  <c:v>77.935175892562128</c:v>
                </c:pt>
              </c:numCache>
            </c:numRef>
          </c:xVal>
          <c:yVal>
            <c:numRef>
              <c:f>'Ft = 300 WC = 50'!$V$26:$V$36</c:f>
              <c:numCache>
                <c:formatCode>General</c:formatCode>
                <c:ptCount val="11"/>
                <c:pt idx="0">
                  <c:v>12.479384005808756</c:v>
                </c:pt>
                <c:pt idx="1">
                  <c:v>18.969826056932636</c:v>
                </c:pt>
                <c:pt idx="2">
                  <c:v>28.380891223832887</c:v>
                </c:pt>
                <c:pt idx="3">
                  <c:v>40.096920047284883</c:v>
                </c:pt>
                <c:pt idx="4">
                  <c:v>51.429217773502309</c:v>
                </c:pt>
                <c:pt idx="5">
                  <c:v>57.05794177192822</c:v>
                </c:pt>
                <c:pt idx="6">
                  <c:v>67.882466556385623</c:v>
                </c:pt>
                <c:pt idx="7">
                  <c:v>74.603927631315031</c:v>
                </c:pt>
                <c:pt idx="8">
                  <c:v>82.171369547895964</c:v>
                </c:pt>
                <c:pt idx="9">
                  <c:v>86.959017464885591</c:v>
                </c:pt>
                <c:pt idx="10">
                  <c:v>89.22066275100174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5E2-9241-B1C1-BEF0474294A0}"/>
            </c:ext>
          </c:extLst>
        </c:ser>
        <c:ser>
          <c:idx val="3"/>
          <c:order val="2"/>
          <c:tx>
            <c:v>GR = 10 [L/min]</c:v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'Ft = 300 WC = 50'!$T$58:$T$71</c:f>
              <c:numCache>
                <c:formatCode>General</c:formatCode>
                <c:ptCount val="14"/>
                <c:pt idx="0">
                  <c:v>99.922588904170055</c:v>
                </c:pt>
                <c:pt idx="1">
                  <c:v>99.527629923534192</c:v>
                </c:pt>
                <c:pt idx="2">
                  <c:v>97.352031142039976</c:v>
                </c:pt>
                <c:pt idx="3">
                  <c:v>93.450438176642265</c:v>
                </c:pt>
                <c:pt idx="4">
                  <c:v>89.919175986081939</c:v>
                </c:pt>
                <c:pt idx="5">
                  <c:v>86.053341876168858</c:v>
                </c:pt>
                <c:pt idx="6">
                  <c:v>82.901627170205671</c:v>
                </c:pt>
                <c:pt idx="7">
                  <c:v>80.071037032401492</c:v>
                </c:pt>
                <c:pt idx="8">
                  <c:v>77.451625548740154</c:v>
                </c:pt>
                <c:pt idx="9">
                  <c:v>75.273458174716609</c:v>
                </c:pt>
              </c:numCache>
            </c:numRef>
          </c:xVal>
          <c:yVal>
            <c:numRef>
              <c:f>'Ft = 300 WC = 50'!$V$58:$V$71</c:f>
              <c:numCache>
                <c:formatCode>General</c:formatCode>
                <c:ptCount val="14"/>
                <c:pt idx="0">
                  <c:v>11.642596617484214</c:v>
                </c:pt>
                <c:pt idx="1">
                  <c:v>18.891496474892357</c:v>
                </c:pt>
                <c:pt idx="2">
                  <c:v>26.174096899231731</c:v>
                </c:pt>
                <c:pt idx="3">
                  <c:v>35.816795263016651</c:v>
                </c:pt>
                <c:pt idx="4">
                  <c:v>46.130576085524098</c:v>
                </c:pt>
                <c:pt idx="5">
                  <c:v>55.236574566595756</c:v>
                </c:pt>
                <c:pt idx="6">
                  <c:v>63.204816089833969</c:v>
                </c:pt>
                <c:pt idx="7">
                  <c:v>73.267970272466869</c:v>
                </c:pt>
                <c:pt idx="8">
                  <c:v>82.152788542638916</c:v>
                </c:pt>
                <c:pt idx="9">
                  <c:v>92.06500795752487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5E2-9241-B1C1-BEF0474294A0}"/>
            </c:ext>
          </c:extLst>
        </c:ser>
        <c:ser>
          <c:idx val="2"/>
          <c:order val="3"/>
          <c:tx>
            <c:v>GR = 20 [L/min]</c:v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dash"/>
            <c:size val="3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'Ft = 300 WC = 50'!$T$42:$T$52</c:f>
              <c:numCache>
                <c:formatCode>General</c:formatCode>
                <c:ptCount val="11"/>
                <c:pt idx="0">
                  <c:v>99.917048814501513</c:v>
                </c:pt>
                <c:pt idx="1">
                  <c:v>99.630272939817004</c:v>
                </c:pt>
                <c:pt idx="2">
                  <c:v>95.346664639949168</c:v>
                </c:pt>
                <c:pt idx="3">
                  <c:v>92.011018471503931</c:v>
                </c:pt>
                <c:pt idx="4">
                  <c:v>89.760023906644975</c:v>
                </c:pt>
                <c:pt idx="5">
                  <c:v>86.445933796347219</c:v>
                </c:pt>
                <c:pt idx="6">
                  <c:v>84.487355985256741</c:v>
                </c:pt>
                <c:pt idx="7">
                  <c:v>81.198045240125509</c:v>
                </c:pt>
                <c:pt idx="8">
                  <c:v>77.371445143855311</c:v>
                </c:pt>
                <c:pt idx="9">
                  <c:v>75.556910045109504</c:v>
                </c:pt>
                <c:pt idx="10">
                  <c:v>73.822555336120786</c:v>
                </c:pt>
              </c:numCache>
            </c:numRef>
          </c:xVal>
          <c:yVal>
            <c:numRef>
              <c:f>'Ft = 300 WC = 50'!$V$42:$V$52</c:f>
              <c:numCache>
                <c:formatCode>General</c:formatCode>
                <c:ptCount val="11"/>
                <c:pt idx="0">
                  <c:v>12.841607033844383</c:v>
                </c:pt>
                <c:pt idx="1">
                  <c:v>19.30610370024009</c:v>
                </c:pt>
                <c:pt idx="2">
                  <c:v>28.445477996398871</c:v>
                </c:pt>
                <c:pt idx="3">
                  <c:v>36.362964777957181</c:v>
                </c:pt>
                <c:pt idx="4">
                  <c:v>43.359002752777535</c:v>
                </c:pt>
                <c:pt idx="5">
                  <c:v>51.399798816063225</c:v>
                </c:pt>
                <c:pt idx="6">
                  <c:v>57.921434730132745</c:v>
                </c:pt>
                <c:pt idx="7">
                  <c:v>66.901356693898563</c:v>
                </c:pt>
                <c:pt idx="8">
                  <c:v>78.950453965548419</c:v>
                </c:pt>
                <c:pt idx="9">
                  <c:v>87.48679891210152</c:v>
                </c:pt>
                <c:pt idx="10">
                  <c:v>93.241938048218287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5E2-9241-B1C1-BEF0474294A0}"/>
            </c:ext>
          </c:extLst>
        </c:ser>
        <c:ser>
          <c:idx val="5"/>
          <c:order val="4"/>
          <c:tx>
            <c:v>GR = 30 [L/min]</c:v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bg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'Ft = 300 WC = 50'!$T$76:$T$82</c:f>
              <c:numCache>
                <c:formatCode>General</c:formatCode>
                <c:ptCount val="7"/>
                <c:pt idx="0">
                  <c:v>99.886679050225027</c:v>
                </c:pt>
                <c:pt idx="1">
                  <c:v>99.3</c:v>
                </c:pt>
                <c:pt idx="2">
                  <c:v>93</c:v>
                </c:pt>
                <c:pt idx="3">
                  <c:v>81.9016271702057</c:v>
                </c:pt>
                <c:pt idx="4">
                  <c:v>78.010370324015</c:v>
                </c:pt>
                <c:pt idx="5">
                  <c:v>75.451625548740196</c:v>
                </c:pt>
                <c:pt idx="6">
                  <c:v>72.273458174716595</c:v>
                </c:pt>
              </c:numCache>
            </c:numRef>
          </c:xVal>
          <c:yVal>
            <c:numRef>
              <c:f>'Ft = 300 WC = 50'!$V$76:$V$82</c:f>
              <c:numCache>
                <c:formatCode>General</c:formatCode>
                <c:ptCount val="7"/>
                <c:pt idx="0">
                  <c:v>12.170784008705947</c:v>
                </c:pt>
                <c:pt idx="1">
                  <c:v>19.135660195936889</c:v>
                </c:pt>
                <c:pt idx="2">
                  <c:v>32.312884961547717</c:v>
                </c:pt>
                <c:pt idx="3">
                  <c:v>63.204816089833969</c:v>
                </c:pt>
                <c:pt idx="4">
                  <c:v>73.267970272466869</c:v>
                </c:pt>
                <c:pt idx="5">
                  <c:v>82.152788542638916</c:v>
                </c:pt>
                <c:pt idx="6">
                  <c:v>92.06500795752487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5E2-9241-B1C1-BEF0474294A0}"/>
            </c:ext>
          </c:extLst>
        </c:ser>
        <c:ser>
          <c:idx val="4"/>
          <c:order val="5"/>
          <c:tx>
            <c:v>No gas</c:v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'Ft = 300 WC = 50'!$R$110:$R$117</c:f>
              <c:numCache>
                <c:formatCode>General</c:formatCode>
                <c:ptCount val="8"/>
                <c:pt idx="0">
                  <c:v>99.910569673279753</c:v>
                </c:pt>
                <c:pt idx="1">
                  <c:v>99.774159197580872</c:v>
                </c:pt>
                <c:pt idx="2">
                  <c:v>99.748875974629385</c:v>
                </c:pt>
                <c:pt idx="3">
                  <c:v>99.844444404454492</c:v>
                </c:pt>
                <c:pt idx="4">
                  <c:v>99.902790255918319</c:v>
                </c:pt>
                <c:pt idx="5">
                  <c:v>99.854979069252366</c:v>
                </c:pt>
                <c:pt idx="6">
                  <c:v>99.506362250902896</c:v>
                </c:pt>
                <c:pt idx="7">
                  <c:v>99.07400826609684</c:v>
                </c:pt>
              </c:numCache>
            </c:numRef>
          </c:xVal>
          <c:yVal>
            <c:numRef>
              <c:f>'Ft = 300 WC = 50'!$S$110:$S$117</c:f>
              <c:numCache>
                <c:formatCode>General</c:formatCode>
                <c:ptCount val="8"/>
                <c:pt idx="0">
                  <c:v>10.584209985373793</c:v>
                </c:pt>
                <c:pt idx="1">
                  <c:v>31.453347429458915</c:v>
                </c:pt>
                <c:pt idx="2">
                  <c:v>50.884043429781713</c:v>
                </c:pt>
                <c:pt idx="3">
                  <c:v>60.491274348569767</c:v>
                </c:pt>
                <c:pt idx="4">
                  <c:v>70.170653628751211</c:v>
                </c:pt>
                <c:pt idx="5">
                  <c:v>79.782615249755892</c:v>
                </c:pt>
                <c:pt idx="6">
                  <c:v>89.983854044126304</c:v>
                </c:pt>
                <c:pt idx="7">
                  <c:v>94.928378535578986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5E2-9241-B1C1-BEF047429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66927"/>
        <c:axId val="485796079"/>
      </c:scatterChart>
      <c:valAx>
        <c:axId val="486066927"/>
        <c:scaling>
          <c:orientation val="minMax"/>
          <c:max val="100"/>
          <c:min val="7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5796079"/>
        <c:crosses val="autoZero"/>
        <c:crossBetween val="midCat"/>
        <c:majorUnit val="10"/>
      </c:valAx>
      <c:valAx>
        <c:axId val="485796079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60669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4957649569504744"/>
          <c:y val="0.56799818727695006"/>
          <c:w val="0.39882625653101772"/>
          <c:h val="0.261457202741743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1309101068249"/>
          <c:y val="3.2106479809289899E-2"/>
          <c:w val="0.81184668092958967"/>
          <c:h val="0.83016551686773099"/>
        </c:manualLayout>
      </c:layout>
      <c:scatterChart>
        <c:scatterStyle val="lineMarker"/>
        <c:varyColors val="0"/>
        <c:ser>
          <c:idx val="0"/>
          <c:order val="0"/>
          <c:tx>
            <c:v>GR = 2 [L/min]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3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'Ft = 300 WC = 70'!$T$11:$T$19</c:f>
              <c:numCache>
                <c:formatCode>General</c:formatCode>
                <c:ptCount val="9"/>
                <c:pt idx="0">
                  <c:v>99.489495464205746</c:v>
                </c:pt>
                <c:pt idx="1">
                  <c:v>98.978479697986671</c:v>
                </c:pt>
                <c:pt idx="2">
                  <c:v>99.063734354026423</c:v>
                </c:pt>
                <c:pt idx="3">
                  <c:v>99.014936942113295</c:v>
                </c:pt>
                <c:pt idx="4">
                  <c:v>99.044737705536406</c:v>
                </c:pt>
                <c:pt idx="5">
                  <c:v>99.096556085011173</c:v>
                </c:pt>
                <c:pt idx="6">
                  <c:v>99.086008060682076</c:v>
                </c:pt>
                <c:pt idx="7">
                  <c:v>99.094507923658028</c:v>
                </c:pt>
                <c:pt idx="8">
                  <c:v>99.026406640100319</c:v>
                </c:pt>
              </c:numCache>
            </c:numRef>
          </c:xVal>
          <c:yVal>
            <c:numRef>
              <c:f>'Ft = 300 WC = 70'!$V$11:$V$19</c:f>
              <c:numCache>
                <c:formatCode>General</c:formatCode>
                <c:ptCount val="9"/>
                <c:pt idx="0">
                  <c:v>11.023364958911516</c:v>
                </c:pt>
                <c:pt idx="1">
                  <c:v>20.944072985071205</c:v>
                </c:pt>
                <c:pt idx="2">
                  <c:v>29.377624595432049</c:v>
                </c:pt>
                <c:pt idx="3">
                  <c:v>40.3995766569737</c:v>
                </c:pt>
                <c:pt idx="4">
                  <c:v>50.415539486414694</c:v>
                </c:pt>
                <c:pt idx="5">
                  <c:v>59.791605600371319</c:v>
                </c:pt>
                <c:pt idx="6">
                  <c:v>69.657717522287356</c:v>
                </c:pt>
                <c:pt idx="7">
                  <c:v>77.137614362151936</c:v>
                </c:pt>
                <c:pt idx="8">
                  <c:v>88.199664138005147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57-E147-997B-A7FFF5E79F6B}"/>
            </c:ext>
          </c:extLst>
        </c:ser>
        <c:ser>
          <c:idx val="1"/>
          <c:order val="1"/>
          <c:tx>
            <c:v>GR = 5 [L/min]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'Ft = 300 WC = 70'!$T$25:$T$33</c:f>
              <c:numCache>
                <c:formatCode>General</c:formatCode>
                <c:ptCount val="9"/>
                <c:pt idx="0">
                  <c:v>99.381506374440107</c:v>
                </c:pt>
                <c:pt idx="1">
                  <c:v>99.273056261186056</c:v>
                </c:pt>
                <c:pt idx="2">
                  <c:v>99.214990987136574</c:v>
                </c:pt>
                <c:pt idx="3">
                  <c:v>99.239140272165969</c:v>
                </c:pt>
                <c:pt idx="4">
                  <c:v>99.248427137863573</c:v>
                </c:pt>
                <c:pt idx="5">
                  <c:v>99.238083949944055</c:v>
                </c:pt>
                <c:pt idx="6">
                  <c:v>99.224054068792071</c:v>
                </c:pt>
                <c:pt idx="7">
                  <c:v>99.170085068512421</c:v>
                </c:pt>
                <c:pt idx="8">
                  <c:v>99.005105776006985</c:v>
                </c:pt>
              </c:numCache>
            </c:numRef>
          </c:xVal>
          <c:yVal>
            <c:numRef>
              <c:f>'Ft = 300 WC = 70'!$V$25:$V$33</c:f>
              <c:numCache>
                <c:formatCode>General</c:formatCode>
                <c:ptCount val="9"/>
                <c:pt idx="0">
                  <c:v>10.956198977106903</c:v>
                </c:pt>
                <c:pt idx="1">
                  <c:v>20.533115725578206</c:v>
                </c:pt>
                <c:pt idx="2">
                  <c:v>29.070794543960993</c:v>
                </c:pt>
                <c:pt idx="3">
                  <c:v>39.105001410462741</c:v>
                </c:pt>
                <c:pt idx="4">
                  <c:v>49.265062690061725</c:v>
                </c:pt>
                <c:pt idx="5">
                  <c:v>56.913533021148424</c:v>
                </c:pt>
                <c:pt idx="6">
                  <c:v>66.52939984107914</c:v>
                </c:pt>
                <c:pt idx="7">
                  <c:v>76.45030217203167</c:v>
                </c:pt>
                <c:pt idx="8">
                  <c:v>89.0358147345178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257-E147-997B-A7FFF5E79F6B}"/>
            </c:ext>
          </c:extLst>
        </c:ser>
        <c:ser>
          <c:idx val="2"/>
          <c:order val="2"/>
          <c:tx>
            <c:v>GR = 10 [L/min]</c:v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'Ft = 300 WC = 70'!$T$39:$T$47</c:f>
              <c:numCache>
                <c:formatCode>General</c:formatCode>
                <c:ptCount val="9"/>
                <c:pt idx="0">
                  <c:v>99.32103438758314</c:v>
                </c:pt>
                <c:pt idx="1">
                  <c:v>98.730857209171845</c:v>
                </c:pt>
                <c:pt idx="2">
                  <c:v>98.958510118847485</c:v>
                </c:pt>
                <c:pt idx="3">
                  <c:v>98.970952666387248</c:v>
                </c:pt>
                <c:pt idx="4">
                  <c:v>98.990000559283871</c:v>
                </c:pt>
                <c:pt idx="5">
                  <c:v>98.983600029361924</c:v>
                </c:pt>
                <c:pt idx="6">
                  <c:v>99.006078649328373</c:v>
                </c:pt>
                <c:pt idx="7">
                  <c:v>98.994455314596863</c:v>
                </c:pt>
                <c:pt idx="8">
                  <c:v>98.874740415268107</c:v>
                </c:pt>
              </c:numCache>
            </c:numRef>
          </c:xVal>
          <c:yVal>
            <c:numRef>
              <c:f>'Ft = 300 WC = 70'!$V$39:$V$47</c:f>
              <c:numCache>
                <c:formatCode>General</c:formatCode>
                <c:ptCount val="9"/>
                <c:pt idx="0">
                  <c:v>11.100183281212054</c:v>
                </c:pt>
                <c:pt idx="1">
                  <c:v>19.729956467979015</c:v>
                </c:pt>
                <c:pt idx="2">
                  <c:v>28.716949377864637</c:v>
                </c:pt>
                <c:pt idx="3">
                  <c:v>39.285210578786874</c:v>
                </c:pt>
                <c:pt idx="4">
                  <c:v>48.232153498940974</c:v>
                </c:pt>
                <c:pt idx="5">
                  <c:v>59.251531835185524</c:v>
                </c:pt>
                <c:pt idx="6">
                  <c:v>68.072204658784159</c:v>
                </c:pt>
                <c:pt idx="7">
                  <c:v>77.639307783422467</c:v>
                </c:pt>
                <c:pt idx="8">
                  <c:v>87.925176938015611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257-E147-997B-A7FFF5E79F6B}"/>
            </c:ext>
          </c:extLst>
        </c:ser>
        <c:ser>
          <c:idx val="3"/>
          <c:order val="3"/>
          <c:tx>
            <c:v>GR = 20 [L/min]</c:v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dash"/>
            <c:size val="3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'Ft = 300 WC = 70'!$T$53:$T$65</c:f>
              <c:numCache>
                <c:formatCode>General</c:formatCode>
                <c:ptCount val="13"/>
                <c:pt idx="0">
                  <c:v>99.394204938478438</c:v>
                </c:pt>
                <c:pt idx="1">
                  <c:v>99.291592051174433</c:v>
                </c:pt>
                <c:pt idx="2">
                  <c:v>99.15789848154381</c:v>
                </c:pt>
                <c:pt idx="3">
                  <c:v>99.179711433165394</c:v>
                </c:pt>
                <c:pt idx="4">
                  <c:v>99.168036904362594</c:v>
                </c:pt>
                <c:pt idx="5">
                  <c:v>99.148323316554837</c:v>
                </c:pt>
                <c:pt idx="6">
                  <c:v>99.099423524888181</c:v>
                </c:pt>
                <c:pt idx="7">
                  <c:v>99.025689762304225</c:v>
                </c:pt>
                <c:pt idx="8">
                  <c:v>98.893276256990958</c:v>
                </c:pt>
              </c:numCache>
            </c:numRef>
          </c:xVal>
          <c:yVal>
            <c:numRef>
              <c:f>'Ft = 300 WC = 70'!$V$53:$V$65</c:f>
              <c:numCache>
                <c:formatCode>General</c:formatCode>
                <c:ptCount val="13"/>
                <c:pt idx="0">
                  <c:v>11.326853341810951</c:v>
                </c:pt>
                <c:pt idx="1">
                  <c:v>18.966114229126767</c:v>
                </c:pt>
                <c:pt idx="2">
                  <c:v>29.960660051782707</c:v>
                </c:pt>
                <c:pt idx="3">
                  <c:v>38.563836558034971</c:v>
                </c:pt>
                <c:pt idx="4">
                  <c:v>49.876273245149136</c:v>
                </c:pt>
                <c:pt idx="5">
                  <c:v>58.553324907786653</c:v>
                </c:pt>
                <c:pt idx="6">
                  <c:v>67.546704088392886</c:v>
                </c:pt>
                <c:pt idx="7">
                  <c:v>76.293422663419406</c:v>
                </c:pt>
                <c:pt idx="8">
                  <c:v>85.425779710689966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257-E147-997B-A7FFF5E79F6B}"/>
            </c:ext>
          </c:extLst>
        </c:ser>
        <c:ser>
          <c:idx val="4"/>
          <c:order val="4"/>
          <c:tx>
            <c:v>GR = 30 [L/min]</c:v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bg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'Ft = 300 WC = 70'!$T$71:$T$79</c:f>
              <c:numCache>
                <c:formatCode>General</c:formatCode>
                <c:ptCount val="9"/>
                <c:pt idx="0">
                  <c:v>99.633941957494727</c:v>
                </c:pt>
                <c:pt idx="1">
                  <c:v>99.142230096476851</c:v>
                </c:pt>
                <c:pt idx="2">
                  <c:v>98.961326298937664</c:v>
                </c:pt>
                <c:pt idx="3">
                  <c:v>98.927531726788985</c:v>
                </c:pt>
                <c:pt idx="4">
                  <c:v>98.947552438478724</c:v>
                </c:pt>
                <c:pt idx="5">
                  <c:v>98.936058897804315</c:v>
                </c:pt>
                <c:pt idx="6">
                  <c:v>98.912324149888391</c:v>
                </c:pt>
                <c:pt idx="7">
                  <c:v>98.741763664708671</c:v>
                </c:pt>
                <c:pt idx="8">
                  <c:v>98.741763664708671</c:v>
                </c:pt>
              </c:numCache>
            </c:numRef>
          </c:xVal>
          <c:yVal>
            <c:numRef>
              <c:f>'Ft = 300 WC = 70'!$V$71:$V$79</c:f>
              <c:numCache>
                <c:formatCode>General</c:formatCode>
                <c:ptCount val="9"/>
                <c:pt idx="0">
                  <c:v>11.472723656355166</c:v>
                </c:pt>
                <c:pt idx="1">
                  <c:v>19.83756007388336</c:v>
                </c:pt>
                <c:pt idx="2">
                  <c:v>30.28184954750996</c:v>
                </c:pt>
                <c:pt idx="3">
                  <c:v>39.672754555900447</c:v>
                </c:pt>
                <c:pt idx="4">
                  <c:v>48.52326255106945</c:v>
                </c:pt>
                <c:pt idx="5">
                  <c:v>58.099982617072143</c:v>
                </c:pt>
                <c:pt idx="6">
                  <c:v>68.108239705617763</c:v>
                </c:pt>
                <c:pt idx="7">
                  <c:v>88.069603162680536</c:v>
                </c:pt>
                <c:pt idx="8">
                  <c:v>88.069603162680536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257-E147-997B-A7FFF5E79F6B}"/>
            </c:ext>
          </c:extLst>
        </c:ser>
        <c:ser>
          <c:idx val="5"/>
          <c:order val="5"/>
          <c:tx>
            <c:v>No gas</c:v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'Ft = 300 WC = 70'!$Q$87:$Q$94</c:f>
              <c:numCache>
                <c:formatCode>General</c:formatCode>
                <c:ptCount val="8"/>
                <c:pt idx="0">
                  <c:v>99.812192099711055</c:v>
                </c:pt>
                <c:pt idx="1">
                  <c:v>99.639639408510945</c:v>
                </c:pt>
                <c:pt idx="2">
                  <c:v>99.558873573273203</c:v>
                </c:pt>
                <c:pt idx="3">
                  <c:v>99.664058263883476</c:v>
                </c:pt>
                <c:pt idx="4">
                  <c:v>99.680967786710156</c:v>
                </c:pt>
                <c:pt idx="5">
                  <c:v>99.750280592964245</c:v>
                </c:pt>
                <c:pt idx="6">
                  <c:v>99.725051382845749</c:v>
                </c:pt>
              </c:numCache>
            </c:numRef>
          </c:xVal>
          <c:yVal>
            <c:numRef>
              <c:f>'Ft = 300 WC = 70'!$R$87:$R$94</c:f>
              <c:numCache>
                <c:formatCode>General</c:formatCode>
                <c:ptCount val="8"/>
                <c:pt idx="0">
                  <c:v>10.087832922711664</c:v>
                </c:pt>
                <c:pt idx="1">
                  <c:v>30.05163214884724</c:v>
                </c:pt>
                <c:pt idx="2">
                  <c:v>50.235867340242059</c:v>
                </c:pt>
                <c:pt idx="3">
                  <c:v>59.731616076484116</c:v>
                </c:pt>
                <c:pt idx="4">
                  <c:v>71.788418632870616</c:v>
                </c:pt>
                <c:pt idx="5">
                  <c:v>81.054200980859974</c:v>
                </c:pt>
                <c:pt idx="6">
                  <c:v>90.722102118595103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257-E147-997B-A7FFF5E79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66927"/>
        <c:axId val="485796079"/>
      </c:scatterChart>
      <c:valAx>
        <c:axId val="486066927"/>
        <c:scaling>
          <c:orientation val="minMax"/>
          <c:max val="100"/>
          <c:min val="8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800" b="0" i="0" baseline="0">
                    <a:effectLst/>
                  </a:rPr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5796079"/>
        <c:crosses val="autoZero"/>
        <c:crossBetween val="midCat"/>
        <c:majorUnit val="5"/>
        <c:minorUnit val="5"/>
      </c:valAx>
      <c:valAx>
        <c:axId val="485796079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800" b="0" i="0" baseline="0">
                    <a:effectLst/>
                  </a:rPr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60669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5486299506679313"/>
          <c:y val="0.51170492306580939"/>
          <c:w val="0.36155002683488091"/>
          <c:h val="0.323563804811095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13651234772124"/>
          <c:y val="3.4905277035324714E-2"/>
          <c:w val="0.79784107868869336"/>
          <c:h val="0.82443157191360239"/>
        </c:manualLayout>
      </c:layout>
      <c:scatterChart>
        <c:scatterStyle val="lineMarker"/>
        <c:varyColors val="0"/>
        <c:ser>
          <c:idx val="0"/>
          <c:order val="0"/>
          <c:tx>
            <c:v>GR = 2 [L/min]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3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'Ft = 300 WC = 90'!$T$11:$T$18</c:f>
              <c:numCache>
                <c:formatCode>General</c:formatCode>
                <c:ptCount val="8"/>
                <c:pt idx="0">
                  <c:v>99.308090692045198</c:v>
                </c:pt>
                <c:pt idx="1">
                  <c:v>99.304917720595967</c:v>
                </c:pt>
                <c:pt idx="2">
                  <c:v>99.376838420067685</c:v>
                </c:pt>
                <c:pt idx="3">
                  <c:v>99.507635145505304</c:v>
                </c:pt>
                <c:pt idx="4">
                  <c:v>99.563690986356676</c:v>
                </c:pt>
                <c:pt idx="5">
                  <c:v>99.619696329354142</c:v>
                </c:pt>
                <c:pt idx="6">
                  <c:v>99.648706371713061</c:v>
                </c:pt>
                <c:pt idx="7">
                  <c:v>99.694840383980463</c:v>
                </c:pt>
              </c:numCache>
            </c:numRef>
          </c:xVal>
          <c:yVal>
            <c:numRef>
              <c:f>'Ft = 300 WC = 90'!$V$11:$V$18</c:f>
              <c:numCache>
                <c:formatCode>General</c:formatCode>
                <c:ptCount val="8"/>
                <c:pt idx="0">
                  <c:v>10.977726438069098</c:v>
                </c:pt>
                <c:pt idx="1">
                  <c:v>18.396857214179985</c:v>
                </c:pt>
                <c:pt idx="2">
                  <c:v>26.835239500141618</c:v>
                </c:pt>
                <c:pt idx="3">
                  <c:v>34.708083549812116</c:v>
                </c:pt>
                <c:pt idx="4">
                  <c:v>47.333419272207493</c:v>
                </c:pt>
                <c:pt idx="5">
                  <c:v>54.187928439437407</c:v>
                </c:pt>
                <c:pt idx="6">
                  <c:v>61.795993750965764</c:v>
                </c:pt>
                <c:pt idx="7">
                  <c:v>71.358189675226129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56-344C-8440-52587D28D24A}"/>
            </c:ext>
          </c:extLst>
        </c:ser>
        <c:ser>
          <c:idx val="1"/>
          <c:order val="1"/>
          <c:tx>
            <c:v>GR = 5 [L/min]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'Ft = 300 WC = 90'!$T$24:$T$31</c:f>
              <c:numCache>
                <c:formatCode>General</c:formatCode>
                <c:ptCount val="8"/>
                <c:pt idx="0">
                  <c:v>99.215067394652664</c:v>
                </c:pt>
                <c:pt idx="1">
                  <c:v>99.171854543954822</c:v>
                </c:pt>
                <c:pt idx="2">
                  <c:v>99.203584235064426</c:v>
                </c:pt>
                <c:pt idx="3">
                  <c:v>99.279131054021221</c:v>
                </c:pt>
                <c:pt idx="4">
                  <c:v>99.309198700351857</c:v>
                </c:pt>
                <c:pt idx="5">
                  <c:v>99.341281000384569</c:v>
                </c:pt>
                <c:pt idx="6">
                  <c:v>99.360469940312086</c:v>
                </c:pt>
                <c:pt idx="7">
                  <c:v>99.301140392231972</c:v>
                </c:pt>
              </c:numCache>
            </c:numRef>
          </c:xVal>
          <c:yVal>
            <c:numRef>
              <c:f>'Ft = 300 WC = 90'!$V$24:$V$31</c:f>
              <c:numCache>
                <c:formatCode>General</c:formatCode>
                <c:ptCount val="8"/>
                <c:pt idx="0">
                  <c:v>11.180685686382136</c:v>
                </c:pt>
                <c:pt idx="1">
                  <c:v>17.225469058874761</c:v>
                </c:pt>
                <c:pt idx="2">
                  <c:v>27.059560288033001</c:v>
                </c:pt>
                <c:pt idx="3">
                  <c:v>35.228251057567412</c:v>
                </c:pt>
                <c:pt idx="4">
                  <c:v>44.739831957060865</c:v>
                </c:pt>
                <c:pt idx="5">
                  <c:v>53.785876423886528</c:v>
                </c:pt>
                <c:pt idx="6">
                  <c:v>61.396427183612289</c:v>
                </c:pt>
                <c:pt idx="7">
                  <c:v>74.839466415296926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56-344C-8440-52587D28D24A}"/>
            </c:ext>
          </c:extLst>
        </c:ser>
        <c:ser>
          <c:idx val="2"/>
          <c:order val="2"/>
          <c:tx>
            <c:v>GR = 10 [L/min]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'Ft = 300 WC = 90'!$T$37:$T$45</c:f>
              <c:numCache>
                <c:formatCode>General</c:formatCode>
                <c:ptCount val="9"/>
                <c:pt idx="0">
                  <c:v>99.103409053526363</c:v>
                </c:pt>
                <c:pt idx="1">
                  <c:v>98.535296583782767</c:v>
                </c:pt>
                <c:pt idx="2">
                  <c:v>98.842923454174681</c:v>
                </c:pt>
                <c:pt idx="3">
                  <c:v>98.872688957805565</c:v>
                </c:pt>
                <c:pt idx="4">
                  <c:v>98.963697657882918</c:v>
                </c:pt>
                <c:pt idx="5">
                  <c:v>99.003687131422296</c:v>
                </c:pt>
                <c:pt idx="6">
                  <c:v>98.987016425074543</c:v>
                </c:pt>
                <c:pt idx="7">
                  <c:v>99.026552684563285</c:v>
                </c:pt>
                <c:pt idx="8">
                  <c:v>99.093487220816726</c:v>
                </c:pt>
              </c:numCache>
            </c:numRef>
          </c:xVal>
          <c:yVal>
            <c:numRef>
              <c:f>'Ft = 300 WC = 90'!$V$37:$V$45</c:f>
              <c:numCache>
                <c:formatCode>General</c:formatCode>
                <c:ptCount val="9"/>
                <c:pt idx="0">
                  <c:v>11.396929603847363</c:v>
                </c:pt>
                <c:pt idx="1">
                  <c:v>16.668017645798557</c:v>
                </c:pt>
                <c:pt idx="2">
                  <c:v>27.282770650865672</c:v>
                </c:pt>
                <c:pt idx="3">
                  <c:v>34.790982756364002</c:v>
                </c:pt>
                <c:pt idx="4">
                  <c:v>46.320690681353241</c:v>
                </c:pt>
                <c:pt idx="5">
                  <c:v>53.549242555282852</c:v>
                </c:pt>
                <c:pt idx="6">
                  <c:v>61.097608003098692</c:v>
                </c:pt>
                <c:pt idx="7">
                  <c:v>69.506872901042115</c:v>
                </c:pt>
                <c:pt idx="8">
                  <c:v>76.307543185193623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E56-344C-8440-52587D28D24A}"/>
            </c:ext>
          </c:extLst>
        </c:ser>
        <c:ser>
          <c:idx val="3"/>
          <c:order val="3"/>
          <c:tx>
            <c:v>GR = 20 [L/min]</c:v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dash"/>
            <c:size val="3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'Ft = 300 WC = 90'!$T$51:$T$60</c:f>
              <c:numCache>
                <c:formatCode>General</c:formatCode>
                <c:ptCount val="10"/>
                <c:pt idx="0">
                  <c:v>99.240904402299321</c:v>
                </c:pt>
                <c:pt idx="1">
                  <c:v>99.132318278964291</c:v>
                </c:pt>
                <c:pt idx="2">
                  <c:v>99.163846557652519</c:v>
                </c:pt>
                <c:pt idx="3">
                  <c:v>99.169134826438608</c:v>
                </c:pt>
                <c:pt idx="4">
                  <c:v>99.18646029403682</c:v>
                </c:pt>
                <c:pt idx="5">
                  <c:v>99.211844053251468</c:v>
                </c:pt>
                <c:pt idx="6">
                  <c:v>99.195173368907334</c:v>
                </c:pt>
                <c:pt idx="7">
                  <c:v>99.199706190174936</c:v>
                </c:pt>
                <c:pt idx="8">
                  <c:v>99.158558253108197</c:v>
                </c:pt>
                <c:pt idx="9">
                  <c:v>99.104114153097072</c:v>
                </c:pt>
              </c:numCache>
            </c:numRef>
          </c:xVal>
          <c:yVal>
            <c:numRef>
              <c:f>'Ft = 300 WC = 90'!$V$51:$V$60</c:f>
              <c:numCache>
                <c:formatCode>General</c:formatCode>
                <c:ptCount val="10"/>
                <c:pt idx="0">
                  <c:v>10.328061994497435</c:v>
                </c:pt>
                <c:pt idx="1">
                  <c:v>17.427467542669437</c:v>
                </c:pt>
                <c:pt idx="2">
                  <c:v>25.836147661339385</c:v>
                </c:pt>
                <c:pt idx="3">
                  <c:v>34.70796058074189</c:v>
                </c:pt>
                <c:pt idx="4">
                  <c:v>46.054829552988167</c:v>
                </c:pt>
                <c:pt idx="5">
                  <c:v>53.878446896150933</c:v>
                </c:pt>
                <c:pt idx="6">
                  <c:v>63.449189786999916</c:v>
                </c:pt>
                <c:pt idx="7">
                  <c:v>69.12852367822731</c:v>
                </c:pt>
                <c:pt idx="8">
                  <c:v>76.234616266167748</c:v>
                </c:pt>
                <c:pt idx="9">
                  <c:v>86.182032808455659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E56-344C-8440-52587D28D24A}"/>
            </c:ext>
          </c:extLst>
        </c:ser>
        <c:ser>
          <c:idx val="4"/>
          <c:order val="4"/>
          <c:tx>
            <c:v>GR = 30 [L/min]</c:v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bg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'Ft = 300 WC = 90'!$T$66:$T$75</c:f>
              <c:numCache>
                <c:formatCode>General</c:formatCode>
                <c:ptCount val="10"/>
                <c:pt idx="0">
                  <c:v>99.26472680437854</c:v>
                </c:pt>
                <c:pt idx="1">
                  <c:v>99.214261523545048</c:v>
                </c:pt>
                <c:pt idx="2">
                  <c:v>99.244681737539977</c:v>
                </c:pt>
                <c:pt idx="3">
                  <c:v>99.241055488777491</c:v>
                </c:pt>
                <c:pt idx="4">
                  <c:v>99.240954759874256</c:v>
                </c:pt>
                <c:pt idx="5">
                  <c:v>99.28369074268933</c:v>
                </c:pt>
                <c:pt idx="6">
                  <c:v>99.288952127571633</c:v>
                </c:pt>
                <c:pt idx="7">
                  <c:v>99.2810952593791</c:v>
                </c:pt>
                <c:pt idx="8">
                  <c:v>99.28139746534255</c:v>
                </c:pt>
                <c:pt idx="9">
                  <c:v>99.229723465177713</c:v>
                </c:pt>
              </c:numCache>
            </c:numRef>
          </c:xVal>
          <c:yVal>
            <c:numRef>
              <c:f>'Ft = 300 WC = 90'!$V$66:$V$75</c:f>
              <c:numCache>
                <c:formatCode>General</c:formatCode>
                <c:ptCount val="10"/>
                <c:pt idx="0">
                  <c:v>11.380318951504174</c:v>
                </c:pt>
                <c:pt idx="1">
                  <c:v>17.452594140572103</c:v>
                </c:pt>
                <c:pt idx="2">
                  <c:v>25.37800527340114</c:v>
                </c:pt>
                <c:pt idx="3">
                  <c:v>34.31107448622037</c:v>
                </c:pt>
                <c:pt idx="4">
                  <c:v>43.50005583791674</c:v>
                </c:pt>
                <c:pt idx="5">
                  <c:v>53.157219576720536</c:v>
                </c:pt>
                <c:pt idx="6">
                  <c:v>62.765256868026164</c:v>
                </c:pt>
                <c:pt idx="7">
                  <c:v>68.840929520464186</c:v>
                </c:pt>
                <c:pt idx="8">
                  <c:v>75.99232571709102</c:v>
                </c:pt>
                <c:pt idx="9">
                  <c:v>81.388979784137462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E56-344C-8440-52587D28D24A}"/>
            </c:ext>
          </c:extLst>
        </c:ser>
        <c:ser>
          <c:idx val="5"/>
          <c:order val="5"/>
          <c:tx>
            <c:v>No gas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7"/>
            <c:marker>
              <c:symbol val="circle"/>
              <c:size val="3"/>
              <c:spPr>
                <a:solidFill>
                  <a:schemeClr val="bg1"/>
                </a:solidFill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4E56-344C-8440-52587D28D24A}"/>
              </c:ext>
            </c:extLst>
          </c:dPt>
          <c:xVal>
            <c:numRef>
              <c:f>'Ft = 300 WC = 90'!$R$82:$R$89</c:f>
              <c:numCache>
                <c:formatCode>General</c:formatCode>
                <c:ptCount val="8"/>
                <c:pt idx="0">
                  <c:v>99.570866898739538</c:v>
                </c:pt>
                <c:pt idx="1">
                  <c:v>99.359579097277617</c:v>
                </c:pt>
                <c:pt idx="2">
                  <c:v>99.349368550777569</c:v>
                </c:pt>
                <c:pt idx="3">
                  <c:v>99.531321298031699</c:v>
                </c:pt>
                <c:pt idx="4">
                  <c:v>99.445909443174116</c:v>
                </c:pt>
                <c:pt idx="5">
                  <c:v>99.561844892690971</c:v>
                </c:pt>
                <c:pt idx="6">
                  <c:v>99.590963846892251</c:v>
                </c:pt>
                <c:pt idx="7">
                  <c:v>99.367142424956967</c:v>
                </c:pt>
              </c:numCache>
            </c:numRef>
          </c:xVal>
          <c:yVal>
            <c:numRef>
              <c:f>'Ft = 300 WC = 90'!$S$82:$S$89</c:f>
              <c:numCache>
                <c:formatCode>General</c:formatCode>
                <c:ptCount val="8"/>
                <c:pt idx="0">
                  <c:v>10.182145827269707</c:v>
                </c:pt>
                <c:pt idx="1">
                  <c:v>30.614314190589003</c:v>
                </c:pt>
                <c:pt idx="2">
                  <c:v>50.217996561065391</c:v>
                </c:pt>
                <c:pt idx="3">
                  <c:v>60.36683633726706</c:v>
                </c:pt>
                <c:pt idx="4">
                  <c:v>69.955409329784203</c:v>
                </c:pt>
                <c:pt idx="5">
                  <c:v>80.493095349746241</c:v>
                </c:pt>
                <c:pt idx="6">
                  <c:v>91.406899547017559</c:v>
                </c:pt>
                <c:pt idx="7">
                  <c:v>97.067293654146397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E56-344C-8440-52587D28D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66927"/>
        <c:axId val="485796079"/>
      </c:scatterChart>
      <c:valAx>
        <c:axId val="486066927"/>
        <c:scaling>
          <c:orientation val="minMax"/>
          <c:max val="100"/>
          <c:min val="8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800" b="0" i="0" baseline="0">
                    <a:effectLst/>
                  </a:rPr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5796079"/>
        <c:crosses val="autoZero"/>
        <c:crossBetween val="midCat"/>
        <c:majorUnit val="5"/>
        <c:minorUnit val="5"/>
      </c:valAx>
      <c:valAx>
        <c:axId val="485796079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800" b="0" i="0" baseline="0">
                    <a:effectLst/>
                  </a:rPr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60669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642000632273907"/>
          <c:y val="0.52145199116297503"/>
          <c:w val="0.38864774256159157"/>
          <c:h val="0.300641569746442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1309101068249"/>
          <c:y val="3.2106479809289899E-2"/>
          <c:w val="0.81184668092958967"/>
          <c:h val="0.83016551686773099"/>
        </c:manualLayout>
      </c:layout>
      <c:scatterChart>
        <c:scatterStyle val="lineMarker"/>
        <c:varyColors val="0"/>
        <c:ser>
          <c:idx val="0"/>
          <c:order val="0"/>
          <c:tx>
            <c:v>GR = 2 [L/min]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3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'Ft = 300 WC = 70'!$T$11:$T$19</c:f>
              <c:numCache>
                <c:formatCode>General</c:formatCode>
                <c:ptCount val="9"/>
                <c:pt idx="0">
                  <c:v>99.489495464205746</c:v>
                </c:pt>
                <c:pt idx="1">
                  <c:v>98.978479697986671</c:v>
                </c:pt>
                <c:pt idx="2">
                  <c:v>99.063734354026423</c:v>
                </c:pt>
                <c:pt idx="3">
                  <c:v>99.014936942113295</c:v>
                </c:pt>
                <c:pt idx="4">
                  <c:v>99.044737705536406</c:v>
                </c:pt>
                <c:pt idx="5">
                  <c:v>99.096556085011173</c:v>
                </c:pt>
                <c:pt idx="6">
                  <c:v>99.086008060682076</c:v>
                </c:pt>
                <c:pt idx="7">
                  <c:v>99.094507923658028</c:v>
                </c:pt>
                <c:pt idx="8">
                  <c:v>99.026406640100319</c:v>
                </c:pt>
              </c:numCache>
            </c:numRef>
          </c:xVal>
          <c:yVal>
            <c:numRef>
              <c:f>'Ft = 300 WC = 70'!$V$11:$V$19</c:f>
              <c:numCache>
                <c:formatCode>General</c:formatCode>
                <c:ptCount val="9"/>
                <c:pt idx="0">
                  <c:v>11.023364958911516</c:v>
                </c:pt>
                <c:pt idx="1">
                  <c:v>20.944072985071205</c:v>
                </c:pt>
                <c:pt idx="2">
                  <c:v>29.377624595432049</c:v>
                </c:pt>
                <c:pt idx="3">
                  <c:v>40.3995766569737</c:v>
                </c:pt>
                <c:pt idx="4">
                  <c:v>50.415539486414694</c:v>
                </c:pt>
                <c:pt idx="5">
                  <c:v>59.791605600371319</c:v>
                </c:pt>
                <c:pt idx="6">
                  <c:v>69.657717522287356</c:v>
                </c:pt>
                <c:pt idx="7">
                  <c:v>77.137614362151936</c:v>
                </c:pt>
                <c:pt idx="8">
                  <c:v>88.199664138005147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57-E147-997B-A7FFF5E79F6B}"/>
            </c:ext>
          </c:extLst>
        </c:ser>
        <c:ser>
          <c:idx val="1"/>
          <c:order val="1"/>
          <c:tx>
            <c:v>GR = 5 [L/min]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'Ft = 300 WC = 70'!$T$25:$T$33</c:f>
              <c:numCache>
                <c:formatCode>General</c:formatCode>
                <c:ptCount val="9"/>
                <c:pt idx="0">
                  <c:v>99.381506374440107</c:v>
                </c:pt>
                <c:pt idx="1">
                  <c:v>99.273056261186056</c:v>
                </c:pt>
                <c:pt idx="2">
                  <c:v>99.214990987136574</c:v>
                </c:pt>
                <c:pt idx="3">
                  <c:v>99.239140272165969</c:v>
                </c:pt>
                <c:pt idx="4">
                  <c:v>99.248427137863573</c:v>
                </c:pt>
                <c:pt idx="5">
                  <c:v>99.238083949944055</c:v>
                </c:pt>
                <c:pt idx="6">
                  <c:v>99.224054068792071</c:v>
                </c:pt>
                <c:pt idx="7">
                  <c:v>99.170085068512421</c:v>
                </c:pt>
                <c:pt idx="8">
                  <c:v>99.005105776006985</c:v>
                </c:pt>
              </c:numCache>
            </c:numRef>
          </c:xVal>
          <c:yVal>
            <c:numRef>
              <c:f>'Ft = 300 WC = 70'!$V$25:$V$33</c:f>
              <c:numCache>
                <c:formatCode>General</c:formatCode>
                <c:ptCount val="9"/>
                <c:pt idx="0">
                  <c:v>10.956198977106903</c:v>
                </c:pt>
                <c:pt idx="1">
                  <c:v>20.533115725578206</c:v>
                </c:pt>
                <c:pt idx="2">
                  <c:v>29.070794543960993</c:v>
                </c:pt>
                <c:pt idx="3">
                  <c:v>39.105001410462741</c:v>
                </c:pt>
                <c:pt idx="4">
                  <c:v>49.265062690061725</c:v>
                </c:pt>
                <c:pt idx="5">
                  <c:v>56.913533021148424</c:v>
                </c:pt>
                <c:pt idx="6">
                  <c:v>66.52939984107914</c:v>
                </c:pt>
                <c:pt idx="7">
                  <c:v>76.45030217203167</c:v>
                </c:pt>
                <c:pt idx="8">
                  <c:v>89.0358147345178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257-E147-997B-A7FFF5E79F6B}"/>
            </c:ext>
          </c:extLst>
        </c:ser>
        <c:ser>
          <c:idx val="2"/>
          <c:order val="2"/>
          <c:tx>
            <c:v>GR = 10 [L/min]</c:v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'Ft = 300 WC = 70'!$T$39:$T$47</c:f>
              <c:numCache>
                <c:formatCode>General</c:formatCode>
                <c:ptCount val="9"/>
                <c:pt idx="0">
                  <c:v>99.32103438758314</c:v>
                </c:pt>
                <c:pt idx="1">
                  <c:v>98.730857209171845</c:v>
                </c:pt>
                <c:pt idx="2">
                  <c:v>98.958510118847485</c:v>
                </c:pt>
                <c:pt idx="3">
                  <c:v>98.970952666387248</c:v>
                </c:pt>
                <c:pt idx="4">
                  <c:v>98.990000559283871</c:v>
                </c:pt>
                <c:pt idx="5">
                  <c:v>98.983600029361924</c:v>
                </c:pt>
                <c:pt idx="6">
                  <c:v>99.006078649328373</c:v>
                </c:pt>
                <c:pt idx="7">
                  <c:v>98.994455314596863</c:v>
                </c:pt>
                <c:pt idx="8">
                  <c:v>98.874740415268107</c:v>
                </c:pt>
              </c:numCache>
            </c:numRef>
          </c:xVal>
          <c:yVal>
            <c:numRef>
              <c:f>'Ft = 300 WC = 70'!$V$39:$V$47</c:f>
              <c:numCache>
                <c:formatCode>General</c:formatCode>
                <c:ptCount val="9"/>
                <c:pt idx="0">
                  <c:v>11.100183281212054</c:v>
                </c:pt>
                <c:pt idx="1">
                  <c:v>19.729956467979015</c:v>
                </c:pt>
                <c:pt idx="2">
                  <c:v>28.716949377864637</c:v>
                </c:pt>
                <c:pt idx="3">
                  <c:v>39.285210578786874</c:v>
                </c:pt>
                <c:pt idx="4">
                  <c:v>48.232153498940974</c:v>
                </c:pt>
                <c:pt idx="5">
                  <c:v>59.251531835185524</c:v>
                </c:pt>
                <c:pt idx="6">
                  <c:v>68.072204658784159</c:v>
                </c:pt>
                <c:pt idx="7">
                  <c:v>77.639307783422467</c:v>
                </c:pt>
                <c:pt idx="8">
                  <c:v>87.925176938015611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257-E147-997B-A7FFF5E79F6B}"/>
            </c:ext>
          </c:extLst>
        </c:ser>
        <c:ser>
          <c:idx val="3"/>
          <c:order val="3"/>
          <c:tx>
            <c:v>GR = 20 [L/min]</c:v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dash"/>
            <c:size val="3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'Ft = 300 WC = 70'!$T$53:$T$65</c:f>
              <c:numCache>
                <c:formatCode>General</c:formatCode>
                <c:ptCount val="13"/>
                <c:pt idx="0">
                  <c:v>99.394204938478438</c:v>
                </c:pt>
                <c:pt idx="1">
                  <c:v>99.291592051174433</c:v>
                </c:pt>
                <c:pt idx="2">
                  <c:v>99.15789848154381</c:v>
                </c:pt>
                <c:pt idx="3">
                  <c:v>99.179711433165394</c:v>
                </c:pt>
                <c:pt idx="4">
                  <c:v>99.168036904362594</c:v>
                </c:pt>
                <c:pt idx="5">
                  <c:v>99.148323316554837</c:v>
                </c:pt>
                <c:pt idx="6">
                  <c:v>99.099423524888181</c:v>
                </c:pt>
                <c:pt idx="7">
                  <c:v>99.025689762304225</c:v>
                </c:pt>
                <c:pt idx="8">
                  <c:v>98.893276256990958</c:v>
                </c:pt>
              </c:numCache>
            </c:numRef>
          </c:xVal>
          <c:yVal>
            <c:numRef>
              <c:f>'Ft = 300 WC = 70'!$V$53:$V$65</c:f>
              <c:numCache>
                <c:formatCode>General</c:formatCode>
                <c:ptCount val="13"/>
                <c:pt idx="0">
                  <c:v>11.326853341810951</c:v>
                </c:pt>
                <c:pt idx="1">
                  <c:v>18.966114229126767</c:v>
                </c:pt>
                <c:pt idx="2">
                  <c:v>29.960660051782707</c:v>
                </c:pt>
                <c:pt idx="3">
                  <c:v>38.563836558034971</c:v>
                </c:pt>
                <c:pt idx="4">
                  <c:v>49.876273245149136</c:v>
                </c:pt>
                <c:pt idx="5">
                  <c:v>58.553324907786653</c:v>
                </c:pt>
                <c:pt idx="6">
                  <c:v>67.546704088392886</c:v>
                </c:pt>
                <c:pt idx="7">
                  <c:v>76.293422663419406</c:v>
                </c:pt>
                <c:pt idx="8">
                  <c:v>85.425779710689966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257-E147-997B-A7FFF5E79F6B}"/>
            </c:ext>
          </c:extLst>
        </c:ser>
        <c:ser>
          <c:idx val="4"/>
          <c:order val="4"/>
          <c:tx>
            <c:v>GR = 30 [L/min]</c:v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bg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'Ft = 300 WC = 70'!$T$71:$T$79</c:f>
              <c:numCache>
                <c:formatCode>General</c:formatCode>
                <c:ptCount val="9"/>
                <c:pt idx="0">
                  <c:v>99.633941957494727</c:v>
                </c:pt>
                <c:pt idx="1">
                  <c:v>99.142230096476851</c:v>
                </c:pt>
                <c:pt idx="2">
                  <c:v>98.961326298937664</c:v>
                </c:pt>
                <c:pt idx="3">
                  <c:v>98.927531726788985</c:v>
                </c:pt>
                <c:pt idx="4">
                  <c:v>98.947552438478724</c:v>
                </c:pt>
                <c:pt idx="5">
                  <c:v>98.936058897804315</c:v>
                </c:pt>
                <c:pt idx="6">
                  <c:v>98.912324149888391</c:v>
                </c:pt>
                <c:pt idx="7">
                  <c:v>98.741763664708671</c:v>
                </c:pt>
                <c:pt idx="8">
                  <c:v>98.741763664708671</c:v>
                </c:pt>
              </c:numCache>
            </c:numRef>
          </c:xVal>
          <c:yVal>
            <c:numRef>
              <c:f>'Ft = 300 WC = 70'!$V$71:$V$79</c:f>
              <c:numCache>
                <c:formatCode>General</c:formatCode>
                <c:ptCount val="9"/>
                <c:pt idx="0">
                  <c:v>11.472723656355166</c:v>
                </c:pt>
                <c:pt idx="1">
                  <c:v>19.83756007388336</c:v>
                </c:pt>
                <c:pt idx="2">
                  <c:v>30.28184954750996</c:v>
                </c:pt>
                <c:pt idx="3">
                  <c:v>39.672754555900447</c:v>
                </c:pt>
                <c:pt idx="4">
                  <c:v>48.52326255106945</c:v>
                </c:pt>
                <c:pt idx="5">
                  <c:v>58.099982617072143</c:v>
                </c:pt>
                <c:pt idx="6">
                  <c:v>68.108239705617763</c:v>
                </c:pt>
                <c:pt idx="7">
                  <c:v>88.069603162680536</c:v>
                </c:pt>
                <c:pt idx="8">
                  <c:v>88.069603162680536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257-E147-997B-A7FFF5E79F6B}"/>
            </c:ext>
          </c:extLst>
        </c:ser>
        <c:ser>
          <c:idx val="5"/>
          <c:order val="5"/>
          <c:tx>
            <c:v>No gas</c:v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'Ft = 300 WC = 70'!$Q$87:$Q$94</c:f>
              <c:numCache>
                <c:formatCode>General</c:formatCode>
                <c:ptCount val="8"/>
                <c:pt idx="0">
                  <c:v>99.812192099711055</c:v>
                </c:pt>
                <c:pt idx="1">
                  <c:v>99.639639408510945</c:v>
                </c:pt>
                <c:pt idx="2">
                  <c:v>99.558873573273203</c:v>
                </c:pt>
                <c:pt idx="3">
                  <c:v>99.664058263883476</c:v>
                </c:pt>
                <c:pt idx="4">
                  <c:v>99.680967786710156</c:v>
                </c:pt>
                <c:pt idx="5">
                  <c:v>99.750280592964245</c:v>
                </c:pt>
                <c:pt idx="6">
                  <c:v>99.725051382845749</c:v>
                </c:pt>
              </c:numCache>
            </c:numRef>
          </c:xVal>
          <c:yVal>
            <c:numRef>
              <c:f>'Ft = 300 WC = 70'!$R$87:$R$94</c:f>
              <c:numCache>
                <c:formatCode>General</c:formatCode>
                <c:ptCount val="8"/>
                <c:pt idx="0">
                  <c:v>10.087832922711664</c:v>
                </c:pt>
                <c:pt idx="1">
                  <c:v>30.05163214884724</c:v>
                </c:pt>
                <c:pt idx="2">
                  <c:v>50.235867340242059</c:v>
                </c:pt>
                <c:pt idx="3">
                  <c:v>59.731616076484116</c:v>
                </c:pt>
                <c:pt idx="4">
                  <c:v>71.788418632870616</c:v>
                </c:pt>
                <c:pt idx="5">
                  <c:v>81.054200980859974</c:v>
                </c:pt>
                <c:pt idx="6">
                  <c:v>90.722102118595103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257-E147-997B-A7FFF5E79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66927"/>
        <c:axId val="485796079"/>
      </c:scatterChart>
      <c:valAx>
        <c:axId val="486066927"/>
        <c:scaling>
          <c:orientation val="minMax"/>
          <c:max val="100"/>
          <c:min val="8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800" b="0" i="0" baseline="0">
                    <a:effectLst/>
                  </a:rPr>
                  <a:t>WC tapped stream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5796079"/>
        <c:crosses val="autoZero"/>
        <c:crossBetween val="midCat"/>
        <c:majorUnit val="5"/>
        <c:minorUnit val="5"/>
      </c:valAx>
      <c:valAx>
        <c:axId val="485796079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800" b="0" i="0" baseline="0">
                    <a:effectLst/>
                  </a:rPr>
                  <a:t>% of total inlet water flow tapped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nb-NO"/>
          </a:p>
        </c:txPr>
        <c:crossAx val="4860669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5486299506679313"/>
          <c:y val="0.51170492306580939"/>
          <c:w val="0.36155002683488091"/>
          <c:h val="0.323563804811095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58C56-906C-094D-A8EE-8DF2D2866338}" type="doc">
      <dgm:prSet loTypeId="urn:microsoft.com/office/officeart/2008/layout/VerticalCurvedList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4A39D0B3-E1B9-B043-99BE-0356BD0DBAF3}">
      <dgm:prSet phldrT="[Text]"/>
      <dgm:spPr/>
      <dgm:t>
        <a:bodyPr/>
        <a:lstStyle/>
        <a:p>
          <a:pPr rtl="0"/>
          <a:r>
            <a:rPr lang="en-GB" dirty="0"/>
            <a:t>Saltwater (3.4 %</a:t>
          </a:r>
          <a:r>
            <a:rPr lang="en-GB" i="1" dirty="0" err="1"/>
            <a:t>wt</a:t>
          </a:r>
          <a:r>
            <a:rPr lang="en-GB" dirty="0"/>
            <a:t>)</a:t>
          </a:r>
        </a:p>
      </dgm:t>
    </dgm:pt>
    <dgm:pt modelId="{E0526476-41DA-AC41-ADFF-1D2A1A71AEF9}" type="parTrans" cxnId="{66DBCFA1-3949-714B-A08E-C607AD34F86A}">
      <dgm:prSet/>
      <dgm:spPr/>
      <dgm:t>
        <a:bodyPr/>
        <a:lstStyle/>
        <a:p>
          <a:endParaRPr lang="en-GB"/>
        </a:p>
      </dgm:t>
    </dgm:pt>
    <dgm:pt modelId="{A56FD85D-CC8E-3A42-AFD1-AFD173868755}" type="sibTrans" cxnId="{66DBCFA1-3949-714B-A08E-C607AD34F86A}">
      <dgm:prSet/>
      <dgm:spPr/>
      <dgm:t>
        <a:bodyPr/>
        <a:lstStyle/>
        <a:p>
          <a:endParaRPr lang="en-GB"/>
        </a:p>
      </dgm:t>
    </dgm:pt>
    <dgm:pt modelId="{117033DD-8AB9-DE41-B290-0FF30C006A81}">
      <dgm:prSet phldrT="[Text]"/>
      <dgm:spPr/>
      <dgm:t>
        <a:bodyPr/>
        <a:lstStyle/>
        <a:p>
          <a:pPr rtl="0"/>
          <a:r>
            <a:rPr lang="en-GB" dirty="0" err="1"/>
            <a:t>Exxsol</a:t>
          </a:r>
          <a:r>
            <a:rPr lang="en-GB" dirty="0"/>
            <a:t> D60 + 400 ppm Crude Spiking</a:t>
          </a:r>
        </a:p>
      </dgm:t>
    </dgm:pt>
    <dgm:pt modelId="{5D15A5BC-06DC-3145-86C4-B96501636C34}" type="parTrans" cxnId="{74FA2FD4-2A31-8545-AC29-690C198F3751}">
      <dgm:prSet/>
      <dgm:spPr/>
      <dgm:t>
        <a:bodyPr/>
        <a:lstStyle/>
        <a:p>
          <a:endParaRPr lang="en-GB"/>
        </a:p>
      </dgm:t>
    </dgm:pt>
    <dgm:pt modelId="{04287C57-FDBD-9543-B4EA-91A6DA3D422B}" type="sibTrans" cxnId="{74FA2FD4-2A31-8545-AC29-690C198F3751}">
      <dgm:prSet/>
      <dgm:spPr/>
      <dgm:t>
        <a:bodyPr/>
        <a:lstStyle/>
        <a:p>
          <a:endParaRPr lang="en-GB"/>
        </a:p>
      </dgm:t>
    </dgm:pt>
    <dgm:pt modelId="{8DA0B66D-83D8-5945-A01D-9B6A40211F3A}">
      <dgm:prSet phldrT="[Text]"/>
      <dgm:spPr/>
      <dgm:t>
        <a:bodyPr/>
        <a:lstStyle/>
        <a:p>
          <a:pPr rtl="0"/>
          <a:r>
            <a:rPr lang="en-GB" dirty="0"/>
            <a:t>Air (gas)</a:t>
          </a:r>
        </a:p>
      </dgm:t>
    </dgm:pt>
    <dgm:pt modelId="{CF7188B9-B617-3E4F-944B-C8C5E298E3B0}" type="parTrans" cxnId="{5945D3C0-E097-B746-89C7-693A4BF5C0B3}">
      <dgm:prSet/>
      <dgm:spPr/>
      <dgm:t>
        <a:bodyPr/>
        <a:lstStyle/>
        <a:p>
          <a:endParaRPr lang="en-GB"/>
        </a:p>
      </dgm:t>
    </dgm:pt>
    <dgm:pt modelId="{2C6E4F77-56D4-C04A-9920-3181CC52DADF}" type="sibTrans" cxnId="{5945D3C0-E097-B746-89C7-693A4BF5C0B3}">
      <dgm:prSet/>
      <dgm:spPr/>
      <dgm:t>
        <a:bodyPr/>
        <a:lstStyle/>
        <a:p>
          <a:endParaRPr lang="en-GB"/>
        </a:p>
      </dgm:t>
    </dgm:pt>
    <dgm:pt modelId="{147CCEBE-DA33-A841-80F0-5BCADD8FE469}" type="pres">
      <dgm:prSet presAssocID="{FAF58C56-906C-094D-A8EE-8DF2D2866338}" presName="Name0" presStyleCnt="0">
        <dgm:presLayoutVars>
          <dgm:chMax val="7"/>
          <dgm:chPref val="7"/>
          <dgm:dir/>
        </dgm:presLayoutVars>
      </dgm:prSet>
      <dgm:spPr/>
    </dgm:pt>
    <dgm:pt modelId="{50D8B90F-95BC-2945-BD57-FA506AAA0A8B}" type="pres">
      <dgm:prSet presAssocID="{FAF58C56-906C-094D-A8EE-8DF2D2866338}" presName="Name1" presStyleCnt="0"/>
      <dgm:spPr/>
    </dgm:pt>
    <dgm:pt modelId="{6FE00361-4877-C148-8094-FC4909DA2D43}" type="pres">
      <dgm:prSet presAssocID="{FAF58C56-906C-094D-A8EE-8DF2D2866338}" presName="cycle" presStyleCnt="0"/>
      <dgm:spPr/>
    </dgm:pt>
    <dgm:pt modelId="{E9B42BCD-74A8-7044-8B67-5DD98AF25A2C}" type="pres">
      <dgm:prSet presAssocID="{FAF58C56-906C-094D-A8EE-8DF2D2866338}" presName="srcNode" presStyleLbl="node1" presStyleIdx="0" presStyleCnt="3"/>
      <dgm:spPr/>
    </dgm:pt>
    <dgm:pt modelId="{FA55B255-8EC5-EE41-B1A3-A89F5722E40E}" type="pres">
      <dgm:prSet presAssocID="{FAF58C56-906C-094D-A8EE-8DF2D2866338}" presName="conn" presStyleLbl="parChTrans1D2" presStyleIdx="0" presStyleCnt="1"/>
      <dgm:spPr/>
    </dgm:pt>
    <dgm:pt modelId="{9D2A2BF9-E62B-5042-80B5-934824C893FE}" type="pres">
      <dgm:prSet presAssocID="{FAF58C56-906C-094D-A8EE-8DF2D2866338}" presName="extraNode" presStyleLbl="node1" presStyleIdx="0" presStyleCnt="3"/>
      <dgm:spPr/>
    </dgm:pt>
    <dgm:pt modelId="{6A8B4B4E-1C2A-5E44-A7CA-510DE72F60A8}" type="pres">
      <dgm:prSet presAssocID="{FAF58C56-906C-094D-A8EE-8DF2D2866338}" presName="dstNode" presStyleLbl="node1" presStyleIdx="0" presStyleCnt="3"/>
      <dgm:spPr/>
    </dgm:pt>
    <dgm:pt modelId="{1609F217-4970-0E42-A1D6-7D2340ED4D83}" type="pres">
      <dgm:prSet presAssocID="{4A39D0B3-E1B9-B043-99BE-0356BD0DBAF3}" presName="text_1" presStyleLbl="node1" presStyleIdx="0" presStyleCnt="3">
        <dgm:presLayoutVars>
          <dgm:bulletEnabled val="1"/>
        </dgm:presLayoutVars>
      </dgm:prSet>
      <dgm:spPr/>
    </dgm:pt>
    <dgm:pt modelId="{F820B471-BFDB-C345-84E8-2FC004DBE2DA}" type="pres">
      <dgm:prSet presAssocID="{4A39D0B3-E1B9-B043-99BE-0356BD0DBAF3}" presName="accent_1" presStyleCnt="0"/>
      <dgm:spPr/>
    </dgm:pt>
    <dgm:pt modelId="{FB362F0B-980E-ED43-A94E-BF82E82C1FBF}" type="pres">
      <dgm:prSet presAssocID="{4A39D0B3-E1B9-B043-99BE-0356BD0DBAF3}" presName="accentRepeatNode" presStyleLbl="solidFgAcc1" presStyleIdx="0" presStyleCnt="3"/>
      <dgm:spPr/>
    </dgm:pt>
    <dgm:pt modelId="{346362F1-A3B1-8D49-938D-F96F3C3E2E17}" type="pres">
      <dgm:prSet presAssocID="{117033DD-8AB9-DE41-B290-0FF30C006A81}" presName="text_2" presStyleLbl="node1" presStyleIdx="1" presStyleCnt="3">
        <dgm:presLayoutVars>
          <dgm:bulletEnabled val="1"/>
        </dgm:presLayoutVars>
      </dgm:prSet>
      <dgm:spPr/>
    </dgm:pt>
    <dgm:pt modelId="{04D5BBD5-DD3C-3A4F-B858-05FF94AD0174}" type="pres">
      <dgm:prSet presAssocID="{117033DD-8AB9-DE41-B290-0FF30C006A81}" presName="accent_2" presStyleCnt="0"/>
      <dgm:spPr/>
    </dgm:pt>
    <dgm:pt modelId="{BBC977E8-ACBE-5146-8C4A-3E450AD54927}" type="pres">
      <dgm:prSet presAssocID="{117033DD-8AB9-DE41-B290-0FF30C006A81}" presName="accentRepeatNode" presStyleLbl="solidFgAcc1" presStyleIdx="1" presStyleCnt="3"/>
      <dgm:spPr/>
    </dgm:pt>
    <dgm:pt modelId="{6F8CD256-66EA-7A45-9058-1C368D524B4A}" type="pres">
      <dgm:prSet presAssocID="{8DA0B66D-83D8-5945-A01D-9B6A40211F3A}" presName="text_3" presStyleLbl="node1" presStyleIdx="2" presStyleCnt="3">
        <dgm:presLayoutVars>
          <dgm:bulletEnabled val="1"/>
        </dgm:presLayoutVars>
      </dgm:prSet>
      <dgm:spPr/>
    </dgm:pt>
    <dgm:pt modelId="{7D28EE28-7240-0B47-999B-EC284C7FEC89}" type="pres">
      <dgm:prSet presAssocID="{8DA0B66D-83D8-5945-A01D-9B6A40211F3A}" presName="accent_3" presStyleCnt="0"/>
      <dgm:spPr/>
    </dgm:pt>
    <dgm:pt modelId="{AAD92886-E27C-E945-97B9-237CD478C186}" type="pres">
      <dgm:prSet presAssocID="{8DA0B66D-83D8-5945-A01D-9B6A40211F3A}" presName="accentRepeatNode" presStyleLbl="solidFgAcc1" presStyleIdx="2" presStyleCnt="3"/>
      <dgm:spPr/>
    </dgm:pt>
  </dgm:ptLst>
  <dgm:cxnLst>
    <dgm:cxn modelId="{F2B0FE5A-E2AD-CC4C-8D28-A32C8F40E9AD}" type="presOf" srcId="{4A39D0B3-E1B9-B043-99BE-0356BD0DBAF3}" destId="{1609F217-4970-0E42-A1D6-7D2340ED4D83}" srcOrd="0" destOrd="0" presId="urn:microsoft.com/office/officeart/2008/layout/VerticalCurvedList"/>
    <dgm:cxn modelId="{C3C0F18E-739F-204F-9804-F17374537DE8}" type="presOf" srcId="{117033DD-8AB9-DE41-B290-0FF30C006A81}" destId="{346362F1-A3B1-8D49-938D-F96F3C3E2E17}" srcOrd="0" destOrd="0" presId="urn:microsoft.com/office/officeart/2008/layout/VerticalCurvedList"/>
    <dgm:cxn modelId="{BC7D7E8F-7084-AA4A-A9D7-367355D9A5D1}" type="presOf" srcId="{8DA0B66D-83D8-5945-A01D-9B6A40211F3A}" destId="{6F8CD256-66EA-7A45-9058-1C368D524B4A}" srcOrd="0" destOrd="0" presId="urn:microsoft.com/office/officeart/2008/layout/VerticalCurvedList"/>
    <dgm:cxn modelId="{66DBCFA1-3949-714B-A08E-C607AD34F86A}" srcId="{FAF58C56-906C-094D-A8EE-8DF2D2866338}" destId="{4A39D0B3-E1B9-B043-99BE-0356BD0DBAF3}" srcOrd="0" destOrd="0" parTransId="{E0526476-41DA-AC41-ADFF-1D2A1A71AEF9}" sibTransId="{A56FD85D-CC8E-3A42-AFD1-AFD173868755}"/>
    <dgm:cxn modelId="{5945D3C0-E097-B746-89C7-693A4BF5C0B3}" srcId="{FAF58C56-906C-094D-A8EE-8DF2D2866338}" destId="{8DA0B66D-83D8-5945-A01D-9B6A40211F3A}" srcOrd="2" destOrd="0" parTransId="{CF7188B9-B617-3E4F-944B-C8C5E298E3B0}" sibTransId="{2C6E4F77-56D4-C04A-9920-3181CC52DADF}"/>
    <dgm:cxn modelId="{C3D1A7C3-54C0-7046-9C38-A4160C56113F}" type="presOf" srcId="{A56FD85D-CC8E-3A42-AFD1-AFD173868755}" destId="{FA55B255-8EC5-EE41-B1A3-A89F5722E40E}" srcOrd="0" destOrd="0" presId="urn:microsoft.com/office/officeart/2008/layout/VerticalCurvedList"/>
    <dgm:cxn modelId="{74FA2FD4-2A31-8545-AC29-690C198F3751}" srcId="{FAF58C56-906C-094D-A8EE-8DF2D2866338}" destId="{117033DD-8AB9-DE41-B290-0FF30C006A81}" srcOrd="1" destOrd="0" parTransId="{5D15A5BC-06DC-3145-86C4-B96501636C34}" sibTransId="{04287C57-FDBD-9543-B4EA-91A6DA3D422B}"/>
    <dgm:cxn modelId="{EB6327E9-D392-8645-80DF-D51EEC9E8D43}" type="presOf" srcId="{FAF58C56-906C-094D-A8EE-8DF2D2866338}" destId="{147CCEBE-DA33-A841-80F0-5BCADD8FE469}" srcOrd="0" destOrd="0" presId="urn:microsoft.com/office/officeart/2008/layout/VerticalCurvedList"/>
    <dgm:cxn modelId="{8C7DC7F3-2C46-1840-9026-2D61E9B1646D}" type="presParOf" srcId="{147CCEBE-DA33-A841-80F0-5BCADD8FE469}" destId="{50D8B90F-95BC-2945-BD57-FA506AAA0A8B}" srcOrd="0" destOrd="0" presId="urn:microsoft.com/office/officeart/2008/layout/VerticalCurvedList"/>
    <dgm:cxn modelId="{58E1B10B-F767-C049-9F46-A8C1948BA975}" type="presParOf" srcId="{50D8B90F-95BC-2945-BD57-FA506AAA0A8B}" destId="{6FE00361-4877-C148-8094-FC4909DA2D43}" srcOrd="0" destOrd="0" presId="urn:microsoft.com/office/officeart/2008/layout/VerticalCurvedList"/>
    <dgm:cxn modelId="{2EE90BFC-0D24-ED4C-AB29-C6AEA77EC365}" type="presParOf" srcId="{6FE00361-4877-C148-8094-FC4909DA2D43}" destId="{E9B42BCD-74A8-7044-8B67-5DD98AF25A2C}" srcOrd="0" destOrd="0" presId="urn:microsoft.com/office/officeart/2008/layout/VerticalCurvedList"/>
    <dgm:cxn modelId="{2CDD8745-7C28-DA41-98A5-CA2F6D2C524E}" type="presParOf" srcId="{6FE00361-4877-C148-8094-FC4909DA2D43}" destId="{FA55B255-8EC5-EE41-B1A3-A89F5722E40E}" srcOrd="1" destOrd="0" presId="urn:microsoft.com/office/officeart/2008/layout/VerticalCurvedList"/>
    <dgm:cxn modelId="{2E94308B-8BEF-6449-BAB2-D43C51A4BE49}" type="presParOf" srcId="{6FE00361-4877-C148-8094-FC4909DA2D43}" destId="{9D2A2BF9-E62B-5042-80B5-934824C893FE}" srcOrd="2" destOrd="0" presId="urn:microsoft.com/office/officeart/2008/layout/VerticalCurvedList"/>
    <dgm:cxn modelId="{61EF77EC-1B98-0A4A-A0C6-361ACC1CFE38}" type="presParOf" srcId="{6FE00361-4877-C148-8094-FC4909DA2D43}" destId="{6A8B4B4E-1C2A-5E44-A7CA-510DE72F60A8}" srcOrd="3" destOrd="0" presId="urn:microsoft.com/office/officeart/2008/layout/VerticalCurvedList"/>
    <dgm:cxn modelId="{498B1E87-45C8-FA4C-BEE4-DFE057DCF890}" type="presParOf" srcId="{50D8B90F-95BC-2945-BD57-FA506AAA0A8B}" destId="{1609F217-4970-0E42-A1D6-7D2340ED4D83}" srcOrd="1" destOrd="0" presId="urn:microsoft.com/office/officeart/2008/layout/VerticalCurvedList"/>
    <dgm:cxn modelId="{F4039D7B-B12F-3C49-9A5E-ED860EBE4AEA}" type="presParOf" srcId="{50D8B90F-95BC-2945-BD57-FA506AAA0A8B}" destId="{F820B471-BFDB-C345-84E8-2FC004DBE2DA}" srcOrd="2" destOrd="0" presId="urn:microsoft.com/office/officeart/2008/layout/VerticalCurvedList"/>
    <dgm:cxn modelId="{27634B0D-93B0-CA4A-88BC-9BF36977898F}" type="presParOf" srcId="{F820B471-BFDB-C345-84E8-2FC004DBE2DA}" destId="{FB362F0B-980E-ED43-A94E-BF82E82C1FBF}" srcOrd="0" destOrd="0" presId="urn:microsoft.com/office/officeart/2008/layout/VerticalCurvedList"/>
    <dgm:cxn modelId="{629A5737-8DF2-084C-93A4-9E7227946F5F}" type="presParOf" srcId="{50D8B90F-95BC-2945-BD57-FA506AAA0A8B}" destId="{346362F1-A3B1-8D49-938D-F96F3C3E2E17}" srcOrd="3" destOrd="0" presId="urn:microsoft.com/office/officeart/2008/layout/VerticalCurvedList"/>
    <dgm:cxn modelId="{98433361-C9F7-BB4C-BAAA-5124A2A28FEA}" type="presParOf" srcId="{50D8B90F-95BC-2945-BD57-FA506AAA0A8B}" destId="{04D5BBD5-DD3C-3A4F-B858-05FF94AD0174}" srcOrd="4" destOrd="0" presId="urn:microsoft.com/office/officeart/2008/layout/VerticalCurvedList"/>
    <dgm:cxn modelId="{8EC0E9AC-420D-B941-8BBB-8D04E2589169}" type="presParOf" srcId="{04D5BBD5-DD3C-3A4F-B858-05FF94AD0174}" destId="{BBC977E8-ACBE-5146-8C4A-3E450AD54927}" srcOrd="0" destOrd="0" presId="urn:microsoft.com/office/officeart/2008/layout/VerticalCurvedList"/>
    <dgm:cxn modelId="{68728F5E-B9F0-E644-B1D6-26655080C4AB}" type="presParOf" srcId="{50D8B90F-95BC-2945-BD57-FA506AAA0A8B}" destId="{6F8CD256-66EA-7A45-9058-1C368D524B4A}" srcOrd="5" destOrd="0" presId="urn:microsoft.com/office/officeart/2008/layout/VerticalCurvedList"/>
    <dgm:cxn modelId="{3CC8FA3B-E69C-384F-8956-CDA2AE46E6CF}" type="presParOf" srcId="{50D8B90F-95BC-2945-BD57-FA506AAA0A8B}" destId="{7D28EE28-7240-0B47-999B-EC284C7FEC89}" srcOrd="6" destOrd="0" presId="urn:microsoft.com/office/officeart/2008/layout/VerticalCurvedList"/>
    <dgm:cxn modelId="{710830FD-9E94-9645-A5E3-EB9E725000C6}" type="presParOf" srcId="{7D28EE28-7240-0B47-999B-EC284C7FEC89}" destId="{AAD92886-E27C-E945-97B9-237CD478C1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5B255-8EC5-EE41-B1A3-A89F5722E40E}">
      <dsp:nvSpPr>
        <dsp:cNvPr id="0" name=""/>
        <dsp:cNvSpPr/>
      </dsp:nvSpPr>
      <dsp:spPr>
        <a:xfrm>
          <a:off x="-1492672" y="-232873"/>
          <a:ext cx="1788264" cy="1788264"/>
        </a:xfrm>
        <a:prstGeom prst="blockArc">
          <a:avLst>
            <a:gd name="adj1" fmla="val 18900000"/>
            <a:gd name="adj2" fmla="val 2700000"/>
            <a:gd name="adj3" fmla="val 1208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9F217-4970-0E42-A1D6-7D2340ED4D83}">
      <dsp:nvSpPr>
        <dsp:cNvPr id="0" name=""/>
        <dsp:cNvSpPr/>
      </dsp:nvSpPr>
      <dsp:spPr>
        <a:xfrm>
          <a:off x="189928" y="132251"/>
          <a:ext cx="3151182" cy="26450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950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Saltwater (3.4 %</a:t>
          </a:r>
          <a:r>
            <a:rPr lang="en-GB" sz="1300" i="1" kern="1200" dirty="0" err="1"/>
            <a:t>wt</a:t>
          </a:r>
          <a:r>
            <a:rPr lang="en-GB" sz="1300" kern="1200" dirty="0"/>
            <a:t>)</a:t>
          </a:r>
        </a:p>
      </dsp:txBody>
      <dsp:txXfrm>
        <a:off x="189928" y="132251"/>
        <a:ext cx="3151182" cy="264503"/>
      </dsp:txXfrm>
    </dsp:sp>
    <dsp:sp modelId="{FB362F0B-980E-ED43-A94E-BF82E82C1FBF}">
      <dsp:nvSpPr>
        <dsp:cNvPr id="0" name=""/>
        <dsp:cNvSpPr/>
      </dsp:nvSpPr>
      <dsp:spPr>
        <a:xfrm>
          <a:off x="24613" y="99188"/>
          <a:ext cx="330629" cy="3306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362F1-A3B1-8D49-938D-F96F3C3E2E17}">
      <dsp:nvSpPr>
        <dsp:cNvPr id="0" name=""/>
        <dsp:cNvSpPr/>
      </dsp:nvSpPr>
      <dsp:spPr>
        <a:xfrm>
          <a:off x="286075" y="529007"/>
          <a:ext cx="3055035" cy="26450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950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Exxsol</a:t>
          </a:r>
          <a:r>
            <a:rPr lang="en-GB" sz="1300" kern="1200" dirty="0"/>
            <a:t> D60 + 400 ppm Crude Spiking</a:t>
          </a:r>
        </a:p>
      </dsp:txBody>
      <dsp:txXfrm>
        <a:off x="286075" y="529007"/>
        <a:ext cx="3055035" cy="264503"/>
      </dsp:txXfrm>
    </dsp:sp>
    <dsp:sp modelId="{BBC977E8-ACBE-5146-8C4A-3E450AD54927}">
      <dsp:nvSpPr>
        <dsp:cNvPr id="0" name=""/>
        <dsp:cNvSpPr/>
      </dsp:nvSpPr>
      <dsp:spPr>
        <a:xfrm>
          <a:off x="120760" y="495944"/>
          <a:ext cx="330629" cy="3306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CD256-66EA-7A45-9058-1C368D524B4A}">
      <dsp:nvSpPr>
        <dsp:cNvPr id="0" name=""/>
        <dsp:cNvSpPr/>
      </dsp:nvSpPr>
      <dsp:spPr>
        <a:xfrm>
          <a:off x="189928" y="925762"/>
          <a:ext cx="3151182" cy="26450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950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Air (gas)</a:t>
          </a:r>
        </a:p>
      </dsp:txBody>
      <dsp:txXfrm>
        <a:off x="189928" y="925762"/>
        <a:ext cx="3151182" cy="264503"/>
      </dsp:txXfrm>
    </dsp:sp>
    <dsp:sp modelId="{AAD92886-E27C-E945-97B9-237CD478C186}">
      <dsp:nvSpPr>
        <dsp:cNvPr id="0" name=""/>
        <dsp:cNvSpPr/>
      </dsp:nvSpPr>
      <dsp:spPr>
        <a:xfrm>
          <a:off x="24613" y="892699"/>
          <a:ext cx="330629" cy="3306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jpe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jpe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jpe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0.25926</cdr:x>
      <cdr:y>0.17551</cdr:y>
    </cdr:from>
    <cdr:to>
      <cdr:x>0.44926</cdr:x>
      <cdr:y>0.35345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3A51FC22-099D-8EAD-2F93-C4C7B3A2A9D8}"/>
            </a:ext>
          </a:extLst>
        </cdr:cNvPr>
        <cdr:cNvCxnSpPr/>
      </cdr:nvCxnSpPr>
      <cdr:spPr>
        <a:xfrm xmlns:a="http://schemas.openxmlformats.org/drawingml/2006/main" flipH="1" flipV="1">
          <a:off x="704626" y="387275"/>
          <a:ext cx="516367" cy="392654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accent5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0.19226</cdr:x>
      <cdr:y>0.26172</cdr:y>
    </cdr:from>
    <cdr:to>
      <cdr:x>0.50594</cdr:x>
      <cdr:y>0.37388</cdr:y>
    </cdr:to>
    <cdr:sp macro="" textlink="">
      <cdr:nvSpPr>
        <cdr:cNvPr id="8" name="Text Box 7"/>
        <cdr:cNvSpPr txBox="1"/>
      </cdr:nvSpPr>
      <cdr:spPr>
        <a:xfrm xmlns:a="http://schemas.openxmlformats.org/drawingml/2006/main" rot="2261072">
          <a:off x="522513" y="577517"/>
          <a:ext cx="852523" cy="247506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600">
              <a:solidFill>
                <a:schemeClr val="accent5"/>
              </a:solidFill>
            </a:rPr>
            <a:t>Gas Breakthrough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0.17495</cdr:x>
      <cdr:y>0.0649</cdr:y>
    </cdr:from>
    <cdr:to>
      <cdr:x>0.45296</cdr:x>
      <cdr:y>0.2931</cdr:y>
    </cdr:to>
    <cdr:pic>
      <cdr:nvPicPr>
        <cdr:cNvPr id="2" name="Picture 1" descr="A picture containing indoor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70FEA589-983A-782B-3C33-AA7B3B854AE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75913" y="143211"/>
          <a:ext cx="756285" cy="503555"/>
        </a:xfrm>
        <a:prstGeom xmlns:a="http://schemas.openxmlformats.org/drawingml/2006/main" prst="rect">
          <a:avLst/>
        </a:prstGeom>
        <a:ln xmlns:a="http://schemas.openxmlformats.org/drawingml/2006/main" w="12700">
          <a:solidFill>
            <a:schemeClr val="accent6"/>
          </a:solidFill>
        </a:ln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0.17495</cdr:x>
      <cdr:y>0.0649</cdr:y>
    </cdr:from>
    <cdr:to>
      <cdr:x>0.45296</cdr:x>
      <cdr:y>0.2931</cdr:y>
    </cdr:to>
    <cdr:pic>
      <cdr:nvPicPr>
        <cdr:cNvPr id="2" name="Picture 1" descr="A picture containing indoor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70FEA589-983A-782B-3C33-AA7B3B854AE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75913" y="143211"/>
          <a:ext cx="756285" cy="503555"/>
        </a:xfrm>
        <a:prstGeom xmlns:a="http://schemas.openxmlformats.org/drawingml/2006/main" prst="rect">
          <a:avLst/>
        </a:prstGeom>
        <a:ln xmlns:a="http://schemas.openxmlformats.org/drawingml/2006/main" w="12700">
          <a:solidFill>
            <a:schemeClr val="accent6"/>
          </a:solidFill>
        </a:ln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0.20384</cdr:x>
      <cdr:y>0.32217</cdr:y>
    </cdr:from>
    <cdr:to>
      <cdr:x>0.50445</cdr:x>
      <cdr:y>0.74636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43D40B74-6729-397E-D4E7-056C064565BD}"/>
            </a:ext>
          </a:extLst>
        </cdr:cNvPr>
        <cdr:cNvCxnSpPr/>
      </cdr:nvCxnSpPr>
      <cdr:spPr>
        <a:xfrm xmlns:a="http://schemas.openxmlformats.org/drawingml/2006/main" flipH="1" flipV="1">
          <a:off x="553990" y="710900"/>
          <a:ext cx="817009" cy="936042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accent5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0.24686</cdr:x>
      <cdr:y>0.26236</cdr:y>
    </cdr:from>
    <cdr:to>
      <cdr:x>0.48974</cdr:x>
      <cdr:y>0.66204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EE5DC9F9-732F-99C8-D819-00D7362BA4BC}"/>
            </a:ext>
          </a:extLst>
        </cdr:cNvPr>
        <cdr:cNvCxnSpPr/>
      </cdr:nvCxnSpPr>
      <cdr:spPr>
        <a:xfrm xmlns:a="http://schemas.openxmlformats.org/drawingml/2006/main" flipH="1" flipV="1">
          <a:off x="670921" y="578940"/>
          <a:ext cx="660100" cy="881936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accent4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0.29862</cdr:x>
      <cdr:y>0.2403</cdr:y>
    </cdr:from>
    <cdr:to>
      <cdr:x>0.42404</cdr:x>
      <cdr:y>0.52228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4F22EE64-5311-E0E3-0AE1-B6C14E7F04EF}"/>
            </a:ext>
          </a:extLst>
        </cdr:cNvPr>
        <cdr:cNvCxnSpPr/>
      </cdr:nvCxnSpPr>
      <cdr:spPr>
        <a:xfrm xmlns:a="http://schemas.openxmlformats.org/drawingml/2006/main" flipH="1" flipV="1">
          <a:off x="811598" y="530244"/>
          <a:ext cx="340871" cy="622225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accent3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0.28656</cdr:x>
      <cdr:y>0.37319</cdr:y>
    </cdr:from>
    <cdr:to>
      <cdr:x>0.37763</cdr:x>
      <cdr:y>0.75954</cdr:y>
    </cdr:to>
    <cdr:sp macro="" textlink="">
      <cdr:nvSpPr>
        <cdr:cNvPr id="12" name="Text Box 1"/>
        <cdr:cNvSpPr txBox="1"/>
      </cdr:nvSpPr>
      <cdr:spPr>
        <a:xfrm xmlns:a="http://schemas.openxmlformats.org/drawingml/2006/main" rot="2937729">
          <a:off x="476296" y="1126004"/>
          <a:ext cx="852523" cy="247506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600">
              <a:solidFill>
                <a:schemeClr val="accent5"/>
              </a:solidFill>
            </a:rPr>
            <a:t>Gas Breakthrough</a:t>
          </a:r>
        </a:p>
      </cdr:txBody>
    </cdr:sp>
  </cdr:relSizeAnchor>
  <cdr:relSizeAnchor xmlns:cdr="http://schemas.openxmlformats.org/drawingml/2006/chartDrawing">
    <cdr:from>
      <cdr:x>0.19268</cdr:x>
      <cdr:y>0.03012</cdr:y>
    </cdr:from>
    <cdr:to>
      <cdr:x>0.28375</cdr:x>
      <cdr:y>0.41646</cdr:y>
    </cdr:to>
    <cdr:sp macro="" textlink="">
      <cdr:nvSpPr>
        <cdr:cNvPr id="13" name="Text Box 1"/>
        <cdr:cNvSpPr txBox="1"/>
      </cdr:nvSpPr>
      <cdr:spPr>
        <a:xfrm xmlns:a="http://schemas.openxmlformats.org/drawingml/2006/main" rot="3244062">
          <a:off x="221150" y="368967"/>
          <a:ext cx="852523" cy="247506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600">
              <a:solidFill>
                <a:schemeClr val="accent4"/>
              </a:solidFill>
            </a:rPr>
            <a:t>Gas Breakthrough</a:t>
          </a:r>
        </a:p>
      </cdr:txBody>
    </cdr:sp>
  </cdr:relSizeAnchor>
  <cdr:relSizeAnchor xmlns:cdr="http://schemas.openxmlformats.org/drawingml/2006/chartDrawing">
    <cdr:from>
      <cdr:x>0.27208</cdr:x>
      <cdr:y>0.03133</cdr:y>
    </cdr:from>
    <cdr:to>
      <cdr:x>0.36315</cdr:x>
      <cdr:y>0.41768</cdr:y>
    </cdr:to>
    <cdr:sp macro="" textlink="">
      <cdr:nvSpPr>
        <cdr:cNvPr id="14" name="Text Box 1"/>
        <cdr:cNvSpPr txBox="1"/>
      </cdr:nvSpPr>
      <cdr:spPr>
        <a:xfrm xmlns:a="http://schemas.openxmlformats.org/drawingml/2006/main" rot="3735925">
          <a:off x="436957" y="371640"/>
          <a:ext cx="852523" cy="247506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600">
              <a:solidFill>
                <a:schemeClr val="accent3"/>
              </a:solidFill>
            </a:rPr>
            <a:t>Gas Breakthrough</a:t>
          </a:r>
        </a:p>
      </cdr:txBody>
    </cdr:sp>
  </cdr:relSizeAnchor>
  <cdr:relSizeAnchor xmlns:cdr="http://schemas.openxmlformats.org/drawingml/2006/chartDrawing">
    <cdr:from>
      <cdr:x>0.64136</cdr:x>
      <cdr:y>0.59223</cdr:y>
    </cdr:from>
    <cdr:to>
      <cdr:x>0.91939</cdr:x>
      <cdr:y>0.81439</cdr:y>
    </cdr:to>
    <cdr:pic>
      <cdr:nvPicPr>
        <cdr:cNvPr id="2" name="Picture 1" descr="A picture containing measuring stick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7E3E6F8-6540-9943-0B34-5773B50F604C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b="2684"/>
        <a:stretch xmlns:a="http://schemas.openxmlformats.org/drawingml/2006/main"/>
      </cdr:blipFill>
      <cdr:spPr bwMode="auto">
        <a:xfrm xmlns:a="http://schemas.openxmlformats.org/drawingml/2006/main">
          <a:off x="1743075" y="1306830"/>
          <a:ext cx="755650" cy="490220"/>
        </a:xfrm>
        <a:prstGeom xmlns:a="http://schemas.openxmlformats.org/drawingml/2006/main" prst="rect">
          <a:avLst/>
        </a:prstGeom>
        <a:ln xmlns:a="http://schemas.openxmlformats.org/drawingml/2006/main" w="12700">
          <a:solidFill>
            <a:schemeClr val="accent6"/>
          </a:solidFill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0.15724</cdr:x>
      <cdr:y>0.07022</cdr:y>
    </cdr:from>
    <cdr:to>
      <cdr:x>0.43528</cdr:x>
      <cdr:y>0.25755</cdr:y>
    </cdr:to>
    <cdr:pic>
      <cdr:nvPicPr>
        <cdr:cNvPr id="2" name="Picture 1" descr="A picture containing indoor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764D519F-DCC0-2C31-64BA-ABD5B8928167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l="-52" t="12845" b="4957"/>
        <a:stretch xmlns:a="http://schemas.openxmlformats.org/drawingml/2006/main"/>
      </cdr:blipFill>
      <cdr:spPr bwMode="auto">
        <a:xfrm xmlns:a="http://schemas.openxmlformats.org/drawingml/2006/main">
          <a:off x="427355" y="154940"/>
          <a:ext cx="755650" cy="413385"/>
        </a:xfrm>
        <a:prstGeom xmlns:a="http://schemas.openxmlformats.org/drawingml/2006/main" prst="rect">
          <a:avLst/>
        </a:prstGeom>
        <a:ln xmlns:a="http://schemas.openxmlformats.org/drawingml/2006/main" w="12700">
          <a:solidFill>
            <a:schemeClr val="accent6"/>
          </a:solidFill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44F1B-6222-8046-9F90-D0EC86C1B88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C5A6-D99D-C049-B864-F62FA786E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2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DFE9D-81D2-834D-8751-5798B4F81830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B46F2-FC4D-E740-98DF-25776890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84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46F2-FC4D-E740-98DF-257768900D3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9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46F2-FC4D-E740-98DF-257768900D3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8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46F2-FC4D-E740-98DF-257768900D3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42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46F2-FC4D-E740-98DF-257768900D3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28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46F2-FC4D-E740-98DF-257768900D3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5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46F2-FC4D-E740-98DF-257768900D3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E5AEEF0-9255-3610-DA43-4349D9F395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913AB25-0CBE-4172-2EF6-8BB85490D9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EDF50171-CF78-B76A-45D4-577860A15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268A73B2-115C-D349-6A41-25EEE378EA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16B5227C-9108-D20E-8238-8373EB0218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1A2AE8D2-7D5B-1DF8-0F88-424F5A3118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5D950BD3-B112-6C11-3090-ADEEAB6971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209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71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A72B8B88-0D9E-C075-CC32-57DA853D83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BBC52D5-7368-9CBD-F06B-2FE7EB34C0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791A187A-7F79-71E8-6959-A640227B7B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8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49" r:id="rId13"/>
    <p:sldLayoutId id="2147483651" r:id="rId14"/>
    <p:sldLayoutId id="2147483652" r:id="rId15"/>
    <p:sldLayoutId id="2147483653" r:id="rId16"/>
    <p:sldLayoutId id="2147483654" r:id="rId17"/>
    <p:sldLayoutId id="2147483656" r:id="rId18"/>
    <p:sldLayoutId id="2147483657" r:id="rId19"/>
    <p:sldLayoutId id="2147483658" r:id="rId20"/>
    <p:sldLayoutId id="2147483659" r:id="rId21"/>
    <p:sldLayoutId id="2147483660" r:id="rId22"/>
    <p:sldLayoutId id="2147483661" r:id="rId2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microsoft.com/office/2007/relationships/hdphoto" Target="../media/hdphoto11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0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microsoft.com/office/2007/relationships/hdphoto" Target="../media/hdphoto11.wdp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0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microsoft.com/office/2007/relationships/hdphoto" Target="../media/hdphoto11.wdp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0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microsoft.com/office/2007/relationships/hdphoto" Target="../media/hdphoto11.wdp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sv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17" Type="http://schemas.microsoft.com/office/2007/relationships/hdphoto" Target="../media/hdphoto7.wdp"/><Relationship Id="rId2" Type="http://schemas.openxmlformats.org/officeDocument/2006/relationships/image" Target="../media/image8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microsoft.com/office/2007/relationships/hdphoto" Target="../media/hdphoto8.wdp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10.wdp"/><Relationship Id="rId10" Type="http://schemas.openxmlformats.org/officeDocument/2006/relationships/image" Target="../media/image23.png"/><Relationship Id="rId4" Type="http://schemas.microsoft.com/office/2007/relationships/hdphoto" Target="../media/hdphoto9.wdp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1.wdp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microsoft.com/office/2007/relationships/hdphoto" Target="../media/hdphoto11.wdp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81940" y="-36576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Text, letter&#10;&#10;Description automatically generated with medium confidence">
            <a:extLst>
              <a:ext uri="{FF2B5EF4-FFF2-40B4-BE49-F238E27FC236}">
                <a16:creationId xmlns:a16="http://schemas.microsoft.com/office/drawing/2014/main" id="{D25B81C4-3C9F-4209-6BAA-EE5C092F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DAFDEF44-382B-2C4B-8ADB-8495A7409BEA}"/>
              </a:ext>
            </a:extLst>
          </p:cNvPr>
          <p:cNvSpPr txBox="1">
            <a:spLocks/>
          </p:cNvSpPr>
          <p:nvPr/>
        </p:nvSpPr>
        <p:spPr bwMode="auto">
          <a:xfrm>
            <a:off x="381000" y="1153207"/>
            <a:ext cx="7457706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2000" b="1" dirty="0">
                <a:solidFill>
                  <a:srgbClr val="000000"/>
                </a:solidFill>
                <a:cs typeface="Arial" charset="0"/>
              </a:rPr>
              <a:t>Multiphase Flow Phenomena with Presence of Gas Phase</a:t>
            </a:r>
          </a:p>
          <a:p>
            <a:pPr eaLnBrk="1" hangingPunct="1"/>
            <a:endParaRPr lang="en-US" sz="20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69419-82AC-BA6E-34AB-B0746817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17" y="3293341"/>
            <a:ext cx="3650661" cy="1277732"/>
          </a:xfrm>
          <a:prstGeom prst="rect">
            <a:avLst/>
          </a:prstGeom>
        </p:spPr>
      </p:pic>
      <p:pic>
        <p:nvPicPr>
          <p:cNvPr id="3" name="Picture 2" descr="A picture containing rolling pin&#10;&#10;Description automatically generated">
            <a:extLst>
              <a:ext uri="{FF2B5EF4-FFF2-40B4-BE49-F238E27FC236}">
                <a16:creationId xmlns:a16="http://schemas.microsoft.com/office/drawing/2014/main" id="{D6A18941-BD81-B073-38BF-9EF2FF68D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3" b="91929" l="3140" r="93605">
                        <a14:foregroundMark x1="93605" y1="22638" x2="93605" y2="22638"/>
                        <a14:foregroundMark x1="7558" y1="80118" x2="7558" y2="80118"/>
                        <a14:foregroundMark x1="3140" y1="80118" x2="3140" y2="80118"/>
                        <a14:foregroundMark x1="7791" y1="91929" x2="7791" y2="91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80000" flipH="1">
            <a:off x="5778158" y="4091675"/>
            <a:ext cx="1189584" cy="702685"/>
          </a:xfrm>
          <a:prstGeom prst="rect">
            <a:avLst/>
          </a:prstGeom>
        </p:spPr>
      </p:pic>
      <p:pic>
        <p:nvPicPr>
          <p:cNvPr id="9" name="Picture 8" descr="A close-up of some pipes&#10;&#10;Description automatically generated with low confidence">
            <a:extLst>
              <a:ext uri="{FF2B5EF4-FFF2-40B4-BE49-F238E27FC236}">
                <a16:creationId xmlns:a16="http://schemas.microsoft.com/office/drawing/2014/main" id="{C0322CAC-2DE3-FD87-3BAE-B0E6DDB4A8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23" y="3318057"/>
            <a:ext cx="1641792" cy="10945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A44F00-A6C7-B938-FC3A-426BB009FE90}"/>
              </a:ext>
            </a:extLst>
          </p:cNvPr>
          <p:cNvSpPr/>
          <p:nvPr/>
        </p:nvSpPr>
        <p:spPr>
          <a:xfrm>
            <a:off x="4375225" y="4165686"/>
            <a:ext cx="515085" cy="3533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270D6-6B33-D63F-83FE-CFD342357988}"/>
              </a:ext>
            </a:extLst>
          </p:cNvPr>
          <p:cNvSpPr/>
          <p:nvPr/>
        </p:nvSpPr>
        <p:spPr>
          <a:xfrm>
            <a:off x="3770340" y="4249038"/>
            <a:ext cx="483352" cy="283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8CE61-F83B-03D6-2C58-3CA0631FF48F}"/>
              </a:ext>
            </a:extLst>
          </p:cNvPr>
          <p:cNvCxnSpPr>
            <a:cxnSpLocks/>
          </p:cNvCxnSpPr>
          <p:nvPr/>
        </p:nvCxnSpPr>
        <p:spPr>
          <a:xfrm flipH="1">
            <a:off x="8269223" y="3662853"/>
            <a:ext cx="365056" cy="150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BE58B7-AEB0-D912-E335-D150B4B3404E}"/>
              </a:ext>
            </a:extLst>
          </p:cNvPr>
          <p:cNvCxnSpPr>
            <a:cxnSpLocks/>
          </p:cNvCxnSpPr>
          <p:nvPr/>
        </p:nvCxnSpPr>
        <p:spPr>
          <a:xfrm flipH="1">
            <a:off x="7500255" y="3869571"/>
            <a:ext cx="365056" cy="150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04">
            <a:extLst>
              <a:ext uri="{FF2B5EF4-FFF2-40B4-BE49-F238E27FC236}">
                <a16:creationId xmlns:a16="http://schemas.microsoft.com/office/drawing/2014/main" id="{CC8EAD08-8A19-5027-99F6-B250A87E5EF6}"/>
              </a:ext>
            </a:extLst>
          </p:cNvPr>
          <p:cNvSpPr txBox="1"/>
          <p:nvPr/>
        </p:nvSpPr>
        <p:spPr>
          <a:xfrm rot="20253747">
            <a:off x="7777577" y="2785930"/>
            <a:ext cx="667980" cy="16494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Pocket</a:t>
            </a:r>
            <a:endParaRPr lang="en-N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picture containing plane, indoor, fighter&#10;&#10;Description automatically generated">
            <a:extLst>
              <a:ext uri="{FF2B5EF4-FFF2-40B4-BE49-F238E27FC236}">
                <a16:creationId xmlns:a16="http://schemas.microsoft.com/office/drawing/2014/main" id="{D385F9C6-B2C4-DD34-68B6-E3FBBE88E9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72" y="1710182"/>
            <a:ext cx="2153809" cy="143570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E50276-5988-91E2-5D1F-AA6B86DD4412}"/>
              </a:ext>
            </a:extLst>
          </p:cNvPr>
          <p:cNvCxnSpPr/>
          <p:nvPr/>
        </p:nvCxnSpPr>
        <p:spPr>
          <a:xfrm rot="21360000" flipH="1" flipV="1">
            <a:off x="7923419" y="2685206"/>
            <a:ext cx="363220" cy="46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C9B5D9-8DED-A7AC-445B-22DBF41CFC92}"/>
              </a:ext>
            </a:extLst>
          </p:cNvPr>
          <p:cNvCxnSpPr/>
          <p:nvPr/>
        </p:nvCxnSpPr>
        <p:spPr>
          <a:xfrm rot="21360000" flipH="1" flipV="1">
            <a:off x="6962664" y="2639486"/>
            <a:ext cx="363220" cy="46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03">
            <a:extLst>
              <a:ext uri="{FF2B5EF4-FFF2-40B4-BE49-F238E27FC236}">
                <a16:creationId xmlns:a16="http://schemas.microsoft.com/office/drawing/2014/main" id="{7C52BAC2-A9F4-F9CA-375C-9EF221D3457A}"/>
              </a:ext>
            </a:extLst>
          </p:cNvPr>
          <p:cNvSpPr txBox="1"/>
          <p:nvPr/>
        </p:nvSpPr>
        <p:spPr>
          <a:xfrm rot="214366">
            <a:off x="7271119" y="2275750"/>
            <a:ext cx="876300" cy="3136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Pocket</a:t>
            </a:r>
            <a:endParaRPr lang="en-N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7DD61-586A-1173-BC68-E39299AE4E2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012016" y="3165820"/>
            <a:ext cx="2655799" cy="10832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E8E9CB-6EF2-BF95-7F4D-0BC1CA84505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880361" y="3865321"/>
            <a:ext cx="2352162" cy="3003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D3520F-3382-75C4-9908-8774DD8D39C3}"/>
              </a:ext>
            </a:extLst>
          </p:cNvPr>
          <p:cNvSpPr txBox="1"/>
          <p:nvPr/>
        </p:nvSpPr>
        <p:spPr>
          <a:xfrm>
            <a:off x="7027976" y="4390813"/>
            <a:ext cx="38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956BE-C1BE-4467-8BFF-64C480DA74D5}"/>
              </a:ext>
            </a:extLst>
          </p:cNvPr>
          <p:cNvCxnSpPr>
            <a:cxnSpLocks/>
          </p:cNvCxnSpPr>
          <p:nvPr/>
        </p:nvCxnSpPr>
        <p:spPr>
          <a:xfrm flipH="1" flipV="1">
            <a:off x="6939121" y="4634956"/>
            <a:ext cx="279754" cy="8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5A3662-9780-94FA-06E4-ED6AAC8903DA}"/>
              </a:ext>
            </a:extLst>
          </p:cNvPr>
          <p:cNvSpPr txBox="1"/>
          <p:nvPr/>
        </p:nvSpPr>
        <p:spPr>
          <a:xfrm>
            <a:off x="4792875" y="4462218"/>
            <a:ext cx="1749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332735-73C1-E6E4-7568-32B6E76686A8}"/>
              </a:ext>
            </a:extLst>
          </p:cNvPr>
          <p:cNvSpPr txBox="1"/>
          <p:nvPr/>
        </p:nvSpPr>
        <p:spPr>
          <a:xfrm>
            <a:off x="3712681" y="4503647"/>
            <a:ext cx="284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 Box 103">
            <a:extLst>
              <a:ext uri="{FF2B5EF4-FFF2-40B4-BE49-F238E27FC236}">
                <a16:creationId xmlns:a16="http://schemas.microsoft.com/office/drawing/2014/main" id="{4E5D73F3-3F81-D49D-E983-CF2DF538561D}"/>
              </a:ext>
            </a:extLst>
          </p:cNvPr>
          <p:cNvSpPr txBox="1"/>
          <p:nvPr/>
        </p:nvSpPr>
        <p:spPr>
          <a:xfrm rot="20151675">
            <a:off x="7732151" y="3408055"/>
            <a:ext cx="876300" cy="3136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Pocket</a:t>
            </a:r>
            <a:endParaRPr lang="en-N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A1CC8A89-AB97-9A4F-5F8B-E428440BD2AA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6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DAFDEF44-382B-2C4B-8ADB-8495A7409BEA}"/>
              </a:ext>
            </a:extLst>
          </p:cNvPr>
          <p:cNvSpPr txBox="1">
            <a:spLocks/>
          </p:cNvSpPr>
          <p:nvPr/>
        </p:nvSpPr>
        <p:spPr bwMode="auto">
          <a:xfrm>
            <a:off x="381000" y="1153207"/>
            <a:ext cx="7457706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2000" b="1" dirty="0">
                <a:solidFill>
                  <a:srgbClr val="000000"/>
                </a:solidFill>
                <a:cs typeface="Arial" charset="0"/>
              </a:rPr>
              <a:t>Multiphase Flow Phenomena with Presence of Gas Phase</a:t>
            </a:r>
          </a:p>
          <a:p>
            <a:pPr eaLnBrk="1" hangingPunct="1"/>
            <a:endParaRPr lang="en-US" sz="20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69419-82AC-BA6E-34AB-B0746817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17" y="3293341"/>
            <a:ext cx="3650661" cy="1277732"/>
          </a:xfrm>
          <a:prstGeom prst="rect">
            <a:avLst/>
          </a:prstGeom>
        </p:spPr>
      </p:pic>
      <p:pic>
        <p:nvPicPr>
          <p:cNvPr id="3" name="Picture 2" descr="A picture containing rolling pin&#10;&#10;Description automatically generated">
            <a:extLst>
              <a:ext uri="{FF2B5EF4-FFF2-40B4-BE49-F238E27FC236}">
                <a16:creationId xmlns:a16="http://schemas.microsoft.com/office/drawing/2014/main" id="{D6A18941-BD81-B073-38BF-9EF2FF68D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3" b="91929" l="3140" r="93605">
                        <a14:foregroundMark x1="93605" y1="22638" x2="93605" y2="22638"/>
                        <a14:foregroundMark x1="7558" y1="80118" x2="7558" y2="80118"/>
                        <a14:foregroundMark x1="3140" y1="80118" x2="3140" y2="80118"/>
                        <a14:foregroundMark x1="7791" y1="91929" x2="7791" y2="91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80000" flipH="1">
            <a:off x="5778158" y="4091675"/>
            <a:ext cx="1189584" cy="702685"/>
          </a:xfrm>
          <a:prstGeom prst="rect">
            <a:avLst/>
          </a:prstGeom>
        </p:spPr>
      </p:pic>
      <p:pic>
        <p:nvPicPr>
          <p:cNvPr id="9" name="Picture 8" descr="A close-up of some pipes&#10;&#10;Description automatically generated with low confidence">
            <a:extLst>
              <a:ext uri="{FF2B5EF4-FFF2-40B4-BE49-F238E27FC236}">
                <a16:creationId xmlns:a16="http://schemas.microsoft.com/office/drawing/2014/main" id="{C0322CAC-2DE3-FD87-3BAE-B0E6DDB4A8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23" y="3318057"/>
            <a:ext cx="1641792" cy="10945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A44F00-A6C7-B938-FC3A-426BB009FE90}"/>
              </a:ext>
            </a:extLst>
          </p:cNvPr>
          <p:cNvSpPr/>
          <p:nvPr/>
        </p:nvSpPr>
        <p:spPr>
          <a:xfrm>
            <a:off x="4375225" y="4165686"/>
            <a:ext cx="515085" cy="3533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270D6-6B33-D63F-83FE-CFD342357988}"/>
              </a:ext>
            </a:extLst>
          </p:cNvPr>
          <p:cNvSpPr/>
          <p:nvPr/>
        </p:nvSpPr>
        <p:spPr>
          <a:xfrm>
            <a:off x="3770340" y="4249038"/>
            <a:ext cx="483352" cy="283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3362DC-66C0-E971-DE1B-C5D36AF26D97}"/>
              </a:ext>
            </a:extLst>
          </p:cNvPr>
          <p:cNvSpPr/>
          <p:nvPr/>
        </p:nvSpPr>
        <p:spPr>
          <a:xfrm>
            <a:off x="3213923" y="4001118"/>
            <a:ext cx="483352" cy="283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8CE61-F83B-03D6-2C58-3CA0631FF48F}"/>
              </a:ext>
            </a:extLst>
          </p:cNvPr>
          <p:cNvCxnSpPr>
            <a:cxnSpLocks/>
          </p:cNvCxnSpPr>
          <p:nvPr/>
        </p:nvCxnSpPr>
        <p:spPr>
          <a:xfrm flipH="1">
            <a:off x="8269223" y="3662853"/>
            <a:ext cx="365056" cy="150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BE58B7-AEB0-D912-E335-D150B4B3404E}"/>
              </a:ext>
            </a:extLst>
          </p:cNvPr>
          <p:cNvCxnSpPr>
            <a:cxnSpLocks/>
          </p:cNvCxnSpPr>
          <p:nvPr/>
        </p:nvCxnSpPr>
        <p:spPr>
          <a:xfrm flipH="1">
            <a:off x="7500255" y="3869571"/>
            <a:ext cx="365056" cy="150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04">
            <a:extLst>
              <a:ext uri="{FF2B5EF4-FFF2-40B4-BE49-F238E27FC236}">
                <a16:creationId xmlns:a16="http://schemas.microsoft.com/office/drawing/2014/main" id="{CC8EAD08-8A19-5027-99F6-B250A87E5EF6}"/>
              </a:ext>
            </a:extLst>
          </p:cNvPr>
          <p:cNvSpPr txBox="1"/>
          <p:nvPr/>
        </p:nvSpPr>
        <p:spPr>
          <a:xfrm rot="20253747">
            <a:off x="7777577" y="2785930"/>
            <a:ext cx="667980" cy="16494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Pocket</a:t>
            </a:r>
            <a:endParaRPr lang="en-N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picture containing plane, indoor, fighter&#10;&#10;Description automatically generated">
            <a:extLst>
              <a:ext uri="{FF2B5EF4-FFF2-40B4-BE49-F238E27FC236}">
                <a16:creationId xmlns:a16="http://schemas.microsoft.com/office/drawing/2014/main" id="{D385F9C6-B2C4-DD34-68B6-E3FBBE88E9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72" y="1710182"/>
            <a:ext cx="2153809" cy="143570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E50276-5988-91E2-5D1F-AA6B86DD4412}"/>
              </a:ext>
            </a:extLst>
          </p:cNvPr>
          <p:cNvCxnSpPr/>
          <p:nvPr/>
        </p:nvCxnSpPr>
        <p:spPr>
          <a:xfrm rot="21360000" flipH="1" flipV="1">
            <a:off x="7923419" y="2685206"/>
            <a:ext cx="363220" cy="46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C9B5D9-8DED-A7AC-445B-22DBF41CFC92}"/>
              </a:ext>
            </a:extLst>
          </p:cNvPr>
          <p:cNvCxnSpPr/>
          <p:nvPr/>
        </p:nvCxnSpPr>
        <p:spPr>
          <a:xfrm rot="21360000" flipH="1" flipV="1">
            <a:off x="6962664" y="2639486"/>
            <a:ext cx="363220" cy="46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03">
            <a:extLst>
              <a:ext uri="{FF2B5EF4-FFF2-40B4-BE49-F238E27FC236}">
                <a16:creationId xmlns:a16="http://schemas.microsoft.com/office/drawing/2014/main" id="{7C52BAC2-A9F4-F9CA-375C-9EF221D3457A}"/>
              </a:ext>
            </a:extLst>
          </p:cNvPr>
          <p:cNvSpPr txBox="1"/>
          <p:nvPr/>
        </p:nvSpPr>
        <p:spPr>
          <a:xfrm rot="214366">
            <a:off x="7271119" y="2275750"/>
            <a:ext cx="876300" cy="3136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Pocket</a:t>
            </a:r>
            <a:endParaRPr lang="en-N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7DD61-586A-1173-BC68-E39299AE4E2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012016" y="3165820"/>
            <a:ext cx="2655799" cy="10832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E8E9CB-6EF2-BF95-7F4D-0BC1CA84505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880361" y="3865321"/>
            <a:ext cx="2352162" cy="3003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28BC90-8F83-78D7-2F74-CA4ACC399BD4}"/>
              </a:ext>
            </a:extLst>
          </p:cNvPr>
          <p:cNvCxnSpPr>
            <a:cxnSpLocks/>
          </p:cNvCxnSpPr>
          <p:nvPr/>
        </p:nvCxnSpPr>
        <p:spPr>
          <a:xfrm flipV="1">
            <a:off x="3697275" y="2884026"/>
            <a:ext cx="1284096" cy="11231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D3520F-3382-75C4-9908-8774DD8D39C3}"/>
              </a:ext>
            </a:extLst>
          </p:cNvPr>
          <p:cNvSpPr txBox="1"/>
          <p:nvPr/>
        </p:nvSpPr>
        <p:spPr>
          <a:xfrm>
            <a:off x="7027976" y="4390813"/>
            <a:ext cx="38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956BE-C1BE-4467-8BFF-64C480DA74D5}"/>
              </a:ext>
            </a:extLst>
          </p:cNvPr>
          <p:cNvCxnSpPr>
            <a:cxnSpLocks/>
          </p:cNvCxnSpPr>
          <p:nvPr/>
        </p:nvCxnSpPr>
        <p:spPr>
          <a:xfrm flipH="1" flipV="1">
            <a:off x="6939121" y="4634956"/>
            <a:ext cx="279754" cy="8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5A3662-9780-94FA-06E4-ED6AAC8903DA}"/>
              </a:ext>
            </a:extLst>
          </p:cNvPr>
          <p:cNvSpPr txBox="1"/>
          <p:nvPr/>
        </p:nvSpPr>
        <p:spPr>
          <a:xfrm>
            <a:off x="4792875" y="4462218"/>
            <a:ext cx="1749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332735-73C1-E6E4-7568-32B6E76686A8}"/>
              </a:ext>
            </a:extLst>
          </p:cNvPr>
          <p:cNvSpPr txBox="1"/>
          <p:nvPr/>
        </p:nvSpPr>
        <p:spPr>
          <a:xfrm>
            <a:off x="3712681" y="4503647"/>
            <a:ext cx="284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389400-7501-38CE-1054-F3065F81163A}"/>
              </a:ext>
            </a:extLst>
          </p:cNvPr>
          <p:cNvSpPr txBox="1"/>
          <p:nvPr/>
        </p:nvSpPr>
        <p:spPr>
          <a:xfrm>
            <a:off x="3135472" y="4241176"/>
            <a:ext cx="284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810F10C-87A2-C8CB-10F3-877D9E38B77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5191" r="-26" b="11487"/>
          <a:stretch/>
        </p:blipFill>
        <p:spPr bwMode="auto">
          <a:xfrm>
            <a:off x="3297461" y="1714210"/>
            <a:ext cx="3229039" cy="1147547"/>
          </a:xfrm>
          <a:prstGeom prst="rect">
            <a:avLst/>
          </a:prstGeom>
          <a:ln w="28575"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B5C152-DF5E-CA5C-2706-73B382840A17}"/>
              </a:ext>
            </a:extLst>
          </p:cNvPr>
          <p:cNvCxnSpPr/>
          <p:nvPr/>
        </p:nvCxnSpPr>
        <p:spPr>
          <a:xfrm rot="21360000" flipH="1" flipV="1">
            <a:off x="3598833" y="2389638"/>
            <a:ext cx="488315" cy="450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D7D6E6-4537-5C32-3393-AEA764B78682}"/>
              </a:ext>
            </a:extLst>
          </p:cNvPr>
          <p:cNvCxnSpPr/>
          <p:nvPr/>
        </p:nvCxnSpPr>
        <p:spPr>
          <a:xfrm rot="21360000" flipH="1" flipV="1">
            <a:off x="5648613" y="2385193"/>
            <a:ext cx="488315" cy="450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11">
            <a:extLst>
              <a:ext uri="{FF2B5EF4-FFF2-40B4-BE49-F238E27FC236}">
                <a16:creationId xmlns:a16="http://schemas.microsoft.com/office/drawing/2014/main" id="{3038E8C6-56AE-23D0-44AE-4294DBD44C0F}"/>
              </a:ext>
            </a:extLst>
          </p:cNvPr>
          <p:cNvSpPr txBox="1"/>
          <p:nvPr/>
        </p:nvSpPr>
        <p:spPr>
          <a:xfrm>
            <a:off x="3952528" y="2104213"/>
            <a:ext cx="876300" cy="3136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Layer</a:t>
            </a:r>
            <a:endParaRPr lang="en-NO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103">
            <a:extLst>
              <a:ext uri="{FF2B5EF4-FFF2-40B4-BE49-F238E27FC236}">
                <a16:creationId xmlns:a16="http://schemas.microsoft.com/office/drawing/2014/main" id="{4E5D73F3-3F81-D49D-E983-CF2DF538561D}"/>
              </a:ext>
            </a:extLst>
          </p:cNvPr>
          <p:cNvSpPr txBox="1"/>
          <p:nvPr/>
        </p:nvSpPr>
        <p:spPr>
          <a:xfrm rot="20151675">
            <a:off x="7732151" y="3408055"/>
            <a:ext cx="876300" cy="3136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Pocket</a:t>
            </a:r>
            <a:endParaRPr lang="en-N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14959B-4F9E-8DC0-2389-8D1138610102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1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DAFDEF44-382B-2C4B-8ADB-8495A7409BEA}"/>
              </a:ext>
            </a:extLst>
          </p:cNvPr>
          <p:cNvSpPr txBox="1">
            <a:spLocks/>
          </p:cNvSpPr>
          <p:nvPr/>
        </p:nvSpPr>
        <p:spPr bwMode="auto">
          <a:xfrm>
            <a:off x="381000" y="1153207"/>
            <a:ext cx="7457706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2000" b="1" dirty="0">
                <a:solidFill>
                  <a:srgbClr val="000000"/>
                </a:solidFill>
                <a:cs typeface="Arial" charset="0"/>
              </a:rPr>
              <a:t>Multiphase Flow Phenomena with Presence of Gas Phase</a:t>
            </a:r>
          </a:p>
          <a:p>
            <a:pPr eaLnBrk="1" hangingPunct="1"/>
            <a:endParaRPr lang="en-US" sz="20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69419-82AC-BA6E-34AB-B0746817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17" y="3293341"/>
            <a:ext cx="3650661" cy="1277732"/>
          </a:xfrm>
          <a:prstGeom prst="rect">
            <a:avLst/>
          </a:prstGeom>
        </p:spPr>
      </p:pic>
      <p:pic>
        <p:nvPicPr>
          <p:cNvPr id="3" name="Picture 2" descr="A picture containing rolling pin&#10;&#10;Description automatically generated">
            <a:extLst>
              <a:ext uri="{FF2B5EF4-FFF2-40B4-BE49-F238E27FC236}">
                <a16:creationId xmlns:a16="http://schemas.microsoft.com/office/drawing/2014/main" id="{D6A18941-BD81-B073-38BF-9EF2FF68D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3" b="91929" l="3140" r="93605">
                        <a14:foregroundMark x1="93605" y1="22638" x2="93605" y2="22638"/>
                        <a14:foregroundMark x1="7558" y1="80118" x2="7558" y2="80118"/>
                        <a14:foregroundMark x1="3140" y1="80118" x2="3140" y2="80118"/>
                        <a14:foregroundMark x1="7791" y1="91929" x2="7791" y2="91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80000" flipH="1">
            <a:off x="5778158" y="4091675"/>
            <a:ext cx="1189584" cy="702685"/>
          </a:xfrm>
          <a:prstGeom prst="rect">
            <a:avLst/>
          </a:prstGeom>
        </p:spPr>
      </p:pic>
      <p:pic>
        <p:nvPicPr>
          <p:cNvPr id="9" name="Picture 8" descr="A close-up of some pipes&#10;&#10;Description automatically generated with low confidence">
            <a:extLst>
              <a:ext uri="{FF2B5EF4-FFF2-40B4-BE49-F238E27FC236}">
                <a16:creationId xmlns:a16="http://schemas.microsoft.com/office/drawing/2014/main" id="{C0322CAC-2DE3-FD87-3BAE-B0E6DDB4A8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23" y="3318057"/>
            <a:ext cx="1641792" cy="10945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A44F00-A6C7-B938-FC3A-426BB009FE90}"/>
              </a:ext>
            </a:extLst>
          </p:cNvPr>
          <p:cNvSpPr/>
          <p:nvPr/>
        </p:nvSpPr>
        <p:spPr>
          <a:xfrm>
            <a:off x="4375225" y="4165686"/>
            <a:ext cx="515085" cy="3533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270D6-6B33-D63F-83FE-CFD342357988}"/>
              </a:ext>
            </a:extLst>
          </p:cNvPr>
          <p:cNvSpPr/>
          <p:nvPr/>
        </p:nvSpPr>
        <p:spPr>
          <a:xfrm>
            <a:off x="3770340" y="4249038"/>
            <a:ext cx="483352" cy="283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3362DC-66C0-E971-DE1B-C5D36AF26D97}"/>
              </a:ext>
            </a:extLst>
          </p:cNvPr>
          <p:cNvSpPr/>
          <p:nvPr/>
        </p:nvSpPr>
        <p:spPr>
          <a:xfrm>
            <a:off x="3213923" y="4001118"/>
            <a:ext cx="483352" cy="283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8CE61-F83B-03D6-2C58-3CA0631FF48F}"/>
              </a:ext>
            </a:extLst>
          </p:cNvPr>
          <p:cNvCxnSpPr>
            <a:cxnSpLocks/>
          </p:cNvCxnSpPr>
          <p:nvPr/>
        </p:nvCxnSpPr>
        <p:spPr>
          <a:xfrm flipH="1">
            <a:off x="8269223" y="3662853"/>
            <a:ext cx="365056" cy="150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BE58B7-AEB0-D912-E335-D150B4B3404E}"/>
              </a:ext>
            </a:extLst>
          </p:cNvPr>
          <p:cNvCxnSpPr>
            <a:cxnSpLocks/>
          </p:cNvCxnSpPr>
          <p:nvPr/>
        </p:nvCxnSpPr>
        <p:spPr>
          <a:xfrm flipH="1">
            <a:off x="7500255" y="3869571"/>
            <a:ext cx="365056" cy="150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04">
            <a:extLst>
              <a:ext uri="{FF2B5EF4-FFF2-40B4-BE49-F238E27FC236}">
                <a16:creationId xmlns:a16="http://schemas.microsoft.com/office/drawing/2014/main" id="{CC8EAD08-8A19-5027-99F6-B250A87E5EF6}"/>
              </a:ext>
            </a:extLst>
          </p:cNvPr>
          <p:cNvSpPr txBox="1"/>
          <p:nvPr/>
        </p:nvSpPr>
        <p:spPr>
          <a:xfrm rot="20253747">
            <a:off x="7777577" y="2785930"/>
            <a:ext cx="667980" cy="16494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Pocket</a:t>
            </a:r>
            <a:endParaRPr lang="en-N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picture containing plane, indoor, fighter&#10;&#10;Description automatically generated">
            <a:extLst>
              <a:ext uri="{FF2B5EF4-FFF2-40B4-BE49-F238E27FC236}">
                <a16:creationId xmlns:a16="http://schemas.microsoft.com/office/drawing/2014/main" id="{D385F9C6-B2C4-DD34-68B6-E3FBBE88E9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72" y="1710182"/>
            <a:ext cx="2153809" cy="143570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E50276-5988-91E2-5D1F-AA6B86DD4412}"/>
              </a:ext>
            </a:extLst>
          </p:cNvPr>
          <p:cNvCxnSpPr/>
          <p:nvPr/>
        </p:nvCxnSpPr>
        <p:spPr>
          <a:xfrm rot="21360000" flipH="1" flipV="1">
            <a:off x="7923419" y="2685206"/>
            <a:ext cx="363220" cy="46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C9B5D9-8DED-A7AC-445B-22DBF41CFC92}"/>
              </a:ext>
            </a:extLst>
          </p:cNvPr>
          <p:cNvCxnSpPr/>
          <p:nvPr/>
        </p:nvCxnSpPr>
        <p:spPr>
          <a:xfrm rot="21360000" flipH="1" flipV="1">
            <a:off x="6962664" y="2639486"/>
            <a:ext cx="363220" cy="46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03">
            <a:extLst>
              <a:ext uri="{FF2B5EF4-FFF2-40B4-BE49-F238E27FC236}">
                <a16:creationId xmlns:a16="http://schemas.microsoft.com/office/drawing/2014/main" id="{7C52BAC2-A9F4-F9CA-375C-9EF221D3457A}"/>
              </a:ext>
            </a:extLst>
          </p:cNvPr>
          <p:cNvSpPr txBox="1"/>
          <p:nvPr/>
        </p:nvSpPr>
        <p:spPr>
          <a:xfrm rot="214366">
            <a:off x="7271119" y="2275750"/>
            <a:ext cx="876300" cy="3136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Pocket</a:t>
            </a:r>
            <a:endParaRPr lang="en-N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7DD61-586A-1173-BC68-E39299AE4E2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012016" y="3165820"/>
            <a:ext cx="2655799" cy="10832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E8E9CB-6EF2-BF95-7F4D-0BC1CA84505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880361" y="3865321"/>
            <a:ext cx="2352162" cy="3003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28BC90-8F83-78D7-2F74-CA4ACC399BD4}"/>
              </a:ext>
            </a:extLst>
          </p:cNvPr>
          <p:cNvCxnSpPr>
            <a:cxnSpLocks/>
          </p:cNvCxnSpPr>
          <p:nvPr/>
        </p:nvCxnSpPr>
        <p:spPr>
          <a:xfrm flipV="1">
            <a:off x="3697275" y="2884026"/>
            <a:ext cx="1284096" cy="11231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D3520F-3382-75C4-9908-8774DD8D39C3}"/>
              </a:ext>
            </a:extLst>
          </p:cNvPr>
          <p:cNvSpPr txBox="1"/>
          <p:nvPr/>
        </p:nvSpPr>
        <p:spPr>
          <a:xfrm>
            <a:off x="7027976" y="4390813"/>
            <a:ext cx="38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956BE-C1BE-4467-8BFF-64C480DA74D5}"/>
              </a:ext>
            </a:extLst>
          </p:cNvPr>
          <p:cNvCxnSpPr>
            <a:cxnSpLocks/>
          </p:cNvCxnSpPr>
          <p:nvPr/>
        </p:nvCxnSpPr>
        <p:spPr>
          <a:xfrm flipH="1" flipV="1">
            <a:off x="6939121" y="4634956"/>
            <a:ext cx="279754" cy="8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8D23C8-0FDD-46A2-0384-07123C57C684}"/>
              </a:ext>
            </a:extLst>
          </p:cNvPr>
          <p:cNvSpPr/>
          <p:nvPr/>
        </p:nvSpPr>
        <p:spPr>
          <a:xfrm>
            <a:off x="2707404" y="3727221"/>
            <a:ext cx="51412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E6962F-8F80-7187-1E42-14BE6347F33F}"/>
              </a:ext>
            </a:extLst>
          </p:cNvPr>
          <p:cNvCxnSpPr>
            <a:cxnSpLocks/>
            <a:stCxn id="33" idx="3"/>
            <a:endCxn id="48" idx="3"/>
          </p:cNvCxnSpPr>
          <p:nvPr/>
        </p:nvCxnSpPr>
        <p:spPr>
          <a:xfrm flipH="1" flipV="1">
            <a:off x="1911477" y="3750080"/>
            <a:ext cx="803456" cy="161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5A3662-9780-94FA-06E4-ED6AAC8903DA}"/>
              </a:ext>
            </a:extLst>
          </p:cNvPr>
          <p:cNvSpPr txBox="1"/>
          <p:nvPr/>
        </p:nvSpPr>
        <p:spPr>
          <a:xfrm>
            <a:off x="4792875" y="4462218"/>
            <a:ext cx="1749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332735-73C1-E6E4-7568-32B6E76686A8}"/>
              </a:ext>
            </a:extLst>
          </p:cNvPr>
          <p:cNvSpPr txBox="1"/>
          <p:nvPr/>
        </p:nvSpPr>
        <p:spPr>
          <a:xfrm>
            <a:off x="3712681" y="4503647"/>
            <a:ext cx="284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389400-7501-38CE-1054-F3065F81163A}"/>
              </a:ext>
            </a:extLst>
          </p:cNvPr>
          <p:cNvSpPr txBox="1"/>
          <p:nvPr/>
        </p:nvSpPr>
        <p:spPr>
          <a:xfrm>
            <a:off x="3135472" y="4241176"/>
            <a:ext cx="284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369E95-19D0-D05D-DB97-76A7ECEE2257}"/>
              </a:ext>
            </a:extLst>
          </p:cNvPr>
          <p:cNvSpPr txBox="1"/>
          <p:nvPr/>
        </p:nvSpPr>
        <p:spPr>
          <a:xfrm>
            <a:off x="2496783" y="3750080"/>
            <a:ext cx="284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810F10C-87A2-C8CB-10F3-877D9E38B77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5191" r="-26" b="11487"/>
          <a:stretch/>
        </p:blipFill>
        <p:spPr bwMode="auto">
          <a:xfrm>
            <a:off x="3297461" y="1714210"/>
            <a:ext cx="3229039" cy="1147547"/>
          </a:xfrm>
          <a:prstGeom prst="rect">
            <a:avLst/>
          </a:prstGeom>
          <a:ln w="28575"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B5C152-DF5E-CA5C-2706-73B382840A17}"/>
              </a:ext>
            </a:extLst>
          </p:cNvPr>
          <p:cNvCxnSpPr/>
          <p:nvPr/>
        </p:nvCxnSpPr>
        <p:spPr>
          <a:xfrm rot="21360000" flipH="1" flipV="1">
            <a:off x="3598833" y="2389638"/>
            <a:ext cx="488315" cy="450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D7D6E6-4537-5C32-3393-AEA764B78682}"/>
              </a:ext>
            </a:extLst>
          </p:cNvPr>
          <p:cNvCxnSpPr/>
          <p:nvPr/>
        </p:nvCxnSpPr>
        <p:spPr>
          <a:xfrm rot="21360000" flipH="1" flipV="1">
            <a:off x="5648613" y="2385193"/>
            <a:ext cx="488315" cy="450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11">
            <a:extLst>
              <a:ext uri="{FF2B5EF4-FFF2-40B4-BE49-F238E27FC236}">
                <a16:creationId xmlns:a16="http://schemas.microsoft.com/office/drawing/2014/main" id="{3038E8C6-56AE-23D0-44AE-4294DBD44C0F}"/>
              </a:ext>
            </a:extLst>
          </p:cNvPr>
          <p:cNvSpPr txBox="1"/>
          <p:nvPr/>
        </p:nvSpPr>
        <p:spPr>
          <a:xfrm>
            <a:off x="3952528" y="2104213"/>
            <a:ext cx="876300" cy="3136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Layer</a:t>
            </a:r>
            <a:endParaRPr lang="en-NO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F6D0930-3426-F858-53C9-44A5D7CFF1A2}"/>
              </a:ext>
            </a:extLst>
          </p:cNvPr>
          <p:cNvSpPr/>
          <p:nvPr/>
        </p:nvSpPr>
        <p:spPr>
          <a:xfrm>
            <a:off x="602054" y="3262727"/>
            <a:ext cx="1309423" cy="9747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High turbulency at tapping point</a:t>
            </a:r>
            <a:endParaRPr lang="en-NO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103">
            <a:extLst>
              <a:ext uri="{FF2B5EF4-FFF2-40B4-BE49-F238E27FC236}">
                <a16:creationId xmlns:a16="http://schemas.microsoft.com/office/drawing/2014/main" id="{4E5D73F3-3F81-D49D-E983-CF2DF538561D}"/>
              </a:ext>
            </a:extLst>
          </p:cNvPr>
          <p:cNvSpPr txBox="1"/>
          <p:nvPr/>
        </p:nvSpPr>
        <p:spPr>
          <a:xfrm rot="20151675">
            <a:off x="7732151" y="3408055"/>
            <a:ext cx="876300" cy="3136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Pocket</a:t>
            </a:r>
            <a:endParaRPr lang="en-N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BD974F-8C67-54CD-7BAD-C14031C006AE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1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DAFDEF44-382B-2C4B-8ADB-8495A7409BEA}"/>
              </a:ext>
            </a:extLst>
          </p:cNvPr>
          <p:cNvSpPr txBox="1">
            <a:spLocks/>
          </p:cNvSpPr>
          <p:nvPr/>
        </p:nvSpPr>
        <p:spPr bwMode="auto">
          <a:xfrm>
            <a:off x="381000" y="1153207"/>
            <a:ext cx="7457706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2000" b="1" dirty="0">
                <a:solidFill>
                  <a:srgbClr val="000000"/>
                </a:solidFill>
                <a:cs typeface="Arial" charset="0"/>
              </a:rPr>
              <a:t>Multiphase Flow Phenomena with Presence of Gas Phase</a:t>
            </a:r>
          </a:p>
          <a:p>
            <a:pPr eaLnBrk="1" hangingPunct="1"/>
            <a:endParaRPr lang="en-US" sz="20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69419-82AC-BA6E-34AB-B0746817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17" y="3293341"/>
            <a:ext cx="3650661" cy="1277732"/>
          </a:xfrm>
          <a:prstGeom prst="rect">
            <a:avLst/>
          </a:prstGeom>
        </p:spPr>
      </p:pic>
      <p:pic>
        <p:nvPicPr>
          <p:cNvPr id="3" name="Picture 2" descr="A picture containing rolling pin&#10;&#10;Description automatically generated">
            <a:extLst>
              <a:ext uri="{FF2B5EF4-FFF2-40B4-BE49-F238E27FC236}">
                <a16:creationId xmlns:a16="http://schemas.microsoft.com/office/drawing/2014/main" id="{D6A18941-BD81-B073-38BF-9EF2FF68D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3" b="91929" l="3140" r="93605">
                        <a14:foregroundMark x1="93605" y1="22638" x2="93605" y2="22638"/>
                        <a14:foregroundMark x1="7558" y1="80118" x2="7558" y2="80118"/>
                        <a14:foregroundMark x1="3140" y1="80118" x2="3140" y2="80118"/>
                        <a14:foregroundMark x1="7791" y1="91929" x2="7791" y2="91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80000" flipH="1">
            <a:off x="5778158" y="4091675"/>
            <a:ext cx="1189584" cy="702685"/>
          </a:xfrm>
          <a:prstGeom prst="rect">
            <a:avLst/>
          </a:prstGeom>
        </p:spPr>
      </p:pic>
      <p:pic>
        <p:nvPicPr>
          <p:cNvPr id="9" name="Picture 8" descr="A close-up of some pipes&#10;&#10;Description automatically generated with low confidence">
            <a:extLst>
              <a:ext uri="{FF2B5EF4-FFF2-40B4-BE49-F238E27FC236}">
                <a16:creationId xmlns:a16="http://schemas.microsoft.com/office/drawing/2014/main" id="{C0322CAC-2DE3-FD87-3BAE-B0E6DDB4A8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23" y="3318057"/>
            <a:ext cx="1641792" cy="10945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A44F00-A6C7-B938-FC3A-426BB009FE90}"/>
              </a:ext>
            </a:extLst>
          </p:cNvPr>
          <p:cNvSpPr/>
          <p:nvPr/>
        </p:nvSpPr>
        <p:spPr>
          <a:xfrm>
            <a:off x="4375225" y="4165686"/>
            <a:ext cx="515085" cy="3533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270D6-6B33-D63F-83FE-CFD342357988}"/>
              </a:ext>
            </a:extLst>
          </p:cNvPr>
          <p:cNvSpPr/>
          <p:nvPr/>
        </p:nvSpPr>
        <p:spPr>
          <a:xfrm>
            <a:off x="3770340" y="4249038"/>
            <a:ext cx="483352" cy="283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3362DC-66C0-E971-DE1B-C5D36AF26D97}"/>
              </a:ext>
            </a:extLst>
          </p:cNvPr>
          <p:cNvSpPr/>
          <p:nvPr/>
        </p:nvSpPr>
        <p:spPr>
          <a:xfrm>
            <a:off x="3213923" y="4001118"/>
            <a:ext cx="483352" cy="283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8CE61-F83B-03D6-2C58-3CA0631FF48F}"/>
              </a:ext>
            </a:extLst>
          </p:cNvPr>
          <p:cNvCxnSpPr>
            <a:cxnSpLocks/>
          </p:cNvCxnSpPr>
          <p:nvPr/>
        </p:nvCxnSpPr>
        <p:spPr>
          <a:xfrm flipH="1">
            <a:off x="8269223" y="3662853"/>
            <a:ext cx="365056" cy="150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BE58B7-AEB0-D912-E335-D150B4B3404E}"/>
              </a:ext>
            </a:extLst>
          </p:cNvPr>
          <p:cNvCxnSpPr>
            <a:cxnSpLocks/>
          </p:cNvCxnSpPr>
          <p:nvPr/>
        </p:nvCxnSpPr>
        <p:spPr>
          <a:xfrm flipH="1">
            <a:off x="7500255" y="3869571"/>
            <a:ext cx="365056" cy="150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04">
            <a:extLst>
              <a:ext uri="{FF2B5EF4-FFF2-40B4-BE49-F238E27FC236}">
                <a16:creationId xmlns:a16="http://schemas.microsoft.com/office/drawing/2014/main" id="{CC8EAD08-8A19-5027-99F6-B250A87E5EF6}"/>
              </a:ext>
            </a:extLst>
          </p:cNvPr>
          <p:cNvSpPr txBox="1"/>
          <p:nvPr/>
        </p:nvSpPr>
        <p:spPr>
          <a:xfrm rot="20253747">
            <a:off x="7777577" y="2785930"/>
            <a:ext cx="667980" cy="16494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Pocket</a:t>
            </a:r>
            <a:endParaRPr lang="en-N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picture containing plane, indoor, fighter&#10;&#10;Description automatically generated">
            <a:extLst>
              <a:ext uri="{FF2B5EF4-FFF2-40B4-BE49-F238E27FC236}">
                <a16:creationId xmlns:a16="http://schemas.microsoft.com/office/drawing/2014/main" id="{D385F9C6-B2C4-DD34-68B6-E3FBBE88E9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72" y="1710182"/>
            <a:ext cx="2153809" cy="143570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E50276-5988-91E2-5D1F-AA6B86DD4412}"/>
              </a:ext>
            </a:extLst>
          </p:cNvPr>
          <p:cNvCxnSpPr/>
          <p:nvPr/>
        </p:nvCxnSpPr>
        <p:spPr>
          <a:xfrm rot="21360000" flipH="1" flipV="1">
            <a:off x="7923419" y="2685206"/>
            <a:ext cx="363220" cy="46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C9B5D9-8DED-A7AC-445B-22DBF41CFC92}"/>
              </a:ext>
            </a:extLst>
          </p:cNvPr>
          <p:cNvCxnSpPr/>
          <p:nvPr/>
        </p:nvCxnSpPr>
        <p:spPr>
          <a:xfrm rot="21360000" flipH="1" flipV="1">
            <a:off x="6962664" y="2639486"/>
            <a:ext cx="363220" cy="46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03">
            <a:extLst>
              <a:ext uri="{FF2B5EF4-FFF2-40B4-BE49-F238E27FC236}">
                <a16:creationId xmlns:a16="http://schemas.microsoft.com/office/drawing/2014/main" id="{7C52BAC2-A9F4-F9CA-375C-9EF221D3457A}"/>
              </a:ext>
            </a:extLst>
          </p:cNvPr>
          <p:cNvSpPr txBox="1"/>
          <p:nvPr/>
        </p:nvSpPr>
        <p:spPr>
          <a:xfrm rot="214366">
            <a:off x="7271119" y="2275750"/>
            <a:ext cx="876300" cy="3136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Pocket</a:t>
            </a:r>
            <a:endParaRPr lang="en-N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7DD61-586A-1173-BC68-E39299AE4E2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012016" y="3165820"/>
            <a:ext cx="2655799" cy="10832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E8E9CB-6EF2-BF95-7F4D-0BC1CA84505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880361" y="3865321"/>
            <a:ext cx="2352162" cy="3003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28BC90-8F83-78D7-2F74-CA4ACC399BD4}"/>
              </a:ext>
            </a:extLst>
          </p:cNvPr>
          <p:cNvCxnSpPr>
            <a:cxnSpLocks/>
          </p:cNvCxnSpPr>
          <p:nvPr/>
        </p:nvCxnSpPr>
        <p:spPr>
          <a:xfrm flipV="1">
            <a:off x="3697275" y="2884026"/>
            <a:ext cx="1284096" cy="11231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D3520F-3382-75C4-9908-8774DD8D39C3}"/>
              </a:ext>
            </a:extLst>
          </p:cNvPr>
          <p:cNvSpPr txBox="1"/>
          <p:nvPr/>
        </p:nvSpPr>
        <p:spPr>
          <a:xfrm>
            <a:off x="7027976" y="4390813"/>
            <a:ext cx="38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956BE-C1BE-4467-8BFF-64C480DA74D5}"/>
              </a:ext>
            </a:extLst>
          </p:cNvPr>
          <p:cNvCxnSpPr>
            <a:cxnSpLocks/>
          </p:cNvCxnSpPr>
          <p:nvPr/>
        </p:nvCxnSpPr>
        <p:spPr>
          <a:xfrm flipH="1" flipV="1">
            <a:off x="6939121" y="4634956"/>
            <a:ext cx="279754" cy="8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8D23C8-0FDD-46A2-0384-07123C57C684}"/>
              </a:ext>
            </a:extLst>
          </p:cNvPr>
          <p:cNvSpPr/>
          <p:nvPr/>
        </p:nvSpPr>
        <p:spPr>
          <a:xfrm>
            <a:off x="2707404" y="3727221"/>
            <a:ext cx="51412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92D30E2-A25C-2077-1864-2B66CE31ECB1}"/>
              </a:ext>
            </a:extLst>
          </p:cNvPr>
          <p:cNvSpPr/>
          <p:nvPr/>
        </p:nvSpPr>
        <p:spPr>
          <a:xfrm>
            <a:off x="2774675" y="3375692"/>
            <a:ext cx="51412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AB56A1-C87A-14B6-9DDE-8A114E9DA29F}"/>
              </a:ext>
            </a:extLst>
          </p:cNvPr>
          <p:cNvCxnSpPr>
            <a:cxnSpLocks/>
          </p:cNvCxnSpPr>
          <p:nvPr/>
        </p:nvCxnSpPr>
        <p:spPr>
          <a:xfrm flipH="1" flipV="1">
            <a:off x="2300876" y="2642266"/>
            <a:ext cx="480871" cy="7437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03B9AC5-FF8E-A6C6-25B5-8A37D685313D}"/>
              </a:ext>
            </a:extLst>
          </p:cNvPr>
          <p:cNvSpPr/>
          <p:nvPr/>
        </p:nvSpPr>
        <p:spPr>
          <a:xfrm>
            <a:off x="884870" y="1970395"/>
            <a:ext cx="1948111" cy="6649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Cyclic gas release at oil outlet</a:t>
            </a:r>
            <a:endParaRPr lang="en-NO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E6962F-8F80-7187-1E42-14BE6347F33F}"/>
              </a:ext>
            </a:extLst>
          </p:cNvPr>
          <p:cNvCxnSpPr>
            <a:cxnSpLocks/>
            <a:stCxn id="33" idx="3"/>
            <a:endCxn id="48" idx="3"/>
          </p:cNvCxnSpPr>
          <p:nvPr/>
        </p:nvCxnSpPr>
        <p:spPr>
          <a:xfrm flipH="1" flipV="1">
            <a:off x="1911477" y="3750080"/>
            <a:ext cx="803456" cy="161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5A3662-9780-94FA-06E4-ED6AAC8903DA}"/>
              </a:ext>
            </a:extLst>
          </p:cNvPr>
          <p:cNvSpPr txBox="1"/>
          <p:nvPr/>
        </p:nvSpPr>
        <p:spPr>
          <a:xfrm>
            <a:off x="4792875" y="4462218"/>
            <a:ext cx="1749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332735-73C1-E6E4-7568-32B6E76686A8}"/>
              </a:ext>
            </a:extLst>
          </p:cNvPr>
          <p:cNvSpPr txBox="1"/>
          <p:nvPr/>
        </p:nvSpPr>
        <p:spPr>
          <a:xfrm>
            <a:off x="3712681" y="4503647"/>
            <a:ext cx="284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389400-7501-38CE-1054-F3065F81163A}"/>
              </a:ext>
            </a:extLst>
          </p:cNvPr>
          <p:cNvSpPr txBox="1"/>
          <p:nvPr/>
        </p:nvSpPr>
        <p:spPr>
          <a:xfrm>
            <a:off x="3135472" y="4241176"/>
            <a:ext cx="284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369E95-19D0-D05D-DB97-76A7ECEE2257}"/>
              </a:ext>
            </a:extLst>
          </p:cNvPr>
          <p:cNvSpPr txBox="1"/>
          <p:nvPr/>
        </p:nvSpPr>
        <p:spPr>
          <a:xfrm>
            <a:off x="2496783" y="3750080"/>
            <a:ext cx="284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2CDF88-1391-7E9C-5671-8535D94C431F}"/>
              </a:ext>
            </a:extLst>
          </p:cNvPr>
          <p:cNvSpPr txBox="1"/>
          <p:nvPr/>
        </p:nvSpPr>
        <p:spPr>
          <a:xfrm>
            <a:off x="2687026" y="3094340"/>
            <a:ext cx="284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810F10C-87A2-C8CB-10F3-877D9E38B77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5191" r="-26" b="11487"/>
          <a:stretch/>
        </p:blipFill>
        <p:spPr bwMode="auto">
          <a:xfrm>
            <a:off x="3297461" y="1714210"/>
            <a:ext cx="3229039" cy="1147547"/>
          </a:xfrm>
          <a:prstGeom prst="rect">
            <a:avLst/>
          </a:prstGeom>
          <a:ln w="28575"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B5C152-DF5E-CA5C-2706-73B382840A17}"/>
              </a:ext>
            </a:extLst>
          </p:cNvPr>
          <p:cNvCxnSpPr/>
          <p:nvPr/>
        </p:nvCxnSpPr>
        <p:spPr>
          <a:xfrm rot="21360000" flipH="1" flipV="1">
            <a:off x="3598833" y="2389638"/>
            <a:ext cx="488315" cy="450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D7D6E6-4537-5C32-3393-AEA764B78682}"/>
              </a:ext>
            </a:extLst>
          </p:cNvPr>
          <p:cNvCxnSpPr/>
          <p:nvPr/>
        </p:nvCxnSpPr>
        <p:spPr>
          <a:xfrm rot="21360000" flipH="1" flipV="1">
            <a:off x="5648613" y="2385193"/>
            <a:ext cx="488315" cy="450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11">
            <a:extLst>
              <a:ext uri="{FF2B5EF4-FFF2-40B4-BE49-F238E27FC236}">
                <a16:creationId xmlns:a16="http://schemas.microsoft.com/office/drawing/2014/main" id="{3038E8C6-56AE-23D0-44AE-4294DBD44C0F}"/>
              </a:ext>
            </a:extLst>
          </p:cNvPr>
          <p:cNvSpPr txBox="1"/>
          <p:nvPr/>
        </p:nvSpPr>
        <p:spPr>
          <a:xfrm>
            <a:off x="3952528" y="2104213"/>
            <a:ext cx="876300" cy="3136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Layer</a:t>
            </a:r>
            <a:endParaRPr lang="en-NO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F6D0930-3426-F858-53C9-44A5D7CFF1A2}"/>
              </a:ext>
            </a:extLst>
          </p:cNvPr>
          <p:cNvSpPr/>
          <p:nvPr/>
        </p:nvSpPr>
        <p:spPr>
          <a:xfrm>
            <a:off x="602054" y="3262727"/>
            <a:ext cx="1309423" cy="9747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High turbulency at tapping point</a:t>
            </a:r>
            <a:endParaRPr lang="en-NO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103">
            <a:extLst>
              <a:ext uri="{FF2B5EF4-FFF2-40B4-BE49-F238E27FC236}">
                <a16:creationId xmlns:a16="http://schemas.microsoft.com/office/drawing/2014/main" id="{4E5D73F3-3F81-D49D-E983-CF2DF538561D}"/>
              </a:ext>
            </a:extLst>
          </p:cNvPr>
          <p:cNvSpPr txBox="1"/>
          <p:nvPr/>
        </p:nvSpPr>
        <p:spPr>
          <a:xfrm rot="20151675">
            <a:off x="7732151" y="3408055"/>
            <a:ext cx="876300" cy="3136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Pocket</a:t>
            </a:r>
            <a:endParaRPr lang="en-N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5C2B36-F99B-3988-10EE-46A6B5CB4C08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C6CB0AD5-4145-DA46-980F-732524F9503E}"/>
              </a:ext>
            </a:extLst>
          </p:cNvPr>
          <p:cNvSpPr txBox="1">
            <a:spLocks/>
          </p:cNvSpPr>
          <p:nvPr/>
        </p:nvSpPr>
        <p:spPr bwMode="auto">
          <a:xfrm>
            <a:off x="381000" y="1137771"/>
            <a:ext cx="8382000" cy="121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Separation Efficiencies and Water Cut Ratios</a:t>
            </a:r>
          </a:p>
        </p:txBody>
      </p:sp>
      <p:pic>
        <p:nvPicPr>
          <p:cNvPr id="13" name="Picture 1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C56A054-EBE1-6308-FC9E-E5E8783D4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82" y="1545625"/>
            <a:ext cx="6952235" cy="3153646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20F5F01A-40ED-2FFF-FD73-6807FA3C1957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7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C6CB0AD5-4145-DA46-980F-732524F9503E}"/>
              </a:ext>
            </a:extLst>
          </p:cNvPr>
          <p:cNvSpPr txBox="1">
            <a:spLocks/>
          </p:cNvSpPr>
          <p:nvPr/>
        </p:nvSpPr>
        <p:spPr bwMode="auto">
          <a:xfrm>
            <a:off x="381000" y="1137771"/>
            <a:ext cx="8382000" cy="121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Separation Efficiencies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F5BE0DF-8649-B43C-E8A3-AF55BA42A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736779"/>
              </p:ext>
            </p:extLst>
          </p:nvPr>
        </p:nvGraphicFramePr>
        <p:xfrm>
          <a:off x="138596" y="2154712"/>
          <a:ext cx="2853690" cy="1922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B5D39D8-4DC3-2A16-C211-1E505BD60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985955"/>
              </p:ext>
            </p:extLst>
          </p:nvPr>
        </p:nvGraphicFramePr>
        <p:xfrm>
          <a:off x="3232446" y="2154712"/>
          <a:ext cx="2809240" cy="1922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A8C44D-569B-A1AA-AF32-BF653C569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884975"/>
              </p:ext>
            </p:extLst>
          </p:nvPr>
        </p:nvGraphicFramePr>
        <p:xfrm>
          <a:off x="6278437" y="2154712"/>
          <a:ext cx="2853690" cy="1896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B28A47-A0D0-DC37-17D2-7EF2480050A0}"/>
              </a:ext>
            </a:extLst>
          </p:cNvPr>
          <p:cNvSpPr txBox="1"/>
          <p:nvPr/>
        </p:nvSpPr>
        <p:spPr>
          <a:xfrm>
            <a:off x="386886" y="1852315"/>
            <a:ext cx="2652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Total liquid flow rate 300 [L/min]</a:t>
            </a:r>
          </a:p>
          <a:p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E6F0-05E4-60FB-8001-2168E7F83159}"/>
              </a:ext>
            </a:extLst>
          </p:cNvPr>
          <p:cNvSpPr txBox="1"/>
          <p:nvPr/>
        </p:nvSpPr>
        <p:spPr>
          <a:xfrm>
            <a:off x="3414443" y="1852315"/>
            <a:ext cx="2652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Total liquid flow rate 500 [L/min]</a:t>
            </a:r>
          </a:p>
          <a:p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422B1-F5D4-D5F0-E13C-60D222D7AB84}"/>
              </a:ext>
            </a:extLst>
          </p:cNvPr>
          <p:cNvSpPr txBox="1"/>
          <p:nvPr/>
        </p:nvSpPr>
        <p:spPr>
          <a:xfrm>
            <a:off x="6491356" y="1842342"/>
            <a:ext cx="2652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Total liquid flow rate 700 [L/min]</a:t>
            </a:r>
          </a:p>
          <a:p>
            <a:endParaRPr lang="en-GB" sz="16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AAA58E-D375-5218-0BB2-F938A07E89CD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6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C6CB0AD5-4145-DA46-980F-732524F9503E}"/>
              </a:ext>
            </a:extLst>
          </p:cNvPr>
          <p:cNvSpPr txBox="1">
            <a:spLocks/>
          </p:cNvSpPr>
          <p:nvPr/>
        </p:nvSpPr>
        <p:spPr bwMode="auto">
          <a:xfrm>
            <a:off x="381000" y="1137771"/>
            <a:ext cx="8382000" cy="121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Drainage Potential Curves (</a:t>
            </a:r>
            <a:r>
              <a:rPr lang="en-GB" sz="2000" dirty="0"/>
              <a:t>Total liquid flow rate 300 [L/min]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)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91033-30D4-672F-6200-1785008D2F23}"/>
              </a:ext>
            </a:extLst>
          </p:cNvPr>
          <p:cNvSpPr txBox="1"/>
          <p:nvPr/>
        </p:nvSpPr>
        <p:spPr>
          <a:xfrm>
            <a:off x="1837963" y="1768539"/>
            <a:ext cx="151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Water cut 30%</a:t>
            </a:r>
          </a:p>
          <a:p>
            <a:endParaRPr lang="en-GB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885B2-636D-D4DD-AD7F-AE9624447A84}"/>
              </a:ext>
            </a:extLst>
          </p:cNvPr>
          <p:cNvSpPr txBox="1"/>
          <p:nvPr/>
        </p:nvSpPr>
        <p:spPr>
          <a:xfrm>
            <a:off x="6191973" y="1768539"/>
            <a:ext cx="151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Water cut 50%</a:t>
            </a:r>
          </a:p>
          <a:p>
            <a:endParaRPr lang="en-GB" sz="1600" b="1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A9B3333-61A1-6A95-D080-FD96B0E75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340971"/>
              </p:ext>
            </p:extLst>
          </p:nvPr>
        </p:nvGraphicFramePr>
        <p:xfrm>
          <a:off x="721370" y="2045537"/>
          <a:ext cx="3488278" cy="220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BD9DEC3-E5B2-6661-6774-DC9749E15D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874244"/>
              </p:ext>
            </p:extLst>
          </p:nvPr>
        </p:nvGraphicFramePr>
        <p:xfrm>
          <a:off x="4976752" y="2045537"/>
          <a:ext cx="3488278" cy="220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Subtitle 2">
            <a:extLst>
              <a:ext uri="{FF2B5EF4-FFF2-40B4-BE49-F238E27FC236}">
                <a16:creationId xmlns:a16="http://schemas.microsoft.com/office/drawing/2014/main" id="{2DD31C9D-372C-0EA7-66D0-D31B7CB8AD71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5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C6CB0AD5-4145-DA46-980F-732524F9503E}"/>
              </a:ext>
            </a:extLst>
          </p:cNvPr>
          <p:cNvSpPr txBox="1">
            <a:spLocks/>
          </p:cNvSpPr>
          <p:nvPr/>
        </p:nvSpPr>
        <p:spPr bwMode="auto">
          <a:xfrm>
            <a:off x="381000" y="1137771"/>
            <a:ext cx="8382000" cy="121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Drainage Potential Curves (</a:t>
            </a:r>
            <a:r>
              <a:rPr lang="en-GB" sz="2000" dirty="0"/>
              <a:t>Total liquid flow rate 300 [L/min]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855DA-E004-8778-3B26-9524C3B4F823}"/>
              </a:ext>
            </a:extLst>
          </p:cNvPr>
          <p:cNvSpPr txBox="1"/>
          <p:nvPr/>
        </p:nvSpPr>
        <p:spPr>
          <a:xfrm>
            <a:off x="1914160" y="1815002"/>
            <a:ext cx="151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Water cut 70%</a:t>
            </a:r>
          </a:p>
          <a:p>
            <a:endParaRPr lang="en-GB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C10C7-691D-A554-CF86-4AEA9C6C8BEE}"/>
              </a:ext>
            </a:extLst>
          </p:cNvPr>
          <p:cNvSpPr txBox="1"/>
          <p:nvPr/>
        </p:nvSpPr>
        <p:spPr>
          <a:xfrm>
            <a:off x="6268169" y="1815002"/>
            <a:ext cx="151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Water cut 90%</a:t>
            </a:r>
          </a:p>
          <a:p>
            <a:endParaRPr lang="en-GB" sz="16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860051C-69DC-E901-BA20-AEEEF0F4B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008622"/>
              </p:ext>
            </p:extLst>
          </p:nvPr>
        </p:nvGraphicFramePr>
        <p:xfrm>
          <a:off x="797567" y="2092001"/>
          <a:ext cx="3488278" cy="221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622188-5712-B808-CCEC-3B2F508E6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666532"/>
              </p:ext>
            </p:extLst>
          </p:nvPr>
        </p:nvGraphicFramePr>
        <p:xfrm>
          <a:off x="5052949" y="2092001"/>
          <a:ext cx="3488278" cy="220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3206C70F-8C71-5D54-DF93-0C4A689222C4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9A5ED235-D5DF-0D71-9976-9EB2F8C6A4EE}"/>
              </a:ext>
            </a:extLst>
          </p:cNvPr>
          <p:cNvSpPr txBox="1">
            <a:spLocks/>
          </p:cNvSpPr>
          <p:nvPr/>
        </p:nvSpPr>
        <p:spPr bwMode="auto">
          <a:xfrm>
            <a:off x="381000" y="1129516"/>
            <a:ext cx="8382000" cy="121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Drainage Potential Curves (</a:t>
            </a:r>
            <a:r>
              <a:rPr lang="en-GB" sz="2000" dirty="0"/>
              <a:t>Total liquid flow rate 300 [L/min]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A3B0B02-4D9A-C917-5D6E-1A28DCC0D8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718382"/>
              </p:ext>
            </p:extLst>
          </p:nvPr>
        </p:nvGraphicFramePr>
        <p:xfrm>
          <a:off x="797567" y="2083746"/>
          <a:ext cx="3488278" cy="221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742DCDE-D403-8B83-5553-F09CDAA94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666532"/>
              </p:ext>
            </p:extLst>
          </p:nvPr>
        </p:nvGraphicFramePr>
        <p:xfrm>
          <a:off x="5052949" y="2083746"/>
          <a:ext cx="3488278" cy="220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3F98838-4E3D-0027-BC53-2693F2629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718382"/>
              </p:ext>
            </p:extLst>
          </p:nvPr>
        </p:nvGraphicFramePr>
        <p:xfrm>
          <a:off x="797567" y="2075491"/>
          <a:ext cx="3488278" cy="221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883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C6CB0AD5-4145-DA46-980F-732524F9503E}"/>
              </a:ext>
            </a:extLst>
          </p:cNvPr>
          <p:cNvSpPr txBox="1">
            <a:spLocks/>
          </p:cNvSpPr>
          <p:nvPr/>
        </p:nvSpPr>
        <p:spPr bwMode="auto">
          <a:xfrm>
            <a:off x="381000" y="1137771"/>
            <a:ext cx="8382000" cy="121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Drainage Potential Curves (</a:t>
            </a:r>
            <a:r>
              <a:rPr lang="en-GB" sz="2000" dirty="0"/>
              <a:t>Total liquid flow rate 700 [L/min]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B4F2B-FDE5-7A06-405A-5BFF99C7050A}"/>
              </a:ext>
            </a:extLst>
          </p:cNvPr>
          <p:cNvSpPr txBox="1"/>
          <p:nvPr/>
        </p:nvSpPr>
        <p:spPr>
          <a:xfrm>
            <a:off x="1846428" y="1745494"/>
            <a:ext cx="151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Water cut 30%</a:t>
            </a:r>
          </a:p>
          <a:p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7113A-993A-743B-5A33-8CBA159D83D6}"/>
              </a:ext>
            </a:extLst>
          </p:cNvPr>
          <p:cNvSpPr txBox="1"/>
          <p:nvPr/>
        </p:nvSpPr>
        <p:spPr>
          <a:xfrm>
            <a:off x="6167293" y="1745493"/>
            <a:ext cx="151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Water cut 50%</a:t>
            </a:r>
          </a:p>
          <a:p>
            <a:endParaRPr lang="en-GB" sz="1600" b="1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D51CE35-9FCE-96E6-2E8B-FF7F921D3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422421"/>
              </p:ext>
            </p:extLst>
          </p:nvPr>
        </p:nvGraphicFramePr>
        <p:xfrm>
          <a:off x="699414" y="2022492"/>
          <a:ext cx="3492941" cy="220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889ED7D-B638-B34A-142C-0EB49053A0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29621"/>
              </p:ext>
            </p:extLst>
          </p:nvPr>
        </p:nvGraphicFramePr>
        <p:xfrm>
          <a:off x="4985216" y="2022624"/>
          <a:ext cx="3488277" cy="220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Subtitle 2">
            <a:extLst>
              <a:ext uri="{FF2B5EF4-FFF2-40B4-BE49-F238E27FC236}">
                <a16:creationId xmlns:a16="http://schemas.microsoft.com/office/drawing/2014/main" id="{E90B115F-9EE5-AD81-D4D2-E0D568808B35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15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C6CB0AD5-4145-DA46-980F-732524F9503E}"/>
              </a:ext>
            </a:extLst>
          </p:cNvPr>
          <p:cNvSpPr txBox="1">
            <a:spLocks/>
          </p:cNvSpPr>
          <p:nvPr/>
        </p:nvSpPr>
        <p:spPr bwMode="auto">
          <a:xfrm>
            <a:off x="381000" y="1137771"/>
            <a:ext cx="8382000" cy="121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Drainage Potential Curves (</a:t>
            </a:r>
            <a:r>
              <a:rPr lang="en-GB" sz="2000" dirty="0"/>
              <a:t>Total liquid flow rate 700 [L/min]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72F62-8A1B-BACA-1E2C-7B3219652BA5}"/>
              </a:ext>
            </a:extLst>
          </p:cNvPr>
          <p:cNvSpPr txBox="1"/>
          <p:nvPr/>
        </p:nvSpPr>
        <p:spPr>
          <a:xfrm>
            <a:off x="3886323" y="1805405"/>
            <a:ext cx="151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Water cut 70%</a:t>
            </a:r>
          </a:p>
          <a:p>
            <a:endParaRPr lang="en-GB" sz="16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E984384-3DC8-C91D-29CD-2A99A6CFD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722423"/>
              </p:ext>
            </p:extLst>
          </p:nvPr>
        </p:nvGraphicFramePr>
        <p:xfrm>
          <a:off x="2825991" y="2091510"/>
          <a:ext cx="3338195" cy="220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E564DE94-2E8B-075B-8839-0563D8FE5C50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2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39D4BA5-F97B-174C-94EA-CE8FDC509CD3}"/>
              </a:ext>
            </a:extLst>
          </p:cNvPr>
          <p:cNvSpPr txBox="1">
            <a:spLocks/>
          </p:cNvSpPr>
          <p:nvPr/>
        </p:nvSpPr>
        <p:spPr bwMode="auto">
          <a:xfrm>
            <a:off x="355600" y="1186701"/>
            <a:ext cx="80772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nb-NO" sz="2800" b="1" dirty="0">
                <a:solidFill>
                  <a:srgbClr val="000000"/>
                </a:solidFill>
              </a:rPr>
              <a:t>SPE-214062-MS</a:t>
            </a:r>
            <a:r>
              <a:rPr lang="nb-NO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sz="2800" b="1" dirty="0">
                <a:solidFill>
                  <a:srgbClr val="000000"/>
                </a:solidFill>
              </a:rPr>
            </a:br>
            <a:r>
              <a:rPr lang="en-US" sz="2800" b="1" dirty="0">
                <a:solidFill>
                  <a:srgbClr val="000000"/>
                </a:solidFill>
              </a:rPr>
              <a:t>An Experimental Study on The Effect of Gas on The Performance of A Multi-parallel Pipe Oil-water Separator (MPPS) 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5BBC7D1-CA0C-B059-3A43-AB214B37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89" y="3552482"/>
            <a:ext cx="964655" cy="964655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099EC803-465D-7B40-9B52-D39F96DA15C9}"/>
              </a:ext>
            </a:extLst>
          </p:cNvPr>
          <p:cNvSpPr txBox="1">
            <a:spLocks/>
          </p:cNvSpPr>
          <p:nvPr/>
        </p:nvSpPr>
        <p:spPr bwMode="auto">
          <a:xfrm>
            <a:off x="1334530" y="3650506"/>
            <a:ext cx="7479270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000" dirty="0" err="1">
                <a:solidFill>
                  <a:srgbClr val="000000"/>
                </a:solidFill>
              </a:rPr>
              <a:t>Hamidreza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Asaadian</a:t>
            </a:r>
            <a:r>
              <a:rPr lang="en-US" sz="2000" dirty="0">
                <a:solidFill>
                  <a:srgbClr val="000000"/>
                </a:solidFill>
              </a:rPr>
              <a:t> &amp; Milan Stanko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000" dirty="0">
                <a:solidFill>
                  <a:srgbClr val="000000"/>
                </a:solidFill>
              </a:rPr>
              <a:t>Norwegian University of Science and Technology (NTNU) </a:t>
            </a:r>
          </a:p>
        </p:txBody>
      </p:sp>
    </p:spTree>
    <p:extLst>
      <p:ext uri="{BB962C8B-B14F-4D97-AF65-F5344CB8AC3E}">
        <p14:creationId xmlns:p14="http://schemas.microsoft.com/office/powerpoint/2010/main" val="194603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564DE94-2E8B-075B-8839-0563D8FE5C50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753CC6-AAF5-9E68-3AB9-479AE9642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962331"/>
              </p:ext>
            </p:extLst>
          </p:nvPr>
        </p:nvGraphicFramePr>
        <p:xfrm>
          <a:off x="1773237" y="2143915"/>
          <a:ext cx="5597525" cy="212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043B130-7B1A-C735-C403-89BC6618A4A0}"/>
              </a:ext>
            </a:extLst>
          </p:cNvPr>
          <p:cNvSpPr/>
          <p:nvPr/>
        </p:nvSpPr>
        <p:spPr>
          <a:xfrm>
            <a:off x="3274000" y="3117881"/>
            <a:ext cx="187340" cy="10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8387E-774F-89AA-4DC2-B013D44DEC05}"/>
              </a:ext>
            </a:extLst>
          </p:cNvPr>
          <p:cNvSpPr txBox="1"/>
          <p:nvPr/>
        </p:nvSpPr>
        <p:spPr>
          <a:xfrm>
            <a:off x="3207090" y="3071379"/>
            <a:ext cx="691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A330F-EDD0-471D-1A8E-BA486AE49F6A}"/>
              </a:ext>
            </a:extLst>
          </p:cNvPr>
          <p:cNvSpPr txBox="1"/>
          <p:nvPr/>
        </p:nvSpPr>
        <p:spPr>
          <a:xfrm>
            <a:off x="3961230" y="1866916"/>
            <a:ext cx="151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Water cut 30%</a:t>
            </a:r>
          </a:p>
          <a:p>
            <a:endParaRPr lang="en-GB" sz="1600" b="1" dirty="0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59CEBDBD-BA12-2C0F-03E1-5C6F26440277}"/>
              </a:ext>
            </a:extLst>
          </p:cNvPr>
          <p:cNvSpPr txBox="1">
            <a:spLocks/>
          </p:cNvSpPr>
          <p:nvPr/>
        </p:nvSpPr>
        <p:spPr bwMode="auto">
          <a:xfrm>
            <a:off x="381000" y="1137771"/>
            <a:ext cx="8382000" cy="121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Drainage Potential Curves (</a:t>
            </a:r>
            <a:r>
              <a:rPr lang="en-GB" sz="2000" dirty="0"/>
              <a:t>Water Cut 30 [%]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927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A88DF6E-D3E2-8B43-AE86-99B76551D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151636"/>
              </p:ext>
            </p:extLst>
          </p:nvPr>
        </p:nvGraphicFramePr>
        <p:xfrm>
          <a:off x="1804233" y="2155464"/>
          <a:ext cx="5597525" cy="212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itle 8">
            <a:extLst>
              <a:ext uri="{FF2B5EF4-FFF2-40B4-BE49-F238E27FC236}">
                <a16:creationId xmlns:a16="http://schemas.microsoft.com/office/drawing/2014/main" id="{C6CB0AD5-4145-DA46-980F-732524F9503E}"/>
              </a:ext>
            </a:extLst>
          </p:cNvPr>
          <p:cNvSpPr txBox="1">
            <a:spLocks/>
          </p:cNvSpPr>
          <p:nvPr/>
        </p:nvSpPr>
        <p:spPr bwMode="auto">
          <a:xfrm>
            <a:off x="381000" y="1137771"/>
            <a:ext cx="8382000" cy="121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Drainage Potential Curves (</a:t>
            </a:r>
            <a:r>
              <a:rPr lang="en-GB" sz="2000" dirty="0"/>
              <a:t>Water Cut 50 [%]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64DE94-2E8B-075B-8839-0563D8FE5C50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3B130-7B1A-C735-C403-89BC6618A4A0}"/>
              </a:ext>
            </a:extLst>
          </p:cNvPr>
          <p:cNvSpPr/>
          <p:nvPr/>
        </p:nvSpPr>
        <p:spPr>
          <a:xfrm>
            <a:off x="3274000" y="3117881"/>
            <a:ext cx="187340" cy="10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8387E-774F-89AA-4DC2-B013D44DEC05}"/>
              </a:ext>
            </a:extLst>
          </p:cNvPr>
          <p:cNvSpPr txBox="1"/>
          <p:nvPr/>
        </p:nvSpPr>
        <p:spPr>
          <a:xfrm>
            <a:off x="3207090" y="3071379"/>
            <a:ext cx="691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F7F6C-9F2C-CCDF-655C-D6F691EB845C}"/>
              </a:ext>
            </a:extLst>
          </p:cNvPr>
          <p:cNvSpPr txBox="1"/>
          <p:nvPr/>
        </p:nvSpPr>
        <p:spPr>
          <a:xfrm>
            <a:off x="3898466" y="1878465"/>
            <a:ext cx="151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Water cut 50%</a:t>
            </a:r>
          </a:p>
          <a:p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34984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A17EC48-A17A-B743-8266-087AB8035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88750"/>
              </p:ext>
            </p:extLst>
          </p:nvPr>
        </p:nvGraphicFramePr>
        <p:xfrm>
          <a:off x="1199051" y="2211687"/>
          <a:ext cx="2807970" cy="212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itle 8">
            <a:extLst>
              <a:ext uri="{FF2B5EF4-FFF2-40B4-BE49-F238E27FC236}">
                <a16:creationId xmlns:a16="http://schemas.microsoft.com/office/drawing/2014/main" id="{C6CB0AD5-4145-DA46-980F-732524F9503E}"/>
              </a:ext>
            </a:extLst>
          </p:cNvPr>
          <p:cNvSpPr txBox="1">
            <a:spLocks/>
          </p:cNvSpPr>
          <p:nvPr/>
        </p:nvSpPr>
        <p:spPr bwMode="auto">
          <a:xfrm>
            <a:off x="381000" y="1137771"/>
            <a:ext cx="8382000" cy="121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Drainage Potential Curves (</a:t>
            </a:r>
            <a:r>
              <a:rPr lang="en-GB" sz="2000" dirty="0"/>
              <a:t>Water Cut 70 and 90 [%]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64DE94-2E8B-075B-8839-0563D8FE5C50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3B130-7B1A-C735-C403-89BC6618A4A0}"/>
              </a:ext>
            </a:extLst>
          </p:cNvPr>
          <p:cNvSpPr/>
          <p:nvPr/>
        </p:nvSpPr>
        <p:spPr>
          <a:xfrm>
            <a:off x="2579107" y="3219881"/>
            <a:ext cx="187340" cy="10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8387E-774F-89AA-4DC2-B013D44DEC05}"/>
              </a:ext>
            </a:extLst>
          </p:cNvPr>
          <p:cNvSpPr txBox="1"/>
          <p:nvPr/>
        </p:nvSpPr>
        <p:spPr>
          <a:xfrm>
            <a:off x="2516773" y="3181121"/>
            <a:ext cx="691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F7F6C-9F2C-CCDF-655C-D6F691EB845C}"/>
              </a:ext>
            </a:extLst>
          </p:cNvPr>
          <p:cNvSpPr txBox="1"/>
          <p:nvPr/>
        </p:nvSpPr>
        <p:spPr>
          <a:xfrm>
            <a:off x="2171176" y="1934688"/>
            <a:ext cx="151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Water cut 70%</a:t>
            </a:r>
          </a:p>
          <a:p>
            <a:endParaRPr lang="en-GB" sz="1600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8C7ED40-CB34-D543-93B5-E726CF325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905810"/>
              </p:ext>
            </p:extLst>
          </p:nvPr>
        </p:nvGraphicFramePr>
        <p:xfrm>
          <a:off x="4932653" y="2211687"/>
          <a:ext cx="2807970" cy="212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8701D39-6EAB-9457-90F5-159D59FB3594}"/>
              </a:ext>
            </a:extLst>
          </p:cNvPr>
          <p:cNvSpPr txBox="1"/>
          <p:nvPr/>
        </p:nvSpPr>
        <p:spPr>
          <a:xfrm>
            <a:off x="5789594" y="1934688"/>
            <a:ext cx="151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Water cut 90%</a:t>
            </a:r>
          </a:p>
          <a:p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10737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C6CB0AD5-4145-DA46-980F-732524F9503E}"/>
              </a:ext>
            </a:extLst>
          </p:cNvPr>
          <p:cNvSpPr txBox="1">
            <a:spLocks/>
          </p:cNvSpPr>
          <p:nvPr/>
        </p:nvSpPr>
        <p:spPr bwMode="auto">
          <a:xfrm>
            <a:off x="381000" y="1137771"/>
            <a:ext cx="8382000" cy="66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Conclusions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64DE94-2E8B-075B-8839-0563D8FE5C50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ECF541A1-18DA-8464-D627-CC8377877F40}"/>
              </a:ext>
            </a:extLst>
          </p:cNvPr>
          <p:cNvSpPr txBox="1">
            <a:spLocks/>
          </p:cNvSpPr>
          <p:nvPr/>
        </p:nvSpPr>
        <p:spPr bwMode="auto">
          <a:xfrm>
            <a:off x="381002" y="1693322"/>
            <a:ext cx="8382000" cy="311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285750" indent="-28575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The presence of gas causes the occurrence of several phenomena inside the MPPS.</a:t>
            </a:r>
          </a:p>
          <a:p>
            <a:pPr marL="285750" indent="-28575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The maximum reduction in separation efficiency was recorded at a total liquid flow rate of 700 L/min.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According to experimental drainage potential curves, high inlet water cuts and low flow rates are associated with better separation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2166994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944EF82-151D-7141-A184-85856372EE82}"/>
              </a:ext>
            </a:extLst>
          </p:cNvPr>
          <p:cNvSpPr txBox="1">
            <a:spLocks/>
          </p:cNvSpPr>
          <p:nvPr/>
        </p:nvSpPr>
        <p:spPr bwMode="auto">
          <a:xfrm>
            <a:off x="381000" y="1181099"/>
            <a:ext cx="8763000" cy="131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000000"/>
                </a:solidFill>
              </a:rPr>
              <a:t>Acknowledgements / Thank You / Questions</a:t>
            </a:r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025D604A-83A6-0041-A639-B05BECA00822}"/>
              </a:ext>
            </a:extLst>
          </p:cNvPr>
          <p:cNvSpPr txBox="1">
            <a:spLocks/>
          </p:cNvSpPr>
          <p:nvPr/>
        </p:nvSpPr>
        <p:spPr bwMode="auto">
          <a:xfrm>
            <a:off x="381000" y="1801502"/>
            <a:ext cx="8610600" cy="334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cs typeface="Arial" charset="0"/>
              </a:rPr>
              <a:t>Research Council of Norway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Key industry partners involved in SUBPRO</a:t>
            </a: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Noralf Vedvik </a:t>
            </a:r>
            <a:endParaRPr lang="en-US" sz="20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DAFDEF44-382B-2C4B-8ADB-8495A7409BEA}"/>
              </a:ext>
            </a:extLst>
          </p:cNvPr>
          <p:cNvSpPr txBox="1">
            <a:spLocks/>
          </p:cNvSpPr>
          <p:nvPr/>
        </p:nvSpPr>
        <p:spPr bwMode="auto">
          <a:xfrm>
            <a:off x="381000" y="1153207"/>
            <a:ext cx="8382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Introduction</a:t>
            </a:r>
          </a:p>
        </p:txBody>
      </p:sp>
      <p:sp>
        <p:nvSpPr>
          <p:cNvPr id="24" name="Title 8">
            <a:extLst>
              <a:ext uri="{FF2B5EF4-FFF2-40B4-BE49-F238E27FC236}">
                <a16:creationId xmlns:a16="http://schemas.microsoft.com/office/drawing/2014/main" id="{7964746C-2CFA-D94E-8E40-A459115A2619}"/>
              </a:ext>
            </a:extLst>
          </p:cNvPr>
          <p:cNvSpPr txBox="1">
            <a:spLocks/>
          </p:cNvSpPr>
          <p:nvPr/>
        </p:nvSpPr>
        <p:spPr bwMode="auto">
          <a:xfrm>
            <a:off x="381002" y="1693322"/>
            <a:ext cx="3552514" cy="311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Why Subsea Separation?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Arial"/>
                <a:ea typeface="MS PGothic"/>
              </a:rPr>
              <a:t>Flow assurance</a:t>
            </a:r>
            <a:r>
              <a:rPr lang="en-NO" sz="1800" dirty="0">
                <a:solidFill>
                  <a:srgbClr val="000000"/>
                </a:solidFill>
                <a:latin typeface="Arial"/>
                <a:ea typeface="MS PGothic"/>
              </a:rPr>
              <a:t> 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Arial"/>
                <a:ea typeface="MS PGothic"/>
              </a:rPr>
              <a:t>More physical room 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Arial"/>
                <a:ea typeface="MS PGothic"/>
              </a:rPr>
              <a:t>Debottlenecking of production string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Deep subsea Solution: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Pipe Separators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FBDA7A-D703-1ECB-C6BB-4AB01A8B2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/>
          <a:stretch/>
        </p:blipFill>
        <p:spPr bwMode="auto">
          <a:xfrm>
            <a:off x="3833445" y="1985159"/>
            <a:ext cx="3937957" cy="13989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69">
                <a:extLst>
                  <a:ext uri="{FF2B5EF4-FFF2-40B4-BE49-F238E27FC236}">
                    <a16:creationId xmlns:a16="http://schemas.microsoft.com/office/drawing/2014/main" id="{BE22BC98-F1DC-1C8A-0C23-CF2B8FEC7282}"/>
                  </a:ext>
                </a:extLst>
              </p:cNvPr>
              <p:cNvSpPr txBox="1"/>
              <p:nvPr/>
            </p:nvSpPr>
            <p:spPr>
              <a:xfrm>
                <a:off x="8635269" y="3141144"/>
                <a:ext cx="422910" cy="28702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O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nb-NO" sz="105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m:t>𝑄</m:t>
                          </m:r>
                          <m:r>
                            <a:rPr lang="nb-NO" sz="105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m:t>̇</m:t>
                          </m:r>
                        </m:e>
                        <m:sub>
                          <m:r>
                            <a:rPr lang="nb-NO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NO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 Box 69">
                <a:extLst>
                  <a:ext uri="{FF2B5EF4-FFF2-40B4-BE49-F238E27FC236}">
                    <a16:creationId xmlns:a16="http://schemas.microsoft.com/office/drawing/2014/main" id="{BE22BC98-F1DC-1C8A-0C23-CF2B8FEC7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269" y="3141144"/>
                <a:ext cx="422910" cy="287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2599BD8-F05D-358B-FF1D-4380F44D43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37" y="2861396"/>
            <a:ext cx="1397635" cy="92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20EE09-16F3-EC2E-E9A8-8941EB414603}"/>
              </a:ext>
            </a:extLst>
          </p:cNvPr>
          <p:cNvCxnSpPr/>
          <p:nvPr/>
        </p:nvCxnSpPr>
        <p:spPr>
          <a:xfrm flipH="1" flipV="1">
            <a:off x="8604706" y="3525672"/>
            <a:ext cx="369570" cy="90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71">
                <a:extLst>
                  <a:ext uri="{FF2B5EF4-FFF2-40B4-BE49-F238E27FC236}">
                    <a16:creationId xmlns:a16="http://schemas.microsoft.com/office/drawing/2014/main" id="{9A51B3F0-868A-C4BE-AEF7-B61212207266}"/>
                  </a:ext>
                </a:extLst>
              </p:cNvPr>
              <p:cNvSpPr txBox="1"/>
              <p:nvPr/>
            </p:nvSpPr>
            <p:spPr>
              <a:xfrm>
                <a:off x="4162559" y="2195215"/>
                <a:ext cx="645160" cy="30924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O" sz="800" dirty="0">
                    <a:solidFill>
                      <a:srgbClr val="FF0000"/>
                    </a:solidFill>
                    <a:effectLst/>
                    <a:ea typeface="Calibri" panose="020F0502020204030204" pitchFamily="34" charset="0"/>
                    <a:cs typeface="Calibri Light" panose="020F03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O" sz="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nb-NO" sz="65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  <m:t>𝑄</m:t>
                        </m:r>
                        <m:r>
                          <a:rPr lang="nb-NO" sz="65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  <m:t>̇</m:t>
                        </m:r>
                      </m:e>
                      <m:sub>
                        <m:r>
                          <a:rPr lang="nb-NO" sz="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  <m:t>𝑔</m:t>
                        </m:r>
                      </m:sub>
                    </m:sSub>
                  </m:oMath>
                </a14:m>
                <a:endParaRPr lang="en-NO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 Box 71">
                <a:extLst>
                  <a:ext uri="{FF2B5EF4-FFF2-40B4-BE49-F238E27FC236}">
                    <a16:creationId xmlns:a16="http://schemas.microsoft.com/office/drawing/2014/main" id="{9A51B3F0-868A-C4BE-AEF7-B61212207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559" y="2195215"/>
                <a:ext cx="645160" cy="30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80FC38E-FB3C-6040-F227-FE7EEEACB3E6}"/>
              </a:ext>
            </a:extLst>
          </p:cNvPr>
          <p:cNvSpPr txBox="1"/>
          <p:nvPr/>
        </p:nvSpPr>
        <p:spPr>
          <a:xfrm>
            <a:off x="4927279" y="3726379"/>
            <a:ext cx="303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MPPS prototype (</a:t>
            </a:r>
            <a:r>
              <a:rPr lang="en-US" sz="10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Skjefstad</a:t>
            </a:r>
            <a:r>
              <a:rPr lang="en-US" sz="1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&amp; Stanko, 2019)</a:t>
            </a:r>
            <a:r>
              <a:rPr lang="en-NO" sz="1000" dirty="0">
                <a:effectLst/>
              </a:rPr>
              <a:t> </a:t>
            </a:r>
            <a:endParaRPr lang="en-GB" sz="1000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4169C8B-D943-9ACD-FE61-8F5F485583CF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7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DAFDEF44-382B-2C4B-8ADB-8495A7409BEA}"/>
              </a:ext>
            </a:extLst>
          </p:cNvPr>
          <p:cNvSpPr txBox="1">
            <a:spLocks/>
          </p:cNvSpPr>
          <p:nvPr/>
        </p:nvSpPr>
        <p:spPr bwMode="auto">
          <a:xfrm>
            <a:off x="381000" y="1153207"/>
            <a:ext cx="8382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Introduction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4169C8B-D943-9ACD-FE61-8F5F485583CF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C4AF24-3778-4D56-A180-FF1F9C0A7AB8}"/>
              </a:ext>
            </a:extLst>
          </p:cNvPr>
          <p:cNvSpPr/>
          <p:nvPr/>
        </p:nvSpPr>
        <p:spPr>
          <a:xfrm>
            <a:off x="1" y="2934322"/>
            <a:ext cx="9144000" cy="1711958"/>
          </a:xfrm>
          <a:prstGeom prst="rect">
            <a:avLst/>
          </a:prstGeom>
          <a:solidFill>
            <a:srgbClr val="19161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B2664-916D-7795-9143-8E3C30100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130"/>
          <a:stretch/>
        </p:blipFill>
        <p:spPr>
          <a:xfrm>
            <a:off x="2131557" y="2934322"/>
            <a:ext cx="6868781" cy="847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215A7F-0875-C9CE-92F1-47D97DF8C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130"/>
          <a:stretch/>
        </p:blipFill>
        <p:spPr>
          <a:xfrm>
            <a:off x="2131557" y="3762121"/>
            <a:ext cx="6868781" cy="789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E73A8-D401-A2D3-07D5-93B3E8210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2" y="3275208"/>
            <a:ext cx="1831157" cy="1029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2BBF55-3B20-1BBC-8AB0-255EA2087B70}"/>
              </a:ext>
            </a:extLst>
          </p:cNvPr>
          <p:cNvSpPr txBox="1"/>
          <p:nvPr/>
        </p:nvSpPr>
        <p:spPr>
          <a:xfrm>
            <a:off x="8069183" y="3643491"/>
            <a:ext cx="6249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>
                <a:solidFill>
                  <a:srgbClr val="FF0000"/>
                </a:solidFill>
              </a:rPr>
              <a:t>PhD</a:t>
            </a:r>
            <a:endParaRPr lang="nb-NO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9307A-7BA8-8BA4-E1AC-A99B0339B099}"/>
              </a:ext>
            </a:extLst>
          </p:cNvPr>
          <p:cNvSpPr txBox="1"/>
          <p:nvPr/>
        </p:nvSpPr>
        <p:spPr>
          <a:xfrm>
            <a:off x="5932313" y="3886000"/>
            <a:ext cx="2044732" cy="347788"/>
          </a:xfrm>
          <a:prstGeom prst="rect">
            <a:avLst/>
          </a:prstGeom>
          <a:solidFill>
            <a:srgbClr val="ACC5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30" dirty="0"/>
              <a:t>Oil-water bulk separation for oil &amp; gas applications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419DE-8FD5-36CF-5FA4-BF2285BE6EC0}"/>
              </a:ext>
            </a:extLst>
          </p:cNvPr>
          <p:cNvSpPr txBox="1"/>
          <p:nvPr/>
        </p:nvSpPr>
        <p:spPr>
          <a:xfrm>
            <a:off x="3278977" y="2981030"/>
            <a:ext cx="4913630" cy="338554"/>
          </a:xfrm>
          <a:prstGeom prst="rect">
            <a:avLst/>
          </a:prstGeom>
          <a:solidFill>
            <a:srgbClr val="1916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Completed and Current Projects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2A03B-D509-1737-C85F-15C033207999}"/>
              </a:ext>
            </a:extLst>
          </p:cNvPr>
          <p:cNvSpPr/>
          <p:nvPr/>
        </p:nvSpPr>
        <p:spPr>
          <a:xfrm>
            <a:off x="5730018" y="3738062"/>
            <a:ext cx="2449321" cy="6436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43136F50-3A98-632A-6F20-7AE6F7801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8" b="98502" l="1030" r="96682">
                        <a14:foregroundMark x1="12013" y1="20483" x2="3776" y2="69288"/>
                        <a14:foregroundMark x1="12815" y1="15730" x2="12190" y2="19436"/>
                        <a14:foregroundMark x1="18078" y1="14981" x2="21167" y2="65918"/>
                        <a14:foregroundMark x1="25325" y1="42283" x2="21968" y2="64419"/>
                        <a14:foregroundMark x1="29977" y1="11610" x2="28932" y2="18500"/>
                        <a14:foregroundMark x1="51831" y1="9738" x2="52288" y2="59176"/>
                        <a14:foregroundMark x1="51411" y1="24706" x2="52517" y2="12360"/>
                        <a14:foregroundMark x1="50369" y1="36330" x2="51071" y2="28492"/>
                        <a14:foregroundMark x1="51831" y1="49813" x2="51831" y2="62307"/>
                        <a14:foregroundMark x1="66362" y1="16479" x2="66362" y2="67790"/>
                        <a14:foregroundMark x1="66014" y1="25306" x2="66590" y2="37828"/>
                        <a14:foregroundMark x1="73112" y1="40449" x2="77002" y2="67041"/>
                        <a14:foregroundMark x1="80092" y1="40449" x2="80549" y2="40449"/>
                        <a14:foregroundMark x1="96682" y1="91760" x2="30778" y2="99251"/>
                        <a14:foregroundMark x1="30778" y1="99251" x2="64302" y2="87266"/>
                        <a14:foregroundMark x1="64302" y1="87266" x2="96110" y2="88390"/>
                        <a14:foregroundMark x1="96110" y1="88390" x2="17735" y2="86517"/>
                        <a14:foregroundMark x1="14874" y1="94007" x2="1144" y2="95131"/>
                        <a14:foregroundMark x1="37986" y1="11610" x2="43249" y2="12360"/>
                        <a14:foregroundMark x1="3204" y1="88390" x2="7437" y2="89888"/>
                        <a14:foregroundMark x1="1487" y1="86517" x2="6064" y2="93258"/>
                        <a14:foregroundMark x1="96682" y1="79775" x2="95881" y2="98502"/>
                        <a14:foregroundMark x1="4233" y1="88390" x2="16476" y2="90637"/>
                        <a14:backgroundMark x1="23455" y1="25094" x2="23455" y2="25094"/>
                        <a14:backgroundMark x1="24828" y1="20974" x2="24828" y2="38577"/>
                        <a14:backgroundMark x1="30778" y1="74532" x2="33638" y2="75281"/>
                        <a14:backgroundMark x1="88902" y1="26966" x2="88902" y2="45693"/>
                        <a14:backgroundMark x1="79519" y1="10487" x2="73341" y2="7116"/>
                        <a14:backgroundMark x1="76659" y1="50562" x2="77689" y2="50562"/>
                        <a14:backgroundMark x1="56979" y1="67041" x2="59840" y2="64419"/>
                        <a14:backgroundMark x1="78032" y1="75281" x2="71510" y2="76404"/>
                        <a14:backgroundMark x1="21625" y1="49813" x2="23227" y2="21723"/>
                        <a14:backgroundMark x1="23455" y1="17603" x2="23455" y2="17603"/>
                        <a14:backgroundMark x1="26888" y1="10487" x2="27346" y2="48315"/>
                        <a14:backgroundMark x1="15217" y1="71910" x2="22426" y2="73034"/>
                        <a14:backgroundMark x1="10984" y1="22472" x2="14188" y2="30337"/>
                        <a14:backgroundMark x1="7094" y1="52434" x2="9497" y2="55805"/>
                        <a14:backgroundMark x1="7437" y1="19101" x2="10984" y2="24345"/>
                        <a14:backgroundMark x1="64188" y1="51685" x2="64188" y2="51685"/>
                        <a14:backgroundMark x1="39588" y1="77903" x2="63730" y2="56554"/>
                        <a14:backgroundMark x1="63959" y1="4494" x2="64188" y2="48315"/>
                        <a14:backgroundMark x1="48398" y1="2996" x2="49657" y2="29213"/>
                        <a14:backgroundMark x1="48970" y1="36330" x2="48970" y2="438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0249" y="2074482"/>
            <a:ext cx="1365786" cy="4156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375501-1A8D-35C3-C5EA-92E50AADA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626" y="2168404"/>
            <a:ext cx="1365785" cy="2534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0D3455-B2E1-DCA9-AB69-45E46A0BD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667" r="91667">
                        <a14:foregroundMark x1="91000" y1="54167" x2="91667" y2="63667"/>
                        <a14:foregroundMark x1="7667" y1="44833" x2="10333" y2="4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V="1">
            <a:off x="2838951" y="1896605"/>
            <a:ext cx="371534" cy="3715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8ABAC7-B923-F131-71F1-56DD32A026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7667" r="91667">
                        <a14:foregroundMark x1="91000" y1="54167" x2="91667" y2="63667"/>
                        <a14:foregroundMark x1="7667" y1="44833" x2="10333" y2="43333"/>
                      </a14:backgroundRemoval>
                    </a14:imgEffect>
                  </a14:imgLayer>
                </a14:imgProps>
              </a:ext>
            </a:extLst>
          </a:blip>
          <a:srcRect l="73467" t="46831" b="-1"/>
          <a:stretch/>
        </p:blipFill>
        <p:spPr>
          <a:xfrm rot="9571981" flipH="1" flipV="1">
            <a:off x="3169431" y="2015323"/>
            <a:ext cx="98578" cy="1975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4F2297F-F997-2387-4E7C-73FEC064EE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5033" y1="68887" x2="26962" y2="68887"/>
                        <a14:foregroundMark x1="29505" y1="70021" x2="29154" y2="71864"/>
                        <a14:foregroundMark x1="33143" y1="68320" x2="33976" y2="74061"/>
                        <a14:foregroundMark x1="37045" y1="70730" x2="37177" y2="71510"/>
                        <a14:foregroundMark x1="41868" y1="69242" x2="42087" y2="74061"/>
                        <a14:foregroundMark x1="43928" y1="69454" x2="44279" y2="74628"/>
                        <a14:foregroundMark x1="53222" y1="72573" x2="54132" y2="73684"/>
                        <a14:foregroundMark x1="57913" y1="71084" x2="59404" y2="70376"/>
                        <a14:foregroundMark x1="60894" y1="70943" x2="60763" y2="73352"/>
                        <a14:foregroundMark x1="65454" y1="71510" x2="65585" y2="73494"/>
                        <a14:foregroundMark x1="65804" y1="67612" x2="65804" y2="67612"/>
                        <a14:foregroundMark x1="69323" y1="72412" x2="70715" y2="72573"/>
                        <a14:foregroundMark x1="67646" y1="72218" x2="68618" y2="72330"/>
                        <a14:foregroundMark x1="72205" y1="71297" x2="74046" y2="74841"/>
                        <a14:foregroundMark x1="48181" y1="70943" x2="48268" y2="73140"/>
                        <a14:backgroundMark x1="29943" y1="73140" x2="29943" y2="73140"/>
                        <a14:backgroundMark x1="37747" y1="73140" x2="37747" y2="73140"/>
                        <a14:backgroundMark x1="49759" y1="72573" x2="49759" y2="72573"/>
                        <a14:backgroundMark x1="54362" y1="72006" x2="54932" y2="72218"/>
                        <a14:backgroundMark x1="50110" y1="73494" x2="49320" y2="73352"/>
                        <a14:backgroundMark x1="49408" y1="73352" x2="50110" y2="74061"/>
                        <a14:backgroundMark x1="50592" y1="73707" x2="50460" y2="74415"/>
                        <a14:backgroundMark x1="54581" y1="74415" x2="55283" y2="74628"/>
                        <a14:backgroundMark x1="61903" y1="72573" x2="61903" y2="73707"/>
                        <a14:backgroundMark x1="69136" y1="72006" x2="68566" y2="72218"/>
                        <a14:backgroundMark x1="73477" y1="74628" x2="71635" y2="74415"/>
                        <a14:backgroundMark x1="73608" y1="74061" x2="72907" y2="74274"/>
                        <a14:backgroundMark x1="73257" y1="74274" x2="72687" y2="74274"/>
                        <a14:backgroundMark x1="73608" y1="74415" x2="73126" y2="74628"/>
                        <a14:backgroundMark x1="54011" y1="73919" x2="54581" y2="742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7208" y="1575951"/>
            <a:ext cx="1802072" cy="111443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34A57DE-D892-6687-29AE-A3C560C34C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3186" y="1648872"/>
            <a:ext cx="1037584" cy="8522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CB6FB3E-40C6-1B55-4593-FBEAD43818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7667" r="91667">
                        <a14:foregroundMark x1="91000" y1="54167" x2="91667" y2="63667"/>
                        <a14:foregroundMark x1="7667" y1="44833" x2="10333" y2="4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418460" flipV="1">
            <a:off x="4921537" y="1816889"/>
            <a:ext cx="392127" cy="3921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8F0BB59-F7CE-D9E7-AECF-BB5A31250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7667" r="91667">
                        <a14:foregroundMark x1="91000" y1="54167" x2="91667" y2="63667"/>
                        <a14:foregroundMark x1="7667" y1="44833" x2="10333" y2="43333"/>
                      </a14:backgroundRemoval>
                    </a14:imgEffect>
                  </a14:imgLayer>
                </a14:imgProps>
              </a:ext>
            </a:extLst>
          </a:blip>
          <a:srcRect l="73467" t="46831" b="-1"/>
          <a:stretch/>
        </p:blipFill>
        <p:spPr>
          <a:xfrm rot="10190441" flipH="1" flipV="1">
            <a:off x="5255830" y="1977577"/>
            <a:ext cx="104042" cy="2084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DE0629-C3DC-0635-4FBC-A99A843034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7463" b="99254" l="0" r="98667">
                        <a14:foregroundMark x1="49600" y1="91791" x2="82400" y2="91791"/>
                        <a14:foregroundMark x1="49067" y1="60448" x2="98667" y2="56716"/>
                        <a14:foregroundMark x1="51200" y1="38060" x2="81867" y2="35821"/>
                        <a14:foregroundMark x1="48800" y1="29851" x2="78933" y2="28358"/>
                        <a14:foregroundMark x1="28533" y1="7463" x2="32267" y2="11194"/>
                        <a14:foregroundMark x1="33600" y1="14925" x2="32000" y2="20149"/>
                        <a14:foregroundMark x1="31467" y1="44776" x2="31467" y2="36567"/>
                        <a14:foregroundMark x1="38133" y1="39552" x2="47733" y2="40299"/>
                        <a14:foregroundMark x1="38133" y1="35821" x2="48267" y2="40299"/>
                        <a14:foregroundMark x1="3733" y1="39552" x2="0" y2="70149"/>
                        <a14:foregroundMark x1="32267" y1="40299" x2="32267" y2="72388"/>
                        <a14:foregroundMark x1="96267" y1="70149" x2="97600" y2="66418"/>
                        <a14:foregroundMark x1="49600" y1="64179" x2="75733" y2="64925"/>
                        <a14:foregroundMark x1="79733" y1="62687" x2="67200" y2="64179"/>
                        <a14:foregroundMark x1="79467" y1="32090" x2="79467" y2="44030"/>
                        <a14:foregroundMark x1="97067" y1="64179" x2="97867" y2="55970"/>
                        <a14:foregroundMark x1="83200" y1="94776" x2="83733" y2="97761"/>
                        <a14:foregroundMark x1="83200" y1="85075" x2="84800" y2="99254"/>
                        <a14:foregroundMark x1="74400" y1="88806" x2="84800" y2="89552"/>
                        <a14:foregroundMark x1="96267" y1="58955" x2="96533" y2="55970"/>
                        <a14:foregroundMark x1="95733" y1="50746" x2="97867" y2="746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9120" y="1575951"/>
            <a:ext cx="1162583" cy="4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4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DAFDEF44-382B-2C4B-8ADB-8495A7409BEA}"/>
              </a:ext>
            </a:extLst>
          </p:cNvPr>
          <p:cNvSpPr txBox="1">
            <a:spLocks/>
          </p:cNvSpPr>
          <p:nvPr/>
        </p:nvSpPr>
        <p:spPr bwMode="auto">
          <a:xfrm>
            <a:off x="381000" y="1153207"/>
            <a:ext cx="8382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Test Rig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4169C8B-D943-9ACD-FE61-8F5F485583CF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C06BF-32CC-8A29-EF48-D2AADBC74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1"/>
          <a:stretch/>
        </p:blipFill>
        <p:spPr>
          <a:xfrm>
            <a:off x="2114864" y="1153207"/>
            <a:ext cx="5788137" cy="34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6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DAFDEF44-382B-2C4B-8ADB-8495A7409BEA}"/>
              </a:ext>
            </a:extLst>
          </p:cNvPr>
          <p:cNvSpPr txBox="1">
            <a:spLocks/>
          </p:cNvSpPr>
          <p:nvPr/>
        </p:nvSpPr>
        <p:spPr bwMode="auto">
          <a:xfrm>
            <a:off x="381000" y="1153207"/>
            <a:ext cx="8382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Experiment Design</a:t>
            </a:r>
          </a:p>
        </p:txBody>
      </p:sp>
      <p:sp>
        <p:nvSpPr>
          <p:cNvPr id="24" name="Title 8">
            <a:extLst>
              <a:ext uri="{FF2B5EF4-FFF2-40B4-BE49-F238E27FC236}">
                <a16:creationId xmlns:a16="http://schemas.microsoft.com/office/drawing/2014/main" id="{7964746C-2CFA-D94E-8E40-A459115A2619}"/>
              </a:ext>
            </a:extLst>
          </p:cNvPr>
          <p:cNvSpPr txBox="1">
            <a:spLocks/>
          </p:cNvSpPr>
          <p:nvPr/>
        </p:nvSpPr>
        <p:spPr bwMode="auto">
          <a:xfrm>
            <a:off x="381002" y="1693322"/>
            <a:ext cx="8382000" cy="322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Experimental setup PI&amp;D map</a:t>
            </a:r>
            <a:r>
              <a:rPr lang="en-NO" sz="2800" dirty="0">
                <a:effectLst/>
              </a:rPr>
              <a:t> </a:t>
            </a:r>
            <a:endParaRPr lang="en-US" sz="2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" name="Picture 1" descr="Diagram, schematic&#10;&#10;Description automatically generated">
            <a:extLst>
              <a:ext uri="{FF2B5EF4-FFF2-40B4-BE49-F238E27FC236}">
                <a16:creationId xmlns:a16="http://schemas.microsoft.com/office/drawing/2014/main" id="{A77E4A92-6B0E-CF53-5EFF-C9E49BA8E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07" y="1513163"/>
            <a:ext cx="4675781" cy="269637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B76399-64AF-5389-4EAA-5E0A367A2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17133"/>
              </p:ext>
            </p:extLst>
          </p:nvPr>
        </p:nvGraphicFramePr>
        <p:xfrm>
          <a:off x="163515" y="1860588"/>
          <a:ext cx="4067034" cy="1073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3870">
                  <a:extLst>
                    <a:ext uri="{9D8B030D-6E8A-4147-A177-3AD203B41FA5}">
                      <a16:colId xmlns:a16="http://schemas.microsoft.com/office/drawing/2014/main" val="1402735098"/>
                    </a:ext>
                  </a:extLst>
                </a:gridCol>
                <a:gridCol w="1008439">
                  <a:extLst>
                    <a:ext uri="{9D8B030D-6E8A-4147-A177-3AD203B41FA5}">
                      <a16:colId xmlns:a16="http://schemas.microsoft.com/office/drawing/2014/main" val="1070136746"/>
                    </a:ext>
                  </a:extLst>
                </a:gridCol>
                <a:gridCol w="1954725">
                  <a:extLst>
                    <a:ext uri="{9D8B030D-6E8A-4147-A177-3AD203B41FA5}">
                      <a16:colId xmlns:a16="http://schemas.microsoft.com/office/drawing/2014/main" val="2400905793"/>
                    </a:ext>
                  </a:extLst>
                </a:gridCol>
              </a:tblGrid>
              <a:tr h="4585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Total liquid flowrate [L/min]</a:t>
                      </a:r>
                      <a:endParaRPr lang="en-NO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Water cut [%]</a:t>
                      </a:r>
                      <a:endParaRPr lang="en-NO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Gas flowrate [L/min]</a:t>
                      </a:r>
                      <a:endParaRPr lang="en-NO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9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NO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30 / 50 / 70 / 90</a:t>
                      </a:r>
                      <a:endParaRPr lang="en-NO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 / 2 / 5 / 10 / 20 / 30</a:t>
                      </a:r>
                      <a:endParaRPr lang="en-NO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611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NO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30 / 50 / 70 / 90</a:t>
                      </a:r>
                      <a:endParaRPr lang="en-NO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 / 3.4 / 8.4 / 16.7 / 33.4 / 50</a:t>
                      </a:r>
                      <a:endParaRPr lang="en-NO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476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en-NO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30 / 50 / 70 / 90</a:t>
                      </a:r>
                      <a:endParaRPr lang="en-NO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 / 4.7 / 11.7 / 23.4 / 46.7 / 70</a:t>
                      </a:r>
                      <a:endParaRPr lang="en-NO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878045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C302CDC-7E32-6E2F-214D-EA25DDF8D3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07706"/>
              </p:ext>
            </p:extLst>
          </p:nvPr>
        </p:nvGraphicFramePr>
        <p:xfrm>
          <a:off x="639880" y="3181388"/>
          <a:ext cx="3352999" cy="1322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EA8989AF-B48D-9246-BF96-AB21654961E0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AAD62-85E6-AA1F-D25E-24C13E48A603}"/>
              </a:ext>
            </a:extLst>
          </p:cNvPr>
          <p:cNvSpPr txBox="1"/>
          <p:nvPr/>
        </p:nvSpPr>
        <p:spPr>
          <a:xfrm>
            <a:off x="5750732" y="4333451"/>
            <a:ext cx="203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Experimental setup P&amp;ID map</a:t>
            </a:r>
            <a:r>
              <a:rPr lang="en-NO" sz="1000" dirty="0">
                <a:effectLst/>
              </a:rPr>
              <a:t>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1483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eat&#10;&#10;Description automatically generated">
            <a:extLst>
              <a:ext uri="{FF2B5EF4-FFF2-40B4-BE49-F238E27FC236}">
                <a16:creationId xmlns:a16="http://schemas.microsoft.com/office/drawing/2014/main" id="{3D004401-7E3E-DEA4-2258-92B7B748F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21" b="91275" l="10000" r="90000">
                        <a14:foregroundMark x1="41333" y1="8389" x2="41333" y2="8389"/>
                        <a14:foregroundMark x1="30222" y1="91275" x2="30222" y2="91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48" t="45793" r="65414"/>
          <a:stretch/>
        </p:blipFill>
        <p:spPr bwMode="auto">
          <a:xfrm flipV="1">
            <a:off x="4335791" y="3223619"/>
            <a:ext cx="1870653" cy="5540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 descr="A picture containing seat&#10;&#10;Description automatically generated">
            <a:extLst>
              <a:ext uri="{FF2B5EF4-FFF2-40B4-BE49-F238E27FC236}">
                <a16:creationId xmlns:a16="http://schemas.microsoft.com/office/drawing/2014/main" id="{5FE651AD-BDE7-CD8B-2189-6E37835776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21" b="91275" l="10000" r="90000">
                        <a14:foregroundMark x1="41333" y1="8389" x2="41333" y2="8389"/>
                        <a14:foregroundMark x1="30222" y1="91275" x2="30222" y2="91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45793" r="65414"/>
          <a:stretch/>
        </p:blipFill>
        <p:spPr bwMode="auto">
          <a:xfrm flipV="1">
            <a:off x="4160641" y="3223386"/>
            <a:ext cx="375433" cy="5545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itle 8">
            <a:extLst>
              <a:ext uri="{FF2B5EF4-FFF2-40B4-BE49-F238E27FC236}">
                <a16:creationId xmlns:a16="http://schemas.microsoft.com/office/drawing/2014/main" id="{DAFDEF44-382B-2C4B-8ADB-8495A7409BEA}"/>
              </a:ext>
            </a:extLst>
          </p:cNvPr>
          <p:cNvSpPr txBox="1">
            <a:spLocks/>
          </p:cNvSpPr>
          <p:nvPr/>
        </p:nvSpPr>
        <p:spPr bwMode="auto">
          <a:xfrm>
            <a:off x="381000" y="1153207"/>
            <a:ext cx="4009417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Methods</a:t>
            </a:r>
          </a:p>
        </p:txBody>
      </p:sp>
      <p:pic>
        <p:nvPicPr>
          <p:cNvPr id="4" name="Picture 3" descr="A picture containing seat&#10;&#10;Description automatically generated">
            <a:extLst>
              <a:ext uri="{FF2B5EF4-FFF2-40B4-BE49-F238E27FC236}">
                <a16:creationId xmlns:a16="http://schemas.microsoft.com/office/drawing/2014/main" id="{127AD4C2-B153-C06D-B47D-D4656AA8DA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21" b="91275" l="10000" r="90000">
                        <a14:foregroundMark x1="41333" y1="8389" x2="41333" y2="8389"/>
                        <a14:foregroundMark x1="30222" y1="91275" x2="30222" y2="91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13" t="49651"/>
          <a:stretch/>
        </p:blipFill>
        <p:spPr bwMode="auto">
          <a:xfrm flipV="1">
            <a:off x="5925713" y="3216499"/>
            <a:ext cx="669016" cy="5186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hevron 4">
            <a:extLst>
              <a:ext uri="{FF2B5EF4-FFF2-40B4-BE49-F238E27FC236}">
                <a16:creationId xmlns:a16="http://schemas.microsoft.com/office/drawing/2014/main" id="{F8F46A5D-1262-25B4-3FF8-8DAA86774504}"/>
              </a:ext>
            </a:extLst>
          </p:cNvPr>
          <p:cNvSpPr/>
          <p:nvPr/>
        </p:nvSpPr>
        <p:spPr>
          <a:xfrm>
            <a:off x="4465606" y="3367945"/>
            <a:ext cx="45719" cy="217258"/>
          </a:xfrm>
          <a:prstGeom prst="chevron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26012C2F-2CD3-B93C-FB13-3637D3DE7E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21" b="91275" l="10000" r="90000">
                        <a14:foregroundMark x1="41333" y1="8389" x2="41333" y2="8389"/>
                        <a14:foregroundMark x1="30222" y1="91275" x2="30222" y2="91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4" r="32840"/>
          <a:stretch/>
        </p:blipFill>
        <p:spPr bwMode="auto">
          <a:xfrm flipV="1">
            <a:off x="5033219" y="3223619"/>
            <a:ext cx="399159" cy="1021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hevron 9">
            <a:extLst>
              <a:ext uri="{FF2B5EF4-FFF2-40B4-BE49-F238E27FC236}">
                <a16:creationId xmlns:a16="http://schemas.microsoft.com/office/drawing/2014/main" id="{D0464054-3BA6-B419-3E8D-AC5D0BC9788B}"/>
              </a:ext>
            </a:extLst>
          </p:cNvPr>
          <p:cNvSpPr/>
          <p:nvPr/>
        </p:nvSpPr>
        <p:spPr>
          <a:xfrm>
            <a:off x="5946707" y="3367945"/>
            <a:ext cx="45719" cy="217258"/>
          </a:xfrm>
          <a:prstGeom prst="chevron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91F5D470-4254-0584-A1AA-BD4EE3507729}"/>
              </a:ext>
            </a:extLst>
          </p:cNvPr>
          <p:cNvSpPr/>
          <p:nvPr/>
        </p:nvSpPr>
        <p:spPr>
          <a:xfrm rot="5400000">
            <a:off x="5176870" y="3927168"/>
            <a:ext cx="62805" cy="105800"/>
          </a:xfrm>
          <a:prstGeom prst="chevron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41">
                <a:extLst>
                  <a:ext uri="{FF2B5EF4-FFF2-40B4-BE49-F238E27FC236}">
                    <a16:creationId xmlns:a16="http://schemas.microsoft.com/office/drawing/2014/main" id="{9E2CE119-6E74-0495-F6C9-5F67AD423246}"/>
                  </a:ext>
                </a:extLst>
              </p:cNvPr>
              <p:cNvSpPr txBox="1"/>
              <p:nvPr/>
            </p:nvSpPr>
            <p:spPr>
              <a:xfrm>
                <a:off x="4030023" y="3687498"/>
                <a:ext cx="861060" cy="61468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NO" sz="1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b-NO" sz="1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total</a:t>
                </a:r>
                <a:endParaRPr lang="en-NO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WC</a:t>
                </a:r>
                <a:r>
                  <a:rPr lang="en-US" sz="10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inlet</a:t>
                </a:r>
                <a:endParaRPr lang="en-NO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 Box 41">
                <a:extLst>
                  <a:ext uri="{FF2B5EF4-FFF2-40B4-BE49-F238E27FC236}">
                    <a16:creationId xmlns:a16="http://schemas.microsoft.com/office/drawing/2014/main" id="{9E2CE119-6E74-0495-F6C9-5F67AD42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023" y="3687498"/>
                <a:ext cx="861060" cy="614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50">
                <a:extLst>
                  <a:ext uri="{FF2B5EF4-FFF2-40B4-BE49-F238E27FC236}">
                    <a16:creationId xmlns:a16="http://schemas.microsoft.com/office/drawing/2014/main" id="{DFE08917-9E12-8C32-6B59-3A0718B9CE30}"/>
                  </a:ext>
                </a:extLst>
              </p:cNvPr>
              <p:cNvSpPr txBox="1"/>
              <p:nvPr/>
            </p:nvSpPr>
            <p:spPr>
              <a:xfrm>
                <a:off x="5205025" y="3784817"/>
                <a:ext cx="1069340" cy="61468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NO" sz="1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b-NO" sz="1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water tapped</a:t>
                </a:r>
                <a:endParaRPr lang="en-NO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WC</a:t>
                </a:r>
                <a:r>
                  <a:rPr lang="en-US" sz="1000" baseline="-25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</a:t>
                </a:r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NO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 Box 50">
                <a:extLst>
                  <a:ext uri="{FF2B5EF4-FFF2-40B4-BE49-F238E27FC236}">
                    <a16:creationId xmlns:a16="http://schemas.microsoft.com/office/drawing/2014/main" id="{DFE08917-9E12-8C32-6B59-3A0718B9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025" y="3784817"/>
                <a:ext cx="1069340" cy="614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2D379963-FB65-4845-A74B-1A40314F0B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415427"/>
              </p:ext>
            </p:extLst>
          </p:nvPr>
        </p:nvGraphicFramePr>
        <p:xfrm>
          <a:off x="6477463" y="3039745"/>
          <a:ext cx="2471846" cy="1464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542EDA-8457-F56D-2EDE-6F623E28F4F9}"/>
                  </a:ext>
                </a:extLst>
              </p:cNvPr>
              <p:cNvSpPr txBox="1"/>
              <p:nvPr/>
            </p:nvSpPr>
            <p:spPr>
              <a:xfrm>
                <a:off x="4820334" y="2214513"/>
                <a:ext cx="2735679" cy="51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𝑊𝑇</m:t>
                      </m:r>
                      <m:r>
                        <a:rPr lang="en-GB" sz="12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n-GB" sz="1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  <m:r>
                                <a:rPr lang="en-GB" sz="12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𝑡𝑎𝑝𝑝𝑒𝑑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den>
                      </m:f>
                      <m:r>
                        <a:rPr lang="en-GB" sz="1200" i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GB" sz="1200" i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542EDA-8457-F56D-2EDE-6F623E28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34" y="2214513"/>
                <a:ext cx="2735679" cy="518988"/>
              </a:xfrm>
              <a:prstGeom prst="rect">
                <a:avLst/>
              </a:prstGeom>
              <a:blipFill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itle 8">
                <a:extLst>
                  <a:ext uri="{FF2B5EF4-FFF2-40B4-BE49-F238E27FC236}">
                    <a16:creationId xmlns:a16="http://schemas.microsoft.com/office/drawing/2014/main" id="{341522F6-475F-9FED-E606-C9F5959232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0999" y="1639073"/>
                <a:ext cx="7903029" cy="3210322"/>
              </a:xfrm>
              <a:prstGeom prst="rect">
                <a:avLst/>
              </a:prstGeom>
            </p:spPr>
            <p:txBody>
              <a:bodyPr numCol="2"/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000" b="1" kern="1200" baseline="0">
                    <a:solidFill>
                      <a:srgbClr val="7EBA3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 fontAlgn="auto">
                  <a:spcAft>
                    <a:spcPts val="0"/>
                  </a:spcAft>
                  <a:buFont typeface="Wingdings" pitchFamily="2" charset="2"/>
                  <a:buChar char="v"/>
                  <a:defRPr/>
                </a:pPr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Separation Efficiency</a:t>
                </a:r>
                <a:endParaRPr lang="en-US" b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algn="l" fontAlgn="auto">
                  <a:spcAft>
                    <a:spcPts val="0"/>
                  </a:spcAft>
                  <a:defRPr/>
                </a:pPr>
                <a:endParaRPr lang="en-US" b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algn="l" fontAlgn="auto">
                  <a:spcAft>
                    <a:spcPts val="0"/>
                  </a:spcAft>
                  <a:defRPr/>
                </a:pPr>
                <a:r>
                  <a:rPr lang="en-US" sz="1600" b="0" kern="120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14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14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NO" sz="1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NO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𝑊𝐶</m:t>
                            </m:r>
                          </m:e>
                          <m:sub>
                            <m:r>
                              <a:rPr lang="en-US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NO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̇</m:t>
                            </m:r>
                          </m:e>
                          <m:sub>
                            <m:r>
                              <a:rPr lang="en-US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1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𝐸𝑅</m:t>
                        </m:r>
                        <m:r>
                          <a:rPr lang="en-US" sz="1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NO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𝑊𝐶</m:t>
                            </m:r>
                          </m:e>
                          <m:sub>
                            <m:r>
                              <a:rPr lang="en-US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NO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O" sz="1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</a:rPr>
                                  <m:t>̇</m:t>
                                </m:r>
                              </m:e>
                              <m:sub>
                                <m:r>
                                  <a:rPr lang="en-US" sz="1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NO" sz="1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</a:rPr>
                                  <m:t>̇</m:t>
                                </m:r>
                              </m:e>
                              <m:sub>
                                <m:r>
                                  <a:rPr lang="en-US" sz="1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NO" sz="1400" dirty="0">
                    <a:effectLst/>
                  </a:rPr>
                  <a:t> </a:t>
                </a:r>
                <a:endParaRPr lang="en-US" sz="1400" b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algn="l" fontAlgn="auto">
                  <a:spcAft>
                    <a:spcPts val="0"/>
                  </a:spcAft>
                  <a:defRPr/>
                </a:pPr>
                <a:endParaRPr lang="en-US" b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algn="l" fontAlgn="auto">
                  <a:spcAft>
                    <a:spcPts val="0"/>
                  </a:spcAft>
                  <a:defRPr/>
                </a:pPr>
                <a:endParaRPr lang="en-US" b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Wingdings" pitchFamily="2" charset="2"/>
                  <a:buChar char="v"/>
                  <a:defRPr/>
                </a:pPr>
                <a:r>
                  <a:rPr lang="en-US" b="0" dirty="0">
                    <a:solidFill>
                      <a:srgbClr val="000000"/>
                    </a:solidFill>
                    <a:latin typeface="Arial"/>
                    <a:cs typeface="Arial"/>
                  </a:rPr>
                  <a:t> Water Cut Ratio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b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algn="l" fontAlgn="auto">
                  <a:spcAft>
                    <a:spcPts val="0"/>
                  </a:spcAft>
                  <a:defRPr/>
                </a:pPr>
                <a:r>
                  <a:rPr lang="en-NO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   </m:t>
                    </m:r>
                    <m:sSub>
                      <m:sSubPr>
                        <m:ctrlPr>
                          <a:rPr lang="en-NO" sz="14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𝑊𝐶</m:t>
                        </m:r>
                      </m:e>
                      <m:sub>
                        <m:r>
                          <a:rPr lang="en-US" sz="1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𝑟𝑎𝑡𝑖𝑜</m:t>
                        </m:r>
                      </m:sub>
                    </m:sSub>
                    <m:r>
                      <a:rPr lang="en-US" sz="1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NO" sz="1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NO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WC</m:t>
                            </m:r>
                          </m:e>
                          <m:sub>
                            <m:r>
                              <a:rPr lang="en-US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NO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WC</m:t>
                            </m:r>
                          </m:e>
                          <m:sub>
                            <m:r>
                              <a:rPr lang="en-US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100</m:t>
                    </m:r>
                  </m:oMath>
                </a14:m>
                <a:endParaRPr lang="en-US" sz="1400" b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algn="l" fontAlgn="auto">
                  <a:spcAft>
                    <a:spcPts val="0"/>
                  </a:spcAft>
                  <a:defRPr/>
                </a:pPr>
                <a:endParaRPr lang="en-US" b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Wingdings" pitchFamily="2" charset="2"/>
                  <a:buChar char="v"/>
                  <a:defRPr/>
                </a:pPr>
                <a:r>
                  <a:rPr lang="en-US" b="0" dirty="0">
                    <a:solidFill>
                      <a:srgbClr val="000000"/>
                    </a:solidFill>
                    <a:latin typeface="Arial"/>
                    <a:cs typeface="Arial"/>
                  </a:rPr>
                  <a:t>Drainage Potential Curve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b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b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algn="l" fontAlgn="auto">
                  <a:spcAft>
                    <a:spcPts val="0"/>
                  </a:spcAft>
                  <a:defRPr/>
                </a:pPr>
                <a:endParaRPr lang="en-US" b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5" name="Title 8">
                <a:extLst>
                  <a:ext uri="{FF2B5EF4-FFF2-40B4-BE49-F238E27FC236}">
                    <a16:creationId xmlns:a16="http://schemas.microsoft.com/office/drawing/2014/main" id="{341522F6-475F-9FED-E606-C9F59592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639073"/>
                <a:ext cx="7903029" cy="3210322"/>
              </a:xfrm>
              <a:prstGeom prst="rect">
                <a:avLst/>
              </a:prstGeom>
              <a:blipFill>
                <a:blip r:embed="rId10"/>
                <a:stretch>
                  <a:fillRect l="-801" t="-1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ubtitle 2">
            <a:extLst>
              <a:ext uri="{FF2B5EF4-FFF2-40B4-BE49-F238E27FC236}">
                <a16:creationId xmlns:a16="http://schemas.microsoft.com/office/drawing/2014/main" id="{6B67AA8C-98D9-1CF4-B5C4-613F832E137C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1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DAFDEF44-382B-2C4B-8ADB-8495A7409BEA}"/>
              </a:ext>
            </a:extLst>
          </p:cNvPr>
          <p:cNvSpPr txBox="1">
            <a:spLocks/>
          </p:cNvSpPr>
          <p:nvPr/>
        </p:nvSpPr>
        <p:spPr bwMode="auto">
          <a:xfrm>
            <a:off x="381000" y="1153207"/>
            <a:ext cx="7457706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2000" b="1" dirty="0">
                <a:solidFill>
                  <a:srgbClr val="000000"/>
                </a:solidFill>
                <a:cs typeface="Arial" charset="0"/>
              </a:rPr>
              <a:t>Multiphase Flow Phenomena with Presence of Gas Phase</a:t>
            </a:r>
          </a:p>
          <a:p>
            <a:pPr eaLnBrk="1" hangingPunct="1"/>
            <a:endParaRPr lang="en-US" sz="20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69419-82AC-BA6E-34AB-B0746817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17" y="3293341"/>
            <a:ext cx="3650661" cy="1277732"/>
          </a:xfrm>
          <a:prstGeom prst="rect">
            <a:avLst/>
          </a:prstGeom>
        </p:spPr>
      </p:pic>
      <p:pic>
        <p:nvPicPr>
          <p:cNvPr id="3" name="Picture 2" descr="A picture containing rolling pin&#10;&#10;Description automatically generated">
            <a:extLst>
              <a:ext uri="{FF2B5EF4-FFF2-40B4-BE49-F238E27FC236}">
                <a16:creationId xmlns:a16="http://schemas.microsoft.com/office/drawing/2014/main" id="{D6A18941-BD81-B073-38BF-9EF2FF68D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3" b="91929" l="3140" r="93605">
                        <a14:foregroundMark x1="93605" y1="22638" x2="93605" y2="22638"/>
                        <a14:foregroundMark x1="7558" y1="80118" x2="7558" y2="80118"/>
                        <a14:foregroundMark x1="3140" y1="80118" x2="3140" y2="80118"/>
                        <a14:foregroundMark x1="7791" y1="91929" x2="7791" y2="91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80000" flipH="1">
            <a:off x="5778158" y="4091675"/>
            <a:ext cx="1189584" cy="7026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D3520F-3382-75C4-9908-8774DD8D39C3}"/>
              </a:ext>
            </a:extLst>
          </p:cNvPr>
          <p:cNvSpPr txBox="1"/>
          <p:nvPr/>
        </p:nvSpPr>
        <p:spPr>
          <a:xfrm>
            <a:off x="7027976" y="4390813"/>
            <a:ext cx="38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956BE-C1BE-4467-8BFF-64C480DA74D5}"/>
              </a:ext>
            </a:extLst>
          </p:cNvPr>
          <p:cNvCxnSpPr>
            <a:cxnSpLocks/>
          </p:cNvCxnSpPr>
          <p:nvPr/>
        </p:nvCxnSpPr>
        <p:spPr>
          <a:xfrm flipH="1" flipV="1">
            <a:off x="6939121" y="4634956"/>
            <a:ext cx="279754" cy="8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083E6296-BA37-4536-75C4-ED0B06E0740A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5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DAFDEF44-382B-2C4B-8ADB-8495A7409BEA}"/>
              </a:ext>
            </a:extLst>
          </p:cNvPr>
          <p:cNvSpPr txBox="1">
            <a:spLocks/>
          </p:cNvSpPr>
          <p:nvPr/>
        </p:nvSpPr>
        <p:spPr bwMode="auto">
          <a:xfrm>
            <a:off x="381000" y="1153207"/>
            <a:ext cx="7457706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2000" b="1" dirty="0">
                <a:solidFill>
                  <a:srgbClr val="000000"/>
                </a:solidFill>
                <a:cs typeface="Arial" charset="0"/>
              </a:rPr>
              <a:t>Multiphase Flow Phenomena with Presence of Gas Phase</a:t>
            </a:r>
          </a:p>
          <a:p>
            <a:pPr eaLnBrk="1" hangingPunct="1"/>
            <a:endParaRPr lang="en-US" sz="20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69419-82AC-BA6E-34AB-B0746817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17" y="3293341"/>
            <a:ext cx="3650661" cy="1277732"/>
          </a:xfrm>
          <a:prstGeom prst="rect">
            <a:avLst/>
          </a:prstGeom>
        </p:spPr>
      </p:pic>
      <p:pic>
        <p:nvPicPr>
          <p:cNvPr id="3" name="Picture 2" descr="A picture containing rolling pin&#10;&#10;Description automatically generated">
            <a:extLst>
              <a:ext uri="{FF2B5EF4-FFF2-40B4-BE49-F238E27FC236}">
                <a16:creationId xmlns:a16="http://schemas.microsoft.com/office/drawing/2014/main" id="{D6A18941-BD81-B073-38BF-9EF2FF68D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3" b="91929" l="3140" r="93605">
                        <a14:foregroundMark x1="93605" y1="22638" x2="93605" y2="22638"/>
                        <a14:foregroundMark x1="7558" y1="80118" x2="7558" y2="80118"/>
                        <a14:foregroundMark x1="3140" y1="80118" x2="3140" y2="80118"/>
                        <a14:foregroundMark x1="7791" y1="91929" x2="7791" y2="91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80000" flipH="1">
            <a:off x="5778158" y="4091675"/>
            <a:ext cx="1189584" cy="702685"/>
          </a:xfrm>
          <a:prstGeom prst="rect">
            <a:avLst/>
          </a:prstGeom>
        </p:spPr>
      </p:pic>
      <p:pic>
        <p:nvPicPr>
          <p:cNvPr id="9" name="Picture 8" descr="A close-up of some pipes&#10;&#10;Description automatically generated with low confidence">
            <a:extLst>
              <a:ext uri="{FF2B5EF4-FFF2-40B4-BE49-F238E27FC236}">
                <a16:creationId xmlns:a16="http://schemas.microsoft.com/office/drawing/2014/main" id="{C0322CAC-2DE3-FD87-3BAE-B0E6DDB4A8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23" y="3318057"/>
            <a:ext cx="1641792" cy="10945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A44F00-A6C7-B938-FC3A-426BB009FE90}"/>
              </a:ext>
            </a:extLst>
          </p:cNvPr>
          <p:cNvSpPr/>
          <p:nvPr/>
        </p:nvSpPr>
        <p:spPr>
          <a:xfrm>
            <a:off x="4375225" y="4165686"/>
            <a:ext cx="515085" cy="3533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8CE61-F83B-03D6-2C58-3CA0631FF48F}"/>
              </a:ext>
            </a:extLst>
          </p:cNvPr>
          <p:cNvCxnSpPr>
            <a:cxnSpLocks/>
          </p:cNvCxnSpPr>
          <p:nvPr/>
        </p:nvCxnSpPr>
        <p:spPr>
          <a:xfrm flipH="1">
            <a:off x="8269223" y="3662853"/>
            <a:ext cx="365056" cy="150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BE58B7-AEB0-D912-E335-D150B4B3404E}"/>
              </a:ext>
            </a:extLst>
          </p:cNvPr>
          <p:cNvCxnSpPr>
            <a:cxnSpLocks/>
          </p:cNvCxnSpPr>
          <p:nvPr/>
        </p:nvCxnSpPr>
        <p:spPr>
          <a:xfrm flipH="1">
            <a:off x="7500255" y="3869571"/>
            <a:ext cx="365056" cy="150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E8E9CB-6EF2-BF95-7F4D-0BC1CA84505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880361" y="3865321"/>
            <a:ext cx="2352162" cy="3003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D3520F-3382-75C4-9908-8774DD8D39C3}"/>
              </a:ext>
            </a:extLst>
          </p:cNvPr>
          <p:cNvSpPr txBox="1"/>
          <p:nvPr/>
        </p:nvSpPr>
        <p:spPr>
          <a:xfrm>
            <a:off x="7027976" y="4390813"/>
            <a:ext cx="38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956BE-C1BE-4467-8BFF-64C480DA74D5}"/>
              </a:ext>
            </a:extLst>
          </p:cNvPr>
          <p:cNvCxnSpPr>
            <a:cxnSpLocks/>
          </p:cNvCxnSpPr>
          <p:nvPr/>
        </p:nvCxnSpPr>
        <p:spPr>
          <a:xfrm flipH="1" flipV="1">
            <a:off x="6939121" y="4634956"/>
            <a:ext cx="279754" cy="8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5A3662-9780-94FA-06E4-ED6AAC8903DA}"/>
              </a:ext>
            </a:extLst>
          </p:cNvPr>
          <p:cNvSpPr txBox="1"/>
          <p:nvPr/>
        </p:nvSpPr>
        <p:spPr>
          <a:xfrm>
            <a:off x="4792875" y="4462218"/>
            <a:ext cx="1749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Text Box 103">
            <a:extLst>
              <a:ext uri="{FF2B5EF4-FFF2-40B4-BE49-F238E27FC236}">
                <a16:creationId xmlns:a16="http://schemas.microsoft.com/office/drawing/2014/main" id="{4E5D73F3-3F81-D49D-E983-CF2DF538561D}"/>
              </a:ext>
            </a:extLst>
          </p:cNvPr>
          <p:cNvSpPr txBox="1"/>
          <p:nvPr/>
        </p:nvSpPr>
        <p:spPr>
          <a:xfrm rot="20151675">
            <a:off x="7732151" y="3408055"/>
            <a:ext cx="876300" cy="3136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 Pocket</a:t>
            </a:r>
            <a:endParaRPr lang="en-N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834F33A-659F-9FF7-A55F-FBC14A402447}"/>
              </a:ext>
            </a:extLst>
          </p:cNvPr>
          <p:cNvSpPr txBox="1">
            <a:spLocks/>
          </p:cNvSpPr>
          <p:nvPr/>
        </p:nvSpPr>
        <p:spPr bwMode="auto">
          <a:xfrm>
            <a:off x="1017528" y="4810259"/>
            <a:ext cx="798281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sz="900" dirty="0">
                <a:solidFill>
                  <a:srgbClr val="000000"/>
                </a:solidFill>
                <a:cs typeface="Arial" panose="020B0604020202020204" pitchFamily="34" charset="0"/>
              </a:rPr>
              <a:t>SPE-214062-MS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sz="900" dirty="0">
                <a:solidFill>
                  <a:srgbClr val="000000"/>
                </a:solidFill>
              </a:rPr>
              <a:t>An Experimental Study on The of Gas on The Performance of A Multi-parallel Pipe Oil-water Separator (MPPS) 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•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Hamidreza</a:t>
            </a:r>
            <a:r>
              <a:rPr lang="en-US" alt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cs typeface="Arial" panose="020B0604020202020204" pitchFamily="34" charset="0"/>
              </a:rPr>
              <a:t>Asaadian</a:t>
            </a:r>
            <a:endParaRPr lang="en-US" alt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5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1456</TotalTime>
  <Words>1327</Words>
  <Application>Microsoft Office PowerPoint</Application>
  <PresentationFormat>On-screen Show (16:9)</PresentationFormat>
  <Paragraphs>207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Ivaylo Lazarov</dc:creator>
  <cp:lastModifiedBy>Hamidreza Asaadian</cp:lastModifiedBy>
  <cp:revision>60</cp:revision>
  <dcterms:created xsi:type="dcterms:W3CDTF">2017-10-06T15:53:07Z</dcterms:created>
  <dcterms:modified xsi:type="dcterms:W3CDTF">2024-07-24T15:00:35Z</dcterms:modified>
</cp:coreProperties>
</file>