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5" r:id="rId4"/>
    <p:sldId id="259" r:id="rId5"/>
    <p:sldId id="267" r:id="rId6"/>
    <p:sldId id="266"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299667A-3D0D-4BE1-974C-18D81C1066E0}"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2069362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9667A-3D0D-4BE1-974C-18D81C1066E0}"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656430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9667A-3D0D-4BE1-974C-18D81C1066E0}"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256377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299667A-3D0D-4BE1-974C-18D81C1066E0}"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790635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99667A-3D0D-4BE1-974C-18D81C1066E0}"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233675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299667A-3D0D-4BE1-974C-18D81C1066E0}"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6413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299667A-3D0D-4BE1-974C-18D81C1066E0}"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891872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299667A-3D0D-4BE1-974C-18D81C1066E0}"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659509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99667A-3D0D-4BE1-974C-18D81C1066E0}"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762833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9667A-3D0D-4BE1-974C-18D81C1066E0}"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3791755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99667A-3D0D-4BE1-974C-18D81C1066E0}"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E0117-3277-4C1A-9829-EB591F1F81BC}" type="slidenum">
              <a:rPr lang="en-US" smtClean="0"/>
              <a:t>‹#›</a:t>
            </a:fld>
            <a:endParaRPr lang="en-US"/>
          </a:p>
        </p:txBody>
      </p:sp>
    </p:spTree>
    <p:extLst>
      <p:ext uri="{BB962C8B-B14F-4D97-AF65-F5344CB8AC3E}">
        <p14:creationId xmlns:p14="http://schemas.microsoft.com/office/powerpoint/2010/main" val="184132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9667A-3D0D-4BE1-974C-18D81C1066E0}" type="datetimeFigureOut">
              <a:rPr lang="en-US" smtClean="0"/>
              <a:t>7/6/2025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3E0117-3277-4C1A-9829-EB591F1F81BC}" type="slidenum">
              <a:rPr lang="en-US" smtClean="0"/>
              <a:t>‹#›</a:t>
            </a:fld>
            <a:endParaRPr lang="en-US"/>
          </a:p>
        </p:txBody>
      </p:sp>
    </p:spTree>
    <p:extLst>
      <p:ext uri="{BB962C8B-B14F-4D97-AF65-F5344CB8AC3E}">
        <p14:creationId xmlns:p14="http://schemas.microsoft.com/office/powerpoint/2010/main" val="781726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442403"/>
            <a:ext cx="9144000" cy="2387600"/>
          </a:xfrm>
        </p:spPr>
        <p:txBody>
          <a:bodyPr>
            <a:normAutofit/>
          </a:bodyPr>
          <a:lstStyle/>
          <a:p>
            <a:r>
              <a:rPr lang="en-US" dirty="0" smtClean="0"/>
              <a:t>MQTT Core Concepts</a:t>
            </a:r>
            <a:br>
              <a:rPr lang="en-US" dirty="0" smtClean="0"/>
            </a:br>
            <a:endParaRPr lang="en-US" dirty="0"/>
          </a:p>
        </p:txBody>
      </p:sp>
      <p:sp>
        <p:nvSpPr>
          <p:cNvPr id="3" name="Subtitle 2"/>
          <p:cNvSpPr>
            <a:spLocks noGrp="1"/>
          </p:cNvSpPr>
          <p:nvPr>
            <p:ph type="subTitle" idx="1"/>
          </p:nvPr>
        </p:nvSpPr>
        <p:spPr>
          <a:xfrm>
            <a:off x="1524000" y="3748342"/>
            <a:ext cx="9144000" cy="1655762"/>
          </a:xfrm>
        </p:spPr>
        <p:txBody>
          <a:bodyPr/>
          <a:lstStyle/>
          <a:p>
            <a:r>
              <a:rPr lang="en-US" dirty="0">
                <a:solidFill>
                  <a:schemeClr val="tx1">
                    <a:lumMod val="75000"/>
                    <a:lumOff val="25000"/>
                  </a:schemeClr>
                </a:solidFill>
              </a:rPr>
              <a:t>configurations &amp; options such </a:t>
            </a:r>
            <a:r>
              <a:rPr lang="en-US" dirty="0" smtClean="0">
                <a:solidFill>
                  <a:schemeClr val="tx1">
                    <a:lumMod val="75000"/>
                    <a:lumOff val="25000"/>
                  </a:schemeClr>
                </a:solidFill>
              </a:rPr>
              <a:t>as QoS, Retained, etc. Best practice for each config and example of usage</a:t>
            </a:r>
          </a:p>
        </p:txBody>
      </p:sp>
    </p:spTree>
    <p:extLst>
      <p:ext uri="{BB962C8B-B14F-4D97-AF65-F5344CB8AC3E}">
        <p14:creationId xmlns:p14="http://schemas.microsoft.com/office/powerpoint/2010/main" val="173647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a:bodyPr>
          <a:lstStyle/>
          <a:p>
            <a:r>
              <a:rPr lang="en-US" sz="3600" dirty="0"/>
              <a:t>Quality of Service (QoS)</a:t>
            </a:r>
          </a:p>
        </p:txBody>
      </p:sp>
      <p:sp>
        <p:nvSpPr>
          <p:cNvPr id="4" name="Oval 3"/>
          <p:cNvSpPr/>
          <p:nvPr/>
        </p:nvSpPr>
        <p:spPr>
          <a:xfrm>
            <a:off x="347472" y="2066544"/>
            <a:ext cx="1207008" cy="1216152"/>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QoS</a:t>
            </a:r>
          </a:p>
          <a:p>
            <a:pPr algn="ctr"/>
            <a:r>
              <a:rPr lang="en-US" sz="2400" dirty="0"/>
              <a:t>0</a:t>
            </a:r>
          </a:p>
        </p:txBody>
      </p:sp>
      <p:sp>
        <p:nvSpPr>
          <p:cNvPr id="5" name="Oval 4"/>
          <p:cNvSpPr/>
          <p:nvPr/>
        </p:nvSpPr>
        <p:spPr>
          <a:xfrm>
            <a:off x="347472" y="3593592"/>
            <a:ext cx="1207008" cy="1216152"/>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QoS</a:t>
            </a:r>
          </a:p>
          <a:p>
            <a:pPr algn="ctr"/>
            <a:r>
              <a:rPr lang="en-US" sz="2400" dirty="0"/>
              <a:t>1</a:t>
            </a:r>
          </a:p>
        </p:txBody>
      </p:sp>
      <p:sp>
        <p:nvSpPr>
          <p:cNvPr id="6" name="Oval 5"/>
          <p:cNvSpPr/>
          <p:nvPr/>
        </p:nvSpPr>
        <p:spPr>
          <a:xfrm>
            <a:off x="347472" y="5120640"/>
            <a:ext cx="1207008" cy="1216152"/>
          </a:xfrm>
          <a:prstGeom prst="ellips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QoS</a:t>
            </a:r>
          </a:p>
          <a:p>
            <a:pPr algn="ctr"/>
            <a:r>
              <a:rPr lang="en-US" sz="2400" dirty="0"/>
              <a:t>2</a:t>
            </a:r>
          </a:p>
        </p:txBody>
      </p:sp>
      <p:sp>
        <p:nvSpPr>
          <p:cNvPr id="7" name="Rectangle 6"/>
          <p:cNvSpPr/>
          <p:nvPr/>
        </p:nvSpPr>
        <p:spPr>
          <a:xfrm>
            <a:off x="0" y="955655"/>
            <a:ext cx="11984736" cy="646331"/>
          </a:xfrm>
          <a:prstGeom prst="rect">
            <a:avLst/>
          </a:prstGeom>
        </p:spPr>
        <p:txBody>
          <a:bodyPr wrap="square">
            <a:spAutoFit/>
          </a:bodyPr>
          <a:lstStyle/>
          <a:p>
            <a:r>
              <a:rPr lang="en-US" dirty="0"/>
              <a:t>MQTT defines three levels of QoS to provide different levels of message reliability. </a:t>
            </a:r>
            <a:r>
              <a:rPr lang="en-US" u="sng" dirty="0"/>
              <a:t>Each message can independently set its own QoS</a:t>
            </a:r>
            <a:r>
              <a:rPr lang="en-US" dirty="0"/>
              <a:t> when published.</a:t>
            </a:r>
          </a:p>
        </p:txBody>
      </p:sp>
      <p:sp>
        <p:nvSpPr>
          <p:cNvPr id="8" name="Rectangle 7"/>
          <p:cNvSpPr/>
          <p:nvPr/>
        </p:nvSpPr>
        <p:spPr>
          <a:xfrm>
            <a:off x="1837228" y="1948678"/>
            <a:ext cx="6924844" cy="369332"/>
          </a:xfrm>
          <a:prstGeom prst="rect">
            <a:avLst/>
          </a:prstGeom>
        </p:spPr>
        <p:txBody>
          <a:bodyPr wrap="none">
            <a:spAutoFit/>
          </a:bodyPr>
          <a:lstStyle/>
          <a:p>
            <a:r>
              <a:rPr lang="en-US" dirty="0"/>
              <a:t>At most </a:t>
            </a:r>
            <a:r>
              <a:rPr lang="en-US" dirty="0" smtClean="0"/>
              <a:t>once - </a:t>
            </a:r>
            <a:r>
              <a:rPr lang="en-US" dirty="0"/>
              <a:t>Fire and forget. No guarantee. Fast, no acknowledgment</a:t>
            </a:r>
            <a:r>
              <a:rPr lang="en-US" dirty="0" smtClean="0"/>
              <a:t>.</a:t>
            </a:r>
            <a:endParaRPr lang="en-US" dirty="0"/>
          </a:p>
        </p:txBody>
      </p:sp>
      <p:sp>
        <p:nvSpPr>
          <p:cNvPr id="9" name="Rectangle 8"/>
          <p:cNvSpPr/>
          <p:nvPr/>
        </p:nvSpPr>
        <p:spPr>
          <a:xfrm>
            <a:off x="1837228" y="3593806"/>
            <a:ext cx="8227830" cy="369332"/>
          </a:xfrm>
          <a:prstGeom prst="rect">
            <a:avLst/>
          </a:prstGeom>
        </p:spPr>
        <p:txBody>
          <a:bodyPr wrap="none">
            <a:spAutoFit/>
          </a:bodyPr>
          <a:lstStyle/>
          <a:p>
            <a:r>
              <a:rPr lang="en-US" dirty="0"/>
              <a:t>At least once - Guaranteed delivery, but can be delivered more than once. Needs ACK.</a:t>
            </a:r>
          </a:p>
        </p:txBody>
      </p:sp>
      <p:sp>
        <p:nvSpPr>
          <p:cNvPr id="10" name="Rectangle 9"/>
          <p:cNvSpPr/>
          <p:nvPr/>
        </p:nvSpPr>
        <p:spPr>
          <a:xfrm>
            <a:off x="1837228" y="5190540"/>
            <a:ext cx="9752734" cy="369332"/>
          </a:xfrm>
          <a:prstGeom prst="rect">
            <a:avLst/>
          </a:prstGeom>
        </p:spPr>
        <p:txBody>
          <a:bodyPr wrap="none">
            <a:spAutoFit/>
          </a:bodyPr>
          <a:lstStyle/>
          <a:p>
            <a:r>
              <a:rPr lang="en-US" dirty="0"/>
              <a:t>Exactly once - Guarantees a message is delivered once and only once. Slowest, uses 4-step handshake.</a:t>
            </a:r>
          </a:p>
        </p:txBody>
      </p:sp>
      <p:sp>
        <p:nvSpPr>
          <p:cNvPr id="11" name="Rectangle 10"/>
          <p:cNvSpPr/>
          <p:nvPr/>
        </p:nvSpPr>
        <p:spPr>
          <a:xfrm>
            <a:off x="1837228" y="2290346"/>
            <a:ext cx="10022540" cy="1077218"/>
          </a:xfrm>
          <a:prstGeom prst="rect">
            <a:avLst/>
          </a:prstGeom>
        </p:spPr>
        <p:txBody>
          <a:bodyPr wrap="square">
            <a:spAutoFit/>
          </a:bodyPr>
          <a:lstStyle/>
          <a:p>
            <a:r>
              <a:rPr lang="en-US" sz="1600" dirty="0" smtClean="0"/>
              <a:t>Best practice</a:t>
            </a:r>
          </a:p>
          <a:p>
            <a:pPr marL="285750" indent="-285750">
              <a:buFont typeface="Arial" panose="020B0604020202020204" pitchFamily="34" charset="0"/>
              <a:buChar char="•"/>
            </a:pPr>
            <a:r>
              <a:rPr lang="en-US" sz="1600" dirty="0" smtClean="0"/>
              <a:t>When msg loss is acceptable.</a:t>
            </a:r>
          </a:p>
          <a:p>
            <a:pPr marL="285750" indent="-285750">
              <a:buFont typeface="Arial" panose="020B0604020202020204" pitchFamily="34" charset="0"/>
              <a:buChar char="•"/>
            </a:pPr>
            <a:r>
              <a:rPr lang="en-US" sz="1600" dirty="0" smtClean="0"/>
              <a:t>When msg queuing is not required.</a:t>
            </a:r>
          </a:p>
          <a:p>
            <a:pPr marL="285750" indent="-285750">
              <a:buFont typeface="Arial" panose="020B0604020202020204" pitchFamily="34" charset="0"/>
              <a:buChar char="•"/>
            </a:pPr>
            <a:r>
              <a:rPr lang="en-US" sz="1600" dirty="0" smtClean="0"/>
              <a:t>When bandwidth is at Premium </a:t>
            </a:r>
            <a:endParaRPr lang="en-US" sz="1600" dirty="0"/>
          </a:p>
        </p:txBody>
      </p:sp>
      <p:sp>
        <p:nvSpPr>
          <p:cNvPr id="12" name="Rectangle 11"/>
          <p:cNvSpPr/>
          <p:nvPr/>
        </p:nvSpPr>
        <p:spPr>
          <a:xfrm>
            <a:off x="1837228" y="3940498"/>
            <a:ext cx="10022540" cy="861774"/>
          </a:xfrm>
          <a:prstGeom prst="rect">
            <a:avLst/>
          </a:prstGeom>
        </p:spPr>
        <p:txBody>
          <a:bodyPr wrap="square">
            <a:spAutoFit/>
          </a:bodyPr>
          <a:lstStyle/>
          <a:p>
            <a:r>
              <a:rPr lang="en-US" sz="1600" dirty="0" smtClean="0"/>
              <a:t>Best practice</a:t>
            </a:r>
          </a:p>
          <a:p>
            <a:pPr marL="285750" indent="-285750">
              <a:buFont typeface="Arial" panose="020B0604020202020204" pitchFamily="34" charset="0"/>
              <a:buChar char="•"/>
            </a:pPr>
            <a:r>
              <a:rPr lang="en-US" sz="1600" dirty="0" smtClean="0"/>
              <a:t>Is the default level.</a:t>
            </a:r>
          </a:p>
          <a:p>
            <a:pPr marL="285750" indent="-285750">
              <a:buFont typeface="Arial" panose="020B0604020202020204" pitchFamily="34" charset="0"/>
              <a:buChar char="•"/>
            </a:pPr>
            <a:r>
              <a:rPr lang="en-US" sz="1600" dirty="0"/>
              <a:t>For </a:t>
            </a:r>
            <a:r>
              <a:rPr lang="en-US" sz="1600" b="1" dirty="0"/>
              <a:t>important commands</a:t>
            </a:r>
            <a:r>
              <a:rPr lang="en-US" sz="1600" dirty="0"/>
              <a:t> like “unlock”.</a:t>
            </a:r>
          </a:p>
        </p:txBody>
      </p:sp>
      <p:sp>
        <p:nvSpPr>
          <p:cNvPr id="13" name="Rectangle 12"/>
          <p:cNvSpPr/>
          <p:nvPr/>
        </p:nvSpPr>
        <p:spPr>
          <a:xfrm>
            <a:off x="1837228" y="5552395"/>
            <a:ext cx="10022540" cy="584775"/>
          </a:xfrm>
          <a:prstGeom prst="rect">
            <a:avLst/>
          </a:prstGeom>
        </p:spPr>
        <p:txBody>
          <a:bodyPr wrap="square">
            <a:spAutoFit/>
          </a:bodyPr>
          <a:lstStyle/>
          <a:p>
            <a:r>
              <a:rPr lang="en-US" sz="1600" dirty="0" smtClean="0"/>
              <a:t>Best practice</a:t>
            </a:r>
          </a:p>
          <a:p>
            <a:pPr marL="285750" indent="-285750">
              <a:buFont typeface="Arial" panose="020B0604020202020204" pitchFamily="34" charset="0"/>
              <a:buChar char="•"/>
            </a:pPr>
            <a:r>
              <a:rPr lang="en-US" sz="1600" dirty="0"/>
              <a:t>Rare — only when duplicates are unacceptable (financial, medical systems).</a:t>
            </a:r>
          </a:p>
        </p:txBody>
      </p:sp>
    </p:spTree>
    <p:extLst>
      <p:ext uri="{BB962C8B-B14F-4D97-AF65-F5344CB8AC3E}">
        <p14:creationId xmlns:p14="http://schemas.microsoft.com/office/powerpoint/2010/main" val="2053174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a:bodyPr>
          <a:lstStyle/>
          <a:p>
            <a:r>
              <a:rPr lang="en-US" sz="3600" dirty="0"/>
              <a:t>Quality of Service (QoS)</a:t>
            </a:r>
          </a:p>
        </p:txBody>
      </p:sp>
      <p:cxnSp>
        <p:nvCxnSpPr>
          <p:cNvPr id="18" name="Straight Connector 17"/>
          <p:cNvCxnSpPr/>
          <p:nvPr/>
        </p:nvCxnSpPr>
        <p:spPr>
          <a:xfrm>
            <a:off x="8287800" y="1097280"/>
            <a:ext cx="9144" cy="5550408"/>
          </a:xfrm>
          <a:prstGeom prst="line">
            <a:avLst/>
          </a:prstGeom>
          <a:ln w="31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181860" y="2944583"/>
            <a:ext cx="778260" cy="1828800"/>
          </a:xfrm>
          <a:prstGeom prst="rect">
            <a:avLst/>
          </a:prstGeom>
          <a:solidFill>
            <a:schemeClr val="accent1">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MQTT Client</a:t>
            </a:r>
          </a:p>
        </p:txBody>
      </p:sp>
      <p:sp>
        <p:nvSpPr>
          <p:cNvPr id="20" name="Rectangle 19"/>
          <p:cNvSpPr/>
          <p:nvPr/>
        </p:nvSpPr>
        <p:spPr>
          <a:xfrm>
            <a:off x="2500339" y="2944583"/>
            <a:ext cx="778260" cy="1828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MQTT Broker</a:t>
            </a:r>
          </a:p>
        </p:txBody>
      </p:sp>
      <p:sp>
        <p:nvSpPr>
          <p:cNvPr id="41" name="TextBox 40"/>
          <p:cNvSpPr txBox="1"/>
          <p:nvPr/>
        </p:nvSpPr>
        <p:spPr>
          <a:xfrm>
            <a:off x="986942" y="3489651"/>
            <a:ext cx="1470274" cy="369332"/>
          </a:xfrm>
          <a:prstGeom prst="rect">
            <a:avLst/>
          </a:prstGeom>
          <a:noFill/>
        </p:spPr>
        <p:txBody>
          <a:bodyPr wrap="none" rtlCol="0">
            <a:spAutoFit/>
          </a:bodyPr>
          <a:lstStyle/>
          <a:p>
            <a:r>
              <a:rPr lang="en-US" dirty="0" smtClean="0"/>
              <a:t>Publish QoS 0</a:t>
            </a:r>
            <a:endParaRPr lang="en-US" dirty="0"/>
          </a:p>
        </p:txBody>
      </p:sp>
      <p:cxnSp>
        <p:nvCxnSpPr>
          <p:cNvPr id="43" name="Straight Arrow Connector 42"/>
          <p:cNvCxnSpPr>
            <a:stCxn id="19" idx="3"/>
            <a:endCxn id="20" idx="1"/>
          </p:cNvCxnSpPr>
          <p:nvPr/>
        </p:nvCxnSpPr>
        <p:spPr>
          <a:xfrm>
            <a:off x="960120" y="3858983"/>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ctangle 45"/>
          <p:cNvSpPr/>
          <p:nvPr/>
        </p:nvSpPr>
        <p:spPr>
          <a:xfrm>
            <a:off x="676639" y="2145592"/>
            <a:ext cx="2107180" cy="369332"/>
          </a:xfrm>
          <a:prstGeom prst="rect">
            <a:avLst/>
          </a:prstGeom>
        </p:spPr>
        <p:txBody>
          <a:bodyPr wrap="none">
            <a:spAutoFit/>
          </a:bodyPr>
          <a:lstStyle/>
          <a:p>
            <a:r>
              <a:rPr lang="en-US" dirty="0"/>
              <a:t>Quality of </a:t>
            </a:r>
            <a:r>
              <a:rPr lang="en-US" dirty="0" smtClean="0"/>
              <a:t>Service 0  </a:t>
            </a:r>
            <a:endParaRPr lang="en-US" dirty="0"/>
          </a:p>
        </p:txBody>
      </p:sp>
      <p:sp>
        <p:nvSpPr>
          <p:cNvPr id="52" name="Rectangle 51"/>
          <p:cNvSpPr/>
          <p:nvPr/>
        </p:nvSpPr>
        <p:spPr>
          <a:xfrm>
            <a:off x="4493794" y="2944583"/>
            <a:ext cx="778260" cy="1828800"/>
          </a:xfrm>
          <a:prstGeom prst="rect">
            <a:avLst/>
          </a:prstGeom>
          <a:solidFill>
            <a:schemeClr val="accent1">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MQTT Client</a:t>
            </a:r>
          </a:p>
        </p:txBody>
      </p:sp>
      <p:sp>
        <p:nvSpPr>
          <p:cNvPr id="53" name="Rectangle 52"/>
          <p:cNvSpPr/>
          <p:nvPr/>
        </p:nvSpPr>
        <p:spPr>
          <a:xfrm>
            <a:off x="6812273" y="2944583"/>
            <a:ext cx="778260" cy="1828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MQTT Broker</a:t>
            </a:r>
          </a:p>
        </p:txBody>
      </p:sp>
      <p:sp>
        <p:nvSpPr>
          <p:cNvPr id="54" name="TextBox 53"/>
          <p:cNvSpPr txBox="1"/>
          <p:nvPr/>
        </p:nvSpPr>
        <p:spPr>
          <a:xfrm>
            <a:off x="5285232" y="3139254"/>
            <a:ext cx="1470274" cy="369332"/>
          </a:xfrm>
          <a:prstGeom prst="rect">
            <a:avLst/>
          </a:prstGeom>
          <a:noFill/>
        </p:spPr>
        <p:txBody>
          <a:bodyPr wrap="none" rtlCol="0">
            <a:spAutoFit/>
          </a:bodyPr>
          <a:lstStyle/>
          <a:p>
            <a:r>
              <a:rPr lang="en-US" dirty="0" smtClean="0"/>
              <a:t>Publish QoS 1</a:t>
            </a:r>
            <a:endParaRPr lang="en-US" dirty="0"/>
          </a:p>
        </p:txBody>
      </p:sp>
      <p:cxnSp>
        <p:nvCxnSpPr>
          <p:cNvPr id="55" name="Straight Arrow Connector 54"/>
          <p:cNvCxnSpPr/>
          <p:nvPr/>
        </p:nvCxnSpPr>
        <p:spPr>
          <a:xfrm>
            <a:off x="5298876" y="3489651"/>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p:cNvSpPr/>
          <p:nvPr/>
        </p:nvSpPr>
        <p:spPr>
          <a:xfrm>
            <a:off x="4988573" y="2145592"/>
            <a:ext cx="2107180" cy="369332"/>
          </a:xfrm>
          <a:prstGeom prst="rect">
            <a:avLst/>
          </a:prstGeom>
        </p:spPr>
        <p:txBody>
          <a:bodyPr wrap="none">
            <a:spAutoFit/>
          </a:bodyPr>
          <a:lstStyle/>
          <a:p>
            <a:r>
              <a:rPr lang="en-US" dirty="0"/>
              <a:t>Quality of </a:t>
            </a:r>
            <a:r>
              <a:rPr lang="en-US" dirty="0" smtClean="0"/>
              <a:t>Service 1  </a:t>
            </a:r>
            <a:endParaRPr lang="en-US" dirty="0"/>
          </a:p>
        </p:txBody>
      </p:sp>
      <p:sp>
        <p:nvSpPr>
          <p:cNvPr id="57" name="Rectangle 56"/>
          <p:cNvSpPr/>
          <p:nvPr/>
        </p:nvSpPr>
        <p:spPr>
          <a:xfrm>
            <a:off x="8891688" y="2944583"/>
            <a:ext cx="778260" cy="1828800"/>
          </a:xfrm>
          <a:prstGeom prst="rect">
            <a:avLst/>
          </a:prstGeom>
          <a:solidFill>
            <a:schemeClr val="accent1">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MQTT Client</a:t>
            </a:r>
          </a:p>
        </p:txBody>
      </p:sp>
      <p:sp>
        <p:nvSpPr>
          <p:cNvPr id="58" name="Rectangle 57"/>
          <p:cNvSpPr/>
          <p:nvPr/>
        </p:nvSpPr>
        <p:spPr>
          <a:xfrm>
            <a:off x="11210167" y="2944583"/>
            <a:ext cx="778260" cy="1828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MQTT Broker</a:t>
            </a:r>
          </a:p>
        </p:txBody>
      </p:sp>
      <p:sp>
        <p:nvSpPr>
          <p:cNvPr id="59" name="TextBox 58"/>
          <p:cNvSpPr txBox="1"/>
          <p:nvPr/>
        </p:nvSpPr>
        <p:spPr>
          <a:xfrm>
            <a:off x="9704920" y="2961022"/>
            <a:ext cx="1470274" cy="369332"/>
          </a:xfrm>
          <a:prstGeom prst="rect">
            <a:avLst/>
          </a:prstGeom>
          <a:noFill/>
        </p:spPr>
        <p:txBody>
          <a:bodyPr wrap="none" rtlCol="0">
            <a:spAutoFit/>
          </a:bodyPr>
          <a:lstStyle/>
          <a:p>
            <a:r>
              <a:rPr lang="en-US" dirty="0" smtClean="0"/>
              <a:t>Publish QoS 2</a:t>
            </a:r>
            <a:endParaRPr lang="en-US" dirty="0"/>
          </a:p>
        </p:txBody>
      </p:sp>
      <p:cxnSp>
        <p:nvCxnSpPr>
          <p:cNvPr id="60" name="Straight Arrow Connector 59"/>
          <p:cNvCxnSpPr/>
          <p:nvPr/>
        </p:nvCxnSpPr>
        <p:spPr>
          <a:xfrm>
            <a:off x="9669948" y="3324135"/>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ectangle 60"/>
          <p:cNvSpPr/>
          <p:nvPr/>
        </p:nvSpPr>
        <p:spPr>
          <a:xfrm>
            <a:off x="9386467" y="2145592"/>
            <a:ext cx="2107180" cy="369332"/>
          </a:xfrm>
          <a:prstGeom prst="rect">
            <a:avLst/>
          </a:prstGeom>
        </p:spPr>
        <p:txBody>
          <a:bodyPr wrap="none">
            <a:spAutoFit/>
          </a:bodyPr>
          <a:lstStyle/>
          <a:p>
            <a:r>
              <a:rPr lang="en-US" dirty="0"/>
              <a:t>Quality of </a:t>
            </a:r>
            <a:r>
              <a:rPr lang="en-US" dirty="0" smtClean="0"/>
              <a:t>Service 2  </a:t>
            </a:r>
            <a:endParaRPr lang="en-US" dirty="0"/>
          </a:p>
        </p:txBody>
      </p:sp>
      <p:cxnSp>
        <p:nvCxnSpPr>
          <p:cNvPr id="62" name="Straight Connector 61"/>
          <p:cNvCxnSpPr/>
          <p:nvPr/>
        </p:nvCxnSpPr>
        <p:spPr>
          <a:xfrm>
            <a:off x="3932886" y="1097280"/>
            <a:ext cx="9144" cy="5550408"/>
          </a:xfrm>
          <a:prstGeom prst="line">
            <a:avLst/>
          </a:prstGeom>
          <a:ln w="31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64" name="Straight Arrow Connector 63"/>
          <p:cNvCxnSpPr/>
          <p:nvPr/>
        </p:nvCxnSpPr>
        <p:spPr>
          <a:xfrm flipH="1">
            <a:off x="5298876" y="4398479"/>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 name="TextBox 66"/>
          <p:cNvSpPr txBox="1"/>
          <p:nvPr/>
        </p:nvSpPr>
        <p:spPr>
          <a:xfrm>
            <a:off x="5581278" y="4010213"/>
            <a:ext cx="948593" cy="369332"/>
          </a:xfrm>
          <a:prstGeom prst="rect">
            <a:avLst/>
          </a:prstGeom>
          <a:noFill/>
        </p:spPr>
        <p:txBody>
          <a:bodyPr wrap="none" rtlCol="0">
            <a:spAutoFit/>
          </a:bodyPr>
          <a:lstStyle/>
          <a:p>
            <a:r>
              <a:rPr lang="en-US" dirty="0" smtClean="0"/>
              <a:t>PUBACK</a:t>
            </a:r>
            <a:endParaRPr lang="en-US" dirty="0"/>
          </a:p>
        </p:txBody>
      </p:sp>
      <p:cxnSp>
        <p:nvCxnSpPr>
          <p:cNvPr id="68" name="Straight Arrow Connector 67"/>
          <p:cNvCxnSpPr/>
          <p:nvPr/>
        </p:nvCxnSpPr>
        <p:spPr>
          <a:xfrm flipH="1">
            <a:off x="9647665" y="3767523"/>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9941739" y="3407120"/>
            <a:ext cx="933782" cy="369332"/>
          </a:xfrm>
          <a:prstGeom prst="rect">
            <a:avLst/>
          </a:prstGeom>
          <a:noFill/>
        </p:spPr>
        <p:txBody>
          <a:bodyPr wrap="none" rtlCol="0">
            <a:spAutoFit/>
          </a:bodyPr>
          <a:lstStyle/>
          <a:p>
            <a:r>
              <a:rPr lang="en-US" dirty="0" smtClean="0"/>
              <a:t>PUBREC</a:t>
            </a:r>
            <a:endParaRPr lang="en-US" dirty="0"/>
          </a:p>
        </p:txBody>
      </p:sp>
      <p:cxnSp>
        <p:nvCxnSpPr>
          <p:cNvPr id="72" name="Straight Arrow Connector 71"/>
          <p:cNvCxnSpPr/>
          <p:nvPr/>
        </p:nvCxnSpPr>
        <p:spPr>
          <a:xfrm>
            <a:off x="9669948" y="4281630"/>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3" name="TextBox 72"/>
          <p:cNvSpPr txBox="1"/>
          <p:nvPr/>
        </p:nvSpPr>
        <p:spPr>
          <a:xfrm>
            <a:off x="9950883" y="3912298"/>
            <a:ext cx="910827" cy="369332"/>
          </a:xfrm>
          <a:prstGeom prst="rect">
            <a:avLst/>
          </a:prstGeom>
          <a:noFill/>
        </p:spPr>
        <p:txBody>
          <a:bodyPr wrap="none" rtlCol="0">
            <a:spAutoFit/>
          </a:bodyPr>
          <a:lstStyle/>
          <a:p>
            <a:r>
              <a:rPr lang="en-US" dirty="0" smtClean="0"/>
              <a:t>PUBREL</a:t>
            </a:r>
            <a:endParaRPr lang="en-US" dirty="0"/>
          </a:p>
        </p:txBody>
      </p:sp>
      <p:cxnSp>
        <p:nvCxnSpPr>
          <p:cNvPr id="74" name="Straight Arrow Connector 73"/>
          <p:cNvCxnSpPr/>
          <p:nvPr/>
        </p:nvCxnSpPr>
        <p:spPr>
          <a:xfrm flipH="1">
            <a:off x="9669947" y="4706307"/>
            <a:ext cx="15402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5" name="TextBox 74"/>
          <p:cNvSpPr txBox="1"/>
          <p:nvPr/>
        </p:nvSpPr>
        <p:spPr>
          <a:xfrm>
            <a:off x="9857428" y="4379545"/>
            <a:ext cx="1165255" cy="369332"/>
          </a:xfrm>
          <a:prstGeom prst="rect">
            <a:avLst/>
          </a:prstGeom>
          <a:noFill/>
        </p:spPr>
        <p:txBody>
          <a:bodyPr wrap="none" rtlCol="0">
            <a:spAutoFit/>
          </a:bodyPr>
          <a:lstStyle/>
          <a:p>
            <a:r>
              <a:rPr lang="en-US" dirty="0" smtClean="0"/>
              <a:t>PUBCOMP</a:t>
            </a:r>
            <a:endParaRPr lang="en-US" dirty="0"/>
          </a:p>
        </p:txBody>
      </p:sp>
    </p:spTree>
    <p:extLst>
      <p:ext uri="{BB962C8B-B14F-4D97-AF65-F5344CB8AC3E}">
        <p14:creationId xmlns:p14="http://schemas.microsoft.com/office/powerpoint/2010/main" val="122059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a:bodyPr>
          <a:lstStyle/>
          <a:p>
            <a:r>
              <a:rPr lang="en-US" sz="3600" dirty="0" smtClean="0"/>
              <a:t>Persistent </a:t>
            </a:r>
            <a:r>
              <a:rPr lang="en-US" sz="3600" dirty="0"/>
              <a:t>Sessions (Clean Session / Clean Start)</a:t>
            </a:r>
          </a:p>
        </p:txBody>
      </p:sp>
      <p:sp>
        <p:nvSpPr>
          <p:cNvPr id="11" name="Rectangle 10"/>
          <p:cNvSpPr/>
          <p:nvPr/>
        </p:nvSpPr>
        <p:spPr>
          <a:xfrm>
            <a:off x="0" y="839472"/>
            <a:ext cx="8171688" cy="369332"/>
          </a:xfrm>
          <a:prstGeom prst="rect">
            <a:avLst/>
          </a:prstGeom>
        </p:spPr>
        <p:txBody>
          <a:bodyPr wrap="square">
            <a:spAutoFit/>
          </a:bodyPr>
          <a:lstStyle/>
          <a:p>
            <a:r>
              <a:rPr lang="en-US" dirty="0"/>
              <a:t>Controls whether the broker remembers the client’s state after disconnect</a:t>
            </a:r>
            <a:r>
              <a:rPr lang="en-US" dirty="0" smtClean="0"/>
              <a:t>.</a:t>
            </a:r>
          </a:p>
        </p:txBody>
      </p:sp>
      <p:sp>
        <p:nvSpPr>
          <p:cNvPr id="15" name="Rectangle 14"/>
          <p:cNvSpPr/>
          <p:nvPr/>
        </p:nvSpPr>
        <p:spPr>
          <a:xfrm>
            <a:off x="653034" y="4002607"/>
            <a:ext cx="5554980" cy="1754326"/>
          </a:xfrm>
          <a:prstGeom prst="rect">
            <a:avLst/>
          </a:prstGeom>
        </p:spPr>
        <p:txBody>
          <a:bodyPr wrap="square">
            <a:spAutoFit/>
          </a:bodyPr>
          <a:lstStyle/>
          <a:p>
            <a:r>
              <a:rPr lang="en-US" dirty="0"/>
              <a:t>Use False if: </a:t>
            </a:r>
            <a:endParaRPr lang="en-US" dirty="0" smtClean="0"/>
          </a:p>
          <a:p>
            <a:pPr marL="285750" indent="-285750">
              <a:buFont typeface="Arial" panose="020B0604020202020204" pitchFamily="34" charset="0"/>
              <a:buChar char="•"/>
            </a:pPr>
            <a:r>
              <a:rPr lang="en-US" dirty="0" smtClean="0"/>
              <a:t>You </a:t>
            </a:r>
            <a:r>
              <a:rPr lang="en-US" dirty="0"/>
              <a:t>want to receive missed messages after a disconnection. </a:t>
            </a:r>
            <a:endParaRPr lang="en-US" dirty="0" smtClean="0"/>
          </a:p>
          <a:p>
            <a:pPr marL="285750" indent="-285750">
              <a:buFont typeface="Arial" panose="020B0604020202020204" pitchFamily="34" charset="0"/>
              <a:buChar char="•"/>
            </a:pPr>
            <a:r>
              <a:rPr lang="en-US" dirty="0" smtClean="0"/>
              <a:t>You’re </a:t>
            </a:r>
            <a:r>
              <a:rPr lang="en-US" dirty="0"/>
              <a:t>using QoS 1 or 2. </a:t>
            </a:r>
            <a:endParaRPr lang="en-US" dirty="0" smtClean="0"/>
          </a:p>
          <a:p>
            <a:r>
              <a:rPr lang="en-US" dirty="0" smtClean="0"/>
              <a:t>Important</a:t>
            </a:r>
            <a:r>
              <a:rPr lang="en-US" dirty="0"/>
              <a:t>: You must reconnect with the same client ID to resume a session.</a:t>
            </a:r>
          </a:p>
        </p:txBody>
      </p:sp>
      <p:sp>
        <p:nvSpPr>
          <p:cNvPr id="16" name="Rectangle 15"/>
          <p:cNvSpPr/>
          <p:nvPr/>
        </p:nvSpPr>
        <p:spPr>
          <a:xfrm>
            <a:off x="562356" y="1953454"/>
            <a:ext cx="5736336" cy="1200329"/>
          </a:xfrm>
          <a:prstGeom prst="rect">
            <a:avLst/>
          </a:prstGeom>
        </p:spPr>
        <p:txBody>
          <a:bodyPr wrap="square">
            <a:spAutoFit/>
          </a:bodyPr>
          <a:lstStyle/>
          <a:p>
            <a:pPr marL="285750" indent="-285750">
              <a:buFont typeface="Arial" panose="020B0604020202020204" pitchFamily="34" charset="0"/>
              <a:buChar char="•"/>
            </a:pPr>
            <a:r>
              <a:rPr lang="en-US" dirty="0" smtClean="0"/>
              <a:t>Client </a:t>
            </a:r>
            <a:r>
              <a:rPr lang="en-US" dirty="0"/>
              <a:t>is remembered by the broker.</a:t>
            </a:r>
          </a:p>
          <a:p>
            <a:pPr marL="285750" indent="-285750">
              <a:buFont typeface="Arial" panose="020B0604020202020204" pitchFamily="34" charset="0"/>
              <a:buChar char="•"/>
            </a:pPr>
            <a:r>
              <a:rPr lang="en-US" dirty="0"/>
              <a:t>Complexity shifted towards the broker</a:t>
            </a:r>
            <a:r>
              <a:rPr lang="en-US" dirty="0" smtClean="0"/>
              <a:t>.</a:t>
            </a:r>
          </a:p>
          <a:p>
            <a:pPr marL="285750" indent="-285750">
              <a:buFont typeface="Arial" panose="020B0604020202020204" pitchFamily="34" charset="0"/>
              <a:buChar char="•"/>
            </a:pPr>
            <a:r>
              <a:rPr lang="en-US" dirty="0"/>
              <a:t>Broker remembers this client’s subscriptions and undelivered messages</a:t>
            </a:r>
            <a:r>
              <a:rPr lang="en-US" dirty="0" smtClean="0"/>
              <a:t>.</a:t>
            </a:r>
            <a:endParaRPr lang="en-US" dirty="0"/>
          </a:p>
        </p:txBody>
      </p:sp>
      <p:sp>
        <p:nvSpPr>
          <p:cNvPr id="17" name="Rectangle 16"/>
          <p:cNvSpPr/>
          <p:nvPr/>
        </p:nvSpPr>
        <p:spPr>
          <a:xfrm>
            <a:off x="1982616" y="1472840"/>
            <a:ext cx="1972271" cy="369332"/>
          </a:xfrm>
          <a:prstGeom prst="rect">
            <a:avLst/>
          </a:prstGeom>
        </p:spPr>
        <p:txBody>
          <a:bodyPr wrap="none">
            <a:spAutoFit/>
          </a:bodyPr>
          <a:lstStyle/>
          <a:p>
            <a:r>
              <a:rPr lang="en-US" dirty="0"/>
              <a:t>Persistent </a:t>
            </a:r>
            <a:r>
              <a:rPr lang="en-US" dirty="0" smtClean="0"/>
              <a:t>Session </a:t>
            </a:r>
            <a:endParaRPr lang="en-US" dirty="0"/>
          </a:p>
        </p:txBody>
      </p:sp>
      <p:sp>
        <p:nvSpPr>
          <p:cNvPr id="18" name="Rectangle 17"/>
          <p:cNvSpPr/>
          <p:nvPr/>
        </p:nvSpPr>
        <p:spPr>
          <a:xfrm>
            <a:off x="8171688" y="1472840"/>
            <a:ext cx="1459054" cy="369332"/>
          </a:xfrm>
          <a:prstGeom prst="rect">
            <a:avLst/>
          </a:prstGeom>
        </p:spPr>
        <p:txBody>
          <a:bodyPr wrap="none">
            <a:spAutoFit/>
          </a:bodyPr>
          <a:lstStyle/>
          <a:p>
            <a:r>
              <a:rPr lang="en-US" dirty="0" smtClean="0"/>
              <a:t>Clean Session</a:t>
            </a:r>
            <a:endParaRPr lang="en-US" dirty="0"/>
          </a:p>
        </p:txBody>
      </p:sp>
      <p:sp>
        <p:nvSpPr>
          <p:cNvPr id="19" name="Rectangle 18"/>
          <p:cNvSpPr/>
          <p:nvPr/>
        </p:nvSpPr>
        <p:spPr>
          <a:xfrm>
            <a:off x="6298692" y="1940491"/>
            <a:ext cx="5577840" cy="1200329"/>
          </a:xfrm>
          <a:prstGeom prst="rect">
            <a:avLst/>
          </a:prstGeom>
        </p:spPr>
        <p:txBody>
          <a:bodyPr wrap="square">
            <a:spAutoFit/>
          </a:bodyPr>
          <a:lstStyle/>
          <a:p>
            <a:pPr marL="285750" indent="-285750">
              <a:buFont typeface="Arial" panose="020B0604020202020204" pitchFamily="34" charset="0"/>
              <a:buChar char="•"/>
            </a:pPr>
            <a:r>
              <a:rPr lang="en-US" dirty="0" smtClean="0"/>
              <a:t>All stored client information are deleted as soon as the </a:t>
            </a:r>
            <a:r>
              <a:rPr lang="en-US" dirty="0" smtClean="0"/>
              <a:t>client </a:t>
            </a:r>
            <a:r>
              <a:rPr lang="en-US" dirty="0" smtClean="0"/>
              <a:t>disconnected </a:t>
            </a:r>
          </a:p>
          <a:p>
            <a:pPr marL="285750" indent="-285750">
              <a:buFont typeface="Arial" panose="020B0604020202020204" pitchFamily="34" charset="0"/>
              <a:buChar char="•"/>
            </a:pPr>
            <a:r>
              <a:rPr lang="en-US" dirty="0"/>
              <a:t>Fresh connection. No subscriptions or messages saved.</a:t>
            </a:r>
          </a:p>
          <a:p>
            <a:pPr marL="285750" indent="-285750">
              <a:buFont typeface="Arial" panose="020B0604020202020204" pitchFamily="34" charset="0"/>
              <a:buChar char="•"/>
            </a:pPr>
            <a:endParaRPr lang="en-US" dirty="0"/>
          </a:p>
        </p:txBody>
      </p:sp>
      <p:sp>
        <p:nvSpPr>
          <p:cNvPr id="21" name="Rectangle 20"/>
          <p:cNvSpPr/>
          <p:nvPr/>
        </p:nvSpPr>
        <p:spPr>
          <a:xfrm>
            <a:off x="899210" y="3228937"/>
            <a:ext cx="4139082" cy="369332"/>
          </a:xfrm>
          <a:prstGeom prst="rect">
            <a:avLst/>
          </a:prstGeom>
        </p:spPr>
        <p:txBody>
          <a:bodyPr wrap="none">
            <a:spAutoFit/>
          </a:bodyPr>
          <a:lstStyle/>
          <a:p>
            <a:r>
              <a:rPr lang="en-US" dirty="0">
                <a:solidFill>
                  <a:srgbClr val="0070C0"/>
                </a:solidFill>
              </a:rPr>
              <a:t>clean_session=False (or clean_start=False)</a:t>
            </a:r>
          </a:p>
        </p:txBody>
      </p:sp>
      <p:sp>
        <p:nvSpPr>
          <p:cNvPr id="22" name="Rectangle 21"/>
          <p:cNvSpPr/>
          <p:nvPr/>
        </p:nvSpPr>
        <p:spPr>
          <a:xfrm>
            <a:off x="7071034" y="3228937"/>
            <a:ext cx="4033155" cy="369332"/>
          </a:xfrm>
          <a:prstGeom prst="rect">
            <a:avLst/>
          </a:prstGeom>
        </p:spPr>
        <p:txBody>
          <a:bodyPr wrap="none">
            <a:spAutoFit/>
          </a:bodyPr>
          <a:lstStyle/>
          <a:p>
            <a:r>
              <a:rPr lang="en-US" dirty="0">
                <a:solidFill>
                  <a:srgbClr val="0070C0"/>
                </a:solidFill>
              </a:rPr>
              <a:t>clean_session=True (or clean_start=True)</a:t>
            </a:r>
          </a:p>
        </p:txBody>
      </p:sp>
    </p:spTree>
    <p:extLst>
      <p:ext uri="{BB962C8B-B14F-4D97-AF65-F5344CB8AC3E}">
        <p14:creationId xmlns:p14="http://schemas.microsoft.com/office/powerpoint/2010/main" val="1235945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a:bodyPr>
          <a:lstStyle/>
          <a:p>
            <a:r>
              <a:rPr lang="en-US" sz="3600" dirty="0" smtClean="0"/>
              <a:t>Persistent </a:t>
            </a:r>
            <a:r>
              <a:rPr lang="en-US" sz="3600" dirty="0"/>
              <a:t>Sessions (Clean Session / Clean Start)</a:t>
            </a:r>
          </a:p>
        </p:txBody>
      </p:sp>
      <p:sp>
        <p:nvSpPr>
          <p:cNvPr id="3" name="TextBox 2"/>
          <p:cNvSpPr txBox="1"/>
          <p:nvPr/>
        </p:nvSpPr>
        <p:spPr>
          <a:xfrm>
            <a:off x="453561" y="1111568"/>
            <a:ext cx="4634089" cy="400110"/>
          </a:xfrm>
          <a:prstGeom prst="rect">
            <a:avLst/>
          </a:prstGeom>
          <a:noFill/>
        </p:spPr>
        <p:txBody>
          <a:bodyPr wrap="none" rtlCol="0">
            <a:spAutoFit/>
          </a:bodyPr>
          <a:lstStyle/>
          <a:p>
            <a:r>
              <a:rPr lang="en-US" sz="2000" dirty="0" smtClean="0">
                <a:solidFill>
                  <a:srgbClr val="0070C0"/>
                </a:solidFill>
              </a:rPr>
              <a:t>What Data is stored in Persistent Sessions?</a:t>
            </a:r>
            <a:endParaRPr lang="en-US" sz="2000" dirty="0">
              <a:solidFill>
                <a:srgbClr val="0070C0"/>
              </a:solidFill>
            </a:endParaRPr>
          </a:p>
        </p:txBody>
      </p:sp>
      <p:sp>
        <p:nvSpPr>
          <p:cNvPr id="4" name="TextBox 3"/>
          <p:cNvSpPr txBox="1"/>
          <p:nvPr/>
        </p:nvSpPr>
        <p:spPr>
          <a:xfrm>
            <a:off x="223641" y="1691640"/>
            <a:ext cx="5769864"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Session data (</a:t>
            </a:r>
            <a:r>
              <a:rPr lang="en-US" dirty="0" err="1" smtClean="0"/>
              <a:t>f.e</a:t>
            </a:r>
            <a:r>
              <a:rPr lang="en-US" dirty="0" smtClean="0"/>
              <a:t>. </a:t>
            </a:r>
            <a:r>
              <a:rPr lang="en-US" dirty="0" err="1" smtClean="0"/>
              <a:t>clientID</a:t>
            </a:r>
            <a:r>
              <a:rPr lang="en-US" dirty="0" smtClean="0"/>
              <a:t>)</a:t>
            </a:r>
          </a:p>
          <a:p>
            <a:pPr marL="285750" indent="-285750">
              <a:buFont typeface="Arial" panose="020B0604020202020204" pitchFamily="34" charset="0"/>
              <a:buChar char="•"/>
            </a:pPr>
            <a:r>
              <a:rPr lang="en-US" dirty="0" smtClean="0"/>
              <a:t>Subscriptions of the client</a:t>
            </a:r>
          </a:p>
          <a:p>
            <a:pPr marL="285750" indent="-285750">
              <a:buFont typeface="Arial" panose="020B0604020202020204" pitchFamily="34" charset="0"/>
              <a:buChar char="•"/>
            </a:pPr>
            <a:r>
              <a:rPr lang="en-US" dirty="0" smtClean="0"/>
              <a:t>Unacknowledged QoS messages</a:t>
            </a:r>
          </a:p>
          <a:p>
            <a:pPr marL="285750" indent="-285750">
              <a:buFont typeface="Arial" panose="020B0604020202020204" pitchFamily="34" charset="0"/>
              <a:buChar char="•"/>
            </a:pPr>
            <a:r>
              <a:rPr lang="en-US" dirty="0" smtClean="0"/>
              <a:t>Queued messages. The broker queues messages for the client </a:t>
            </a:r>
            <a:endParaRPr lang="en-US" dirty="0"/>
          </a:p>
        </p:txBody>
      </p:sp>
      <p:cxnSp>
        <p:nvCxnSpPr>
          <p:cNvPr id="13" name="Straight Connector 12"/>
          <p:cNvCxnSpPr/>
          <p:nvPr/>
        </p:nvCxnSpPr>
        <p:spPr>
          <a:xfrm>
            <a:off x="6084171" y="832105"/>
            <a:ext cx="0" cy="2916935"/>
          </a:xfrm>
          <a:prstGeom prst="line">
            <a:avLst/>
          </a:prstGeom>
          <a:ln w="31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7030188" y="1115568"/>
            <a:ext cx="3555653" cy="400110"/>
          </a:xfrm>
          <a:prstGeom prst="rect">
            <a:avLst/>
          </a:prstGeom>
          <a:noFill/>
        </p:spPr>
        <p:txBody>
          <a:bodyPr wrap="none" rtlCol="0">
            <a:spAutoFit/>
          </a:bodyPr>
          <a:lstStyle/>
          <a:p>
            <a:r>
              <a:rPr lang="en-US" sz="2000" dirty="0" smtClean="0">
                <a:solidFill>
                  <a:srgbClr val="0070C0"/>
                </a:solidFill>
              </a:rPr>
              <a:t>How can a session be resumed ?</a:t>
            </a:r>
            <a:endParaRPr lang="en-US" sz="2000" dirty="0">
              <a:solidFill>
                <a:srgbClr val="0070C0"/>
              </a:solidFill>
            </a:endParaRPr>
          </a:p>
        </p:txBody>
      </p:sp>
      <p:sp>
        <p:nvSpPr>
          <p:cNvPr id="5" name="TextBox 4"/>
          <p:cNvSpPr txBox="1"/>
          <p:nvPr/>
        </p:nvSpPr>
        <p:spPr>
          <a:xfrm>
            <a:off x="6724251" y="1691640"/>
            <a:ext cx="4888629"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broker uses the </a:t>
            </a:r>
            <a:r>
              <a:rPr lang="en-US" b="1" dirty="0" err="1" smtClean="0"/>
              <a:t>sessionPresent</a:t>
            </a:r>
            <a:r>
              <a:rPr lang="en-US" dirty="0" smtClean="0"/>
              <a:t> flag to tell the client of the session can be resumed. </a:t>
            </a:r>
            <a:endParaRPr lang="en-US" dirty="0"/>
          </a:p>
        </p:txBody>
      </p:sp>
      <p:cxnSp>
        <p:nvCxnSpPr>
          <p:cNvPr id="20" name="Straight Connector 19"/>
          <p:cNvCxnSpPr/>
          <p:nvPr/>
        </p:nvCxnSpPr>
        <p:spPr>
          <a:xfrm flipH="1">
            <a:off x="189158" y="3749040"/>
            <a:ext cx="11791574" cy="0"/>
          </a:xfrm>
          <a:prstGeom prst="line">
            <a:avLst/>
          </a:prstGeom>
          <a:ln w="3175">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5007049" y="3854409"/>
            <a:ext cx="2154244" cy="400110"/>
          </a:xfrm>
          <a:prstGeom prst="rect">
            <a:avLst/>
          </a:prstGeom>
          <a:noFill/>
        </p:spPr>
        <p:txBody>
          <a:bodyPr wrap="none" rtlCol="0">
            <a:spAutoFit/>
          </a:bodyPr>
          <a:lstStyle/>
          <a:p>
            <a:r>
              <a:rPr lang="en-US" sz="2000" dirty="0" smtClean="0">
                <a:solidFill>
                  <a:srgbClr val="0070C0"/>
                </a:solidFill>
              </a:rPr>
              <a:t>Queued Messages</a:t>
            </a:r>
            <a:endParaRPr lang="en-US" sz="2000" dirty="0">
              <a:solidFill>
                <a:srgbClr val="0070C0"/>
              </a:solidFill>
            </a:endParaRPr>
          </a:p>
        </p:txBody>
      </p:sp>
      <p:sp>
        <p:nvSpPr>
          <p:cNvPr id="24" name="TextBox 23"/>
          <p:cNvSpPr txBox="1"/>
          <p:nvPr/>
        </p:nvSpPr>
        <p:spPr>
          <a:xfrm>
            <a:off x="223641" y="4608575"/>
            <a:ext cx="5769864"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Broker queues messages only for persistent clients.</a:t>
            </a:r>
          </a:p>
          <a:p>
            <a:pPr marL="285750" indent="-285750">
              <a:buFont typeface="Arial" panose="020B0604020202020204" pitchFamily="34" charset="0"/>
              <a:buChar char="•"/>
            </a:pPr>
            <a:r>
              <a:rPr lang="en-US" dirty="0" smtClean="0"/>
              <a:t>Messages are queued per client.</a:t>
            </a:r>
          </a:p>
          <a:p>
            <a:pPr marL="285750" indent="-285750">
              <a:buFont typeface="Arial" panose="020B0604020202020204" pitchFamily="34" charset="0"/>
              <a:buChar char="•"/>
            </a:pPr>
            <a:r>
              <a:rPr lang="en-US" dirty="0" smtClean="0"/>
              <a:t>Broker queues all QoS1 and QoS 2 messages when a persistent session client is offline.</a:t>
            </a:r>
          </a:p>
          <a:p>
            <a:pPr marL="285750" indent="-285750">
              <a:buFont typeface="Arial" panose="020B0604020202020204" pitchFamily="34" charset="0"/>
              <a:buChar char="•"/>
            </a:pPr>
            <a:r>
              <a:rPr lang="en-US" dirty="0" smtClean="0"/>
              <a:t>QoS 0 messages are never queued.</a:t>
            </a:r>
            <a:endParaRPr lang="en-US" dirty="0"/>
          </a:p>
        </p:txBody>
      </p:sp>
      <p:sp>
        <p:nvSpPr>
          <p:cNvPr id="10" name="TextBox 9"/>
          <p:cNvSpPr txBox="1"/>
          <p:nvPr/>
        </p:nvSpPr>
        <p:spPr>
          <a:xfrm>
            <a:off x="7505927" y="5162573"/>
            <a:ext cx="2604174" cy="369332"/>
          </a:xfrm>
          <a:prstGeom prst="rect">
            <a:avLst/>
          </a:prstGeom>
          <a:noFill/>
        </p:spPr>
        <p:txBody>
          <a:bodyPr wrap="none" rtlCol="0">
            <a:spAutoFit/>
          </a:bodyPr>
          <a:lstStyle/>
          <a:p>
            <a:r>
              <a:rPr lang="en-US" dirty="0" smtClean="0">
                <a:solidFill>
                  <a:srgbClr val="FF0000"/>
                </a:solidFill>
              </a:rPr>
              <a:t>Check the message expiry</a:t>
            </a:r>
            <a:endParaRPr lang="en-US" dirty="0">
              <a:solidFill>
                <a:srgbClr val="FF0000"/>
              </a:solidFill>
            </a:endParaRPr>
          </a:p>
        </p:txBody>
      </p:sp>
    </p:spTree>
    <p:extLst>
      <p:ext uri="{BB962C8B-B14F-4D97-AF65-F5344CB8AC3E}">
        <p14:creationId xmlns:p14="http://schemas.microsoft.com/office/powerpoint/2010/main" val="1012370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fontScale="90000"/>
          </a:bodyPr>
          <a:lstStyle/>
          <a:p>
            <a:r>
              <a:rPr lang="en-US" sz="3600" dirty="0"/>
              <a:t>Retained Message Persistent Sessions (Clean Session / Clean Start)</a:t>
            </a:r>
          </a:p>
        </p:txBody>
      </p:sp>
      <p:sp>
        <p:nvSpPr>
          <p:cNvPr id="3" name="Rectangle 2"/>
          <p:cNvSpPr/>
          <p:nvPr/>
        </p:nvSpPr>
        <p:spPr>
          <a:xfrm>
            <a:off x="0" y="1085011"/>
            <a:ext cx="8235696" cy="369332"/>
          </a:xfrm>
          <a:prstGeom prst="rect">
            <a:avLst/>
          </a:prstGeom>
        </p:spPr>
        <p:txBody>
          <a:bodyPr wrap="square">
            <a:spAutoFit/>
          </a:bodyPr>
          <a:lstStyle/>
          <a:p>
            <a:r>
              <a:rPr lang="en-US" dirty="0"/>
              <a:t>Broker keeps the last message on a topic and sends it immediately to new subscribers.</a:t>
            </a:r>
          </a:p>
        </p:txBody>
      </p:sp>
      <p:sp>
        <p:nvSpPr>
          <p:cNvPr id="4" name="TextBox 3"/>
          <p:cNvSpPr txBox="1"/>
          <p:nvPr/>
        </p:nvSpPr>
        <p:spPr>
          <a:xfrm>
            <a:off x="0" y="1587810"/>
            <a:ext cx="10484024" cy="1477328"/>
          </a:xfrm>
          <a:prstGeom prst="rect">
            <a:avLst/>
          </a:prstGeom>
          <a:noFill/>
        </p:spPr>
        <p:txBody>
          <a:bodyPr wrap="none" rtlCol="0">
            <a:spAutoFit/>
          </a:bodyPr>
          <a:lstStyle/>
          <a:p>
            <a:pPr marL="285750" indent="-285750">
              <a:buFont typeface="Arial" panose="020B0604020202020204" pitchFamily="34" charset="0"/>
              <a:buChar char="•"/>
            </a:pPr>
            <a:r>
              <a:rPr lang="en-US" dirty="0" smtClean="0"/>
              <a:t>Useful when an application requires a start value.</a:t>
            </a:r>
          </a:p>
          <a:p>
            <a:pPr marL="285750" indent="-285750">
              <a:buFont typeface="Arial" panose="020B0604020202020204" pitchFamily="34" charset="0"/>
              <a:buChar char="•"/>
            </a:pPr>
            <a:r>
              <a:rPr lang="en-US" dirty="0" smtClean="0"/>
              <a:t>Ensures that the clients get the last stored value immediately after subscription. </a:t>
            </a:r>
          </a:p>
          <a:p>
            <a:pPr marL="285750" indent="-285750">
              <a:buFont typeface="Arial" panose="020B0604020202020204" pitchFamily="34" charset="0"/>
              <a:buChar char="•"/>
            </a:pPr>
            <a:r>
              <a:rPr lang="en-US" dirty="0" smtClean="0"/>
              <a:t>The publisher sets if a message should be retained or not.</a:t>
            </a:r>
          </a:p>
          <a:p>
            <a:pPr marL="285750" indent="-285750">
              <a:buFont typeface="Arial" panose="020B0604020202020204" pitchFamily="34" charset="0"/>
              <a:buChar char="•"/>
            </a:pPr>
            <a:r>
              <a:rPr lang="en-US" dirty="0" smtClean="0"/>
              <a:t>Subscribers receive the message immediately – even if they were offline when the message was published.</a:t>
            </a:r>
          </a:p>
          <a:p>
            <a:pPr marL="285750" indent="-285750">
              <a:buFont typeface="Arial" panose="020B0604020202020204" pitchFamily="34" charset="0"/>
              <a:buChar char="•"/>
            </a:pPr>
            <a:r>
              <a:rPr lang="en-US" dirty="0" smtClean="0"/>
              <a:t>Only 1 retained msg per topic is stored by the broker.</a:t>
            </a:r>
            <a:endParaRPr lang="en-US" dirty="0"/>
          </a:p>
        </p:txBody>
      </p:sp>
      <p:pic>
        <p:nvPicPr>
          <p:cNvPr id="5" name="Picture 4"/>
          <p:cNvPicPr>
            <a:picLocks noChangeAspect="1"/>
          </p:cNvPicPr>
          <p:nvPr/>
        </p:nvPicPr>
        <p:blipFill>
          <a:blip r:embed="rId2"/>
          <a:stretch>
            <a:fillRect/>
          </a:stretch>
        </p:blipFill>
        <p:spPr>
          <a:xfrm>
            <a:off x="4909701" y="3266845"/>
            <a:ext cx="5011540" cy="2866771"/>
          </a:xfrm>
          <a:prstGeom prst="rect">
            <a:avLst/>
          </a:prstGeom>
        </p:spPr>
      </p:pic>
      <p:sp>
        <p:nvSpPr>
          <p:cNvPr id="7" name="Rectangle 6"/>
          <p:cNvSpPr/>
          <p:nvPr/>
        </p:nvSpPr>
        <p:spPr>
          <a:xfrm>
            <a:off x="538476" y="3785831"/>
            <a:ext cx="778260" cy="1828800"/>
          </a:xfrm>
          <a:prstGeom prst="rect">
            <a:avLst/>
          </a:prstGeom>
          <a:solidFill>
            <a:schemeClr val="accent1">
              <a:lumMod val="40000"/>
              <a:lumOff val="60000"/>
            </a:schemeClr>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dirty="0">
                <a:solidFill>
                  <a:schemeClr val="tx1"/>
                </a:solidFill>
              </a:rPr>
              <a:t>MQTT Client</a:t>
            </a:r>
          </a:p>
        </p:txBody>
      </p:sp>
      <p:sp>
        <p:nvSpPr>
          <p:cNvPr id="8" name="Rectangle 7"/>
          <p:cNvSpPr/>
          <p:nvPr/>
        </p:nvSpPr>
        <p:spPr>
          <a:xfrm>
            <a:off x="2917034" y="3785831"/>
            <a:ext cx="980252" cy="1828800"/>
          </a:xfrm>
          <a:prstGeom prst="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MQTT Broker</a:t>
            </a:r>
          </a:p>
        </p:txBody>
      </p:sp>
      <p:sp>
        <p:nvSpPr>
          <p:cNvPr id="9" name="TextBox 8"/>
          <p:cNvSpPr txBox="1"/>
          <p:nvPr/>
        </p:nvSpPr>
        <p:spPr>
          <a:xfrm>
            <a:off x="1349433" y="4899505"/>
            <a:ext cx="1537600" cy="369332"/>
          </a:xfrm>
          <a:prstGeom prst="rect">
            <a:avLst/>
          </a:prstGeom>
          <a:noFill/>
        </p:spPr>
        <p:txBody>
          <a:bodyPr wrap="none" rtlCol="0">
            <a:spAutoFit/>
          </a:bodyPr>
          <a:lstStyle/>
          <a:p>
            <a:r>
              <a:rPr lang="en-US" dirty="0" smtClean="0"/>
              <a:t>Published msg</a:t>
            </a:r>
            <a:endParaRPr lang="en-US" dirty="0"/>
          </a:p>
        </p:txBody>
      </p:sp>
      <p:cxnSp>
        <p:nvCxnSpPr>
          <p:cNvPr id="10" name="Straight Arrow Connector 9"/>
          <p:cNvCxnSpPr/>
          <p:nvPr/>
        </p:nvCxnSpPr>
        <p:spPr>
          <a:xfrm>
            <a:off x="1316736" y="5268837"/>
            <a:ext cx="16002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ounded Rectangle 11"/>
          <p:cNvSpPr/>
          <p:nvPr/>
        </p:nvSpPr>
        <p:spPr>
          <a:xfrm>
            <a:off x="3018030" y="5032772"/>
            <a:ext cx="778260" cy="472131"/>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Retained Msg</a:t>
            </a:r>
            <a:endParaRPr lang="en-US" sz="1100" dirty="0"/>
          </a:p>
        </p:txBody>
      </p:sp>
      <p:cxnSp>
        <p:nvCxnSpPr>
          <p:cNvPr id="16" name="Straight Connector 15"/>
          <p:cNvCxnSpPr/>
          <p:nvPr/>
        </p:nvCxnSpPr>
        <p:spPr>
          <a:xfrm flipV="1">
            <a:off x="3796290" y="3266846"/>
            <a:ext cx="1113411" cy="1765926"/>
          </a:xfrm>
          <a:prstGeom prst="line">
            <a:avLst/>
          </a:prstGeom>
        </p:spPr>
        <p:style>
          <a:lnRef idx="1">
            <a:schemeClr val="accent3"/>
          </a:lnRef>
          <a:fillRef idx="0">
            <a:schemeClr val="accent3"/>
          </a:fillRef>
          <a:effectRef idx="0">
            <a:schemeClr val="accent3"/>
          </a:effectRef>
          <a:fontRef idx="minor">
            <a:schemeClr val="tx1"/>
          </a:fontRef>
        </p:style>
      </p:cxnSp>
      <p:cxnSp>
        <p:nvCxnSpPr>
          <p:cNvPr id="19" name="Straight Connector 18"/>
          <p:cNvCxnSpPr/>
          <p:nvPr/>
        </p:nvCxnSpPr>
        <p:spPr>
          <a:xfrm>
            <a:off x="3796290" y="5504903"/>
            <a:ext cx="1113411" cy="628713"/>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75175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a:bodyPr>
          <a:lstStyle/>
          <a:p>
            <a:r>
              <a:rPr lang="en-US" sz="3600" dirty="0" smtClean="0"/>
              <a:t>Last will and testament (LWT)</a:t>
            </a:r>
            <a:endParaRPr lang="en-US" sz="3600" dirty="0"/>
          </a:p>
        </p:txBody>
      </p:sp>
      <p:sp>
        <p:nvSpPr>
          <p:cNvPr id="3" name="Rectangle 2"/>
          <p:cNvSpPr/>
          <p:nvPr/>
        </p:nvSpPr>
        <p:spPr>
          <a:xfrm>
            <a:off x="0" y="932689"/>
            <a:ext cx="11365992" cy="369332"/>
          </a:xfrm>
          <a:prstGeom prst="rect">
            <a:avLst/>
          </a:prstGeom>
        </p:spPr>
        <p:txBody>
          <a:bodyPr wrap="square">
            <a:spAutoFit/>
          </a:bodyPr>
          <a:lstStyle/>
          <a:p>
            <a:r>
              <a:rPr lang="en-US" dirty="0"/>
              <a:t>Optional message the broker publishes on your behalf if the device unexpectedly disconnects.</a:t>
            </a:r>
          </a:p>
        </p:txBody>
      </p:sp>
      <p:sp>
        <p:nvSpPr>
          <p:cNvPr id="5" name="TextBox 4"/>
          <p:cNvSpPr txBox="1"/>
          <p:nvPr/>
        </p:nvSpPr>
        <p:spPr>
          <a:xfrm>
            <a:off x="0" y="1402605"/>
            <a:ext cx="11530584" cy="2031325"/>
          </a:xfrm>
          <a:prstGeom prst="rect">
            <a:avLst/>
          </a:prstGeom>
          <a:noFill/>
        </p:spPr>
        <p:txBody>
          <a:bodyPr wrap="square" rtlCol="0">
            <a:spAutoFit/>
          </a:bodyPr>
          <a:lstStyle/>
          <a:p>
            <a:r>
              <a:rPr lang="en-US" dirty="0"/>
              <a:t>Last will and </a:t>
            </a:r>
            <a:r>
              <a:rPr lang="en-US" dirty="0" smtClean="0"/>
              <a:t>testament is a notification to other clients when a client disconnected ungracefully.</a:t>
            </a:r>
          </a:p>
          <a:p>
            <a:endParaRPr lang="en-US" dirty="0"/>
          </a:p>
          <a:p>
            <a:r>
              <a:rPr lang="en-US" dirty="0" smtClean="0"/>
              <a:t>A client can set its LWT when connected to the broker. The LWT sets what the broker should do after the client has disconnected. For example, in the image bellow, the broker sends a msg with QoS 2 on the desired topic if the client gets offline.</a:t>
            </a:r>
          </a:p>
          <a:p>
            <a:endParaRPr lang="en-US" dirty="0" smtClean="0"/>
          </a:p>
          <a:p>
            <a:pPr marL="285750" indent="-285750">
              <a:buFont typeface="Arial" panose="020B0604020202020204" pitchFamily="34" charset="0"/>
              <a:buChar char="•"/>
            </a:pPr>
            <a:endParaRPr lang="en-US" dirty="0"/>
          </a:p>
        </p:txBody>
      </p:sp>
      <p:pic>
        <p:nvPicPr>
          <p:cNvPr id="6" name="Picture 5"/>
          <p:cNvPicPr>
            <a:picLocks noChangeAspect="1"/>
          </p:cNvPicPr>
          <p:nvPr/>
        </p:nvPicPr>
        <p:blipFill rotWithShape="1">
          <a:blip r:embed="rId2"/>
          <a:srcRect t="2959"/>
          <a:stretch/>
        </p:blipFill>
        <p:spPr>
          <a:xfrm>
            <a:off x="118873" y="3230512"/>
            <a:ext cx="4334256" cy="3133712"/>
          </a:xfrm>
          <a:prstGeom prst="rect">
            <a:avLst/>
          </a:prstGeom>
        </p:spPr>
      </p:pic>
      <p:sp>
        <p:nvSpPr>
          <p:cNvPr id="7" name="TextBox 6"/>
          <p:cNvSpPr txBox="1"/>
          <p:nvPr/>
        </p:nvSpPr>
        <p:spPr>
          <a:xfrm>
            <a:off x="4572002" y="3144751"/>
            <a:ext cx="3995928" cy="3693319"/>
          </a:xfrm>
          <a:prstGeom prst="rect">
            <a:avLst/>
          </a:prstGeom>
          <a:noFill/>
        </p:spPr>
        <p:txBody>
          <a:bodyPr wrap="square" rtlCol="0">
            <a:spAutoFit/>
          </a:bodyPr>
          <a:lstStyle/>
          <a:p>
            <a:r>
              <a:rPr lang="en-US" dirty="0" smtClean="0"/>
              <a:t>Scenarios for LWT usage:</a:t>
            </a:r>
          </a:p>
          <a:p>
            <a:endParaRPr lang="en-US" dirty="0"/>
          </a:p>
          <a:p>
            <a:pPr marL="285750" indent="-285750">
              <a:buFont typeface="Arial" panose="020B0604020202020204" pitchFamily="34" charset="0"/>
              <a:buChar char="•"/>
            </a:pPr>
            <a:r>
              <a:rPr lang="en-US" dirty="0" smtClean="0"/>
              <a:t>The broker detects I/O error or network failure.</a:t>
            </a:r>
          </a:p>
          <a:p>
            <a:pPr marL="285750" indent="-285750">
              <a:buFont typeface="Arial" panose="020B0604020202020204" pitchFamily="34" charset="0"/>
              <a:buChar char="•"/>
            </a:pPr>
            <a:r>
              <a:rPr lang="en-US" dirty="0" smtClean="0"/>
              <a:t>The Client fails to communicate within the defined keep alive time</a:t>
            </a:r>
          </a:p>
          <a:p>
            <a:pPr marL="285750" indent="-285750">
              <a:buFont typeface="Arial" panose="020B0604020202020204" pitchFamily="34" charset="0"/>
              <a:buChar char="•"/>
            </a:pPr>
            <a:r>
              <a:rPr lang="en-US" dirty="0" smtClean="0"/>
              <a:t>The client does not send a disconnect packet before it closes the network connection.</a:t>
            </a:r>
          </a:p>
          <a:p>
            <a:pPr marL="285750" indent="-285750">
              <a:buFont typeface="Arial" panose="020B0604020202020204" pitchFamily="34" charset="0"/>
              <a:buChar char="•"/>
            </a:pPr>
            <a:r>
              <a:rPr lang="en-US" dirty="0" smtClean="0"/>
              <a:t>The broker closes the network connection because of the protocol error.</a:t>
            </a:r>
          </a:p>
          <a:p>
            <a:pPr marL="285750" indent="-285750">
              <a:buFont typeface="Arial" panose="020B0604020202020204" pitchFamily="34" charset="0"/>
              <a:buChar char="•"/>
            </a:pPr>
            <a:endParaRPr lang="en-US" dirty="0"/>
          </a:p>
        </p:txBody>
      </p:sp>
      <p:sp>
        <p:nvSpPr>
          <p:cNvPr id="8" name="TextBox 7"/>
          <p:cNvSpPr txBox="1"/>
          <p:nvPr/>
        </p:nvSpPr>
        <p:spPr>
          <a:xfrm>
            <a:off x="9025131" y="3144751"/>
            <a:ext cx="3505197" cy="923330"/>
          </a:xfrm>
          <a:prstGeom prst="rect">
            <a:avLst/>
          </a:prstGeom>
          <a:noFill/>
        </p:spPr>
        <p:txBody>
          <a:bodyPr wrap="square" rtlCol="0">
            <a:spAutoFit/>
          </a:bodyPr>
          <a:lstStyle/>
          <a:p>
            <a:r>
              <a:rPr lang="en-US" dirty="0" smtClean="0">
                <a:solidFill>
                  <a:schemeClr val="accent1">
                    <a:lumMod val="75000"/>
                  </a:schemeClr>
                </a:solidFill>
              </a:rPr>
              <a:t>Best Practices:</a:t>
            </a:r>
          </a:p>
          <a:p>
            <a:endParaRPr lang="en-US" dirty="0">
              <a:solidFill>
                <a:schemeClr val="accent1">
                  <a:lumMod val="75000"/>
                </a:schemeClr>
              </a:solidFill>
            </a:endParaRPr>
          </a:p>
          <a:p>
            <a:pPr marL="285750" indent="-285750">
              <a:buFont typeface="Arial" panose="020B0604020202020204" pitchFamily="34" charset="0"/>
              <a:buChar char="•"/>
            </a:pPr>
            <a:r>
              <a:rPr lang="en-US" dirty="0" smtClean="0">
                <a:solidFill>
                  <a:schemeClr val="accent1">
                    <a:lumMod val="75000"/>
                  </a:schemeClr>
                </a:solidFill>
              </a:rPr>
              <a:t>Online/Offline Mechanism</a:t>
            </a:r>
            <a:endParaRPr lang="en-US" dirty="0">
              <a:solidFill>
                <a:schemeClr val="accent1">
                  <a:lumMod val="75000"/>
                </a:schemeClr>
              </a:solidFill>
            </a:endParaRPr>
          </a:p>
        </p:txBody>
      </p:sp>
    </p:spTree>
    <p:extLst>
      <p:ext uri="{BB962C8B-B14F-4D97-AF65-F5344CB8AC3E}">
        <p14:creationId xmlns:p14="http://schemas.microsoft.com/office/powerpoint/2010/main" val="2593440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515600" cy="832104"/>
          </a:xfrm>
        </p:spPr>
        <p:txBody>
          <a:bodyPr>
            <a:normAutofit/>
          </a:bodyPr>
          <a:lstStyle/>
          <a:p>
            <a:endParaRPr lang="en-US" sz="3600" dirty="0"/>
          </a:p>
        </p:txBody>
      </p:sp>
    </p:spTree>
    <p:extLst>
      <p:ext uri="{BB962C8B-B14F-4D97-AF65-F5344CB8AC3E}">
        <p14:creationId xmlns:p14="http://schemas.microsoft.com/office/powerpoint/2010/main" val="3490117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670</Words>
  <Application>Microsoft Office PowerPoint</Application>
  <PresentationFormat>Widescreen</PresentationFormat>
  <Paragraphs>93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MQTT Core Concepts </vt:lpstr>
      <vt:lpstr>Quality of Service (QoS)</vt:lpstr>
      <vt:lpstr>Quality of Service (QoS)</vt:lpstr>
      <vt:lpstr>Persistent Sessions (Clean Session / Clean Start)</vt:lpstr>
      <vt:lpstr>Persistent Sessions (Clean Session / Clean Start)</vt:lpstr>
      <vt:lpstr>Retained Message Persistent Sessions (Clean Session / Clean Start)</vt:lpstr>
      <vt:lpstr>Last will and testament (LWT)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MQTT configurations &amp; options</dc:title>
  <dc:creator>Microsoft account</dc:creator>
  <cp:lastModifiedBy>Microsoft account</cp:lastModifiedBy>
  <cp:revision>24</cp:revision>
  <dcterms:created xsi:type="dcterms:W3CDTF">2025-06-30T08:20:53Z</dcterms:created>
  <dcterms:modified xsi:type="dcterms:W3CDTF">2025-07-06T11:54:13Z</dcterms:modified>
</cp:coreProperties>
</file>