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60" r:id="rId3"/>
    <p:sldId id="259" r:id="rId4"/>
    <p:sldId id="275" r:id="rId5"/>
    <p:sldId id="273" r:id="rId6"/>
    <p:sldId id="263" r:id="rId7"/>
    <p:sldId id="272" r:id="rId8"/>
    <p:sldId id="261" r:id="rId9"/>
    <p:sldId id="266" r:id="rId10"/>
    <p:sldId id="264" r:id="rId11"/>
    <p:sldId id="262" r:id="rId12"/>
    <p:sldId id="268" r:id="rId13"/>
    <p:sldId id="265" r:id="rId14"/>
    <p:sldId id="269" r:id="rId15"/>
    <p:sldId id="270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468551" y="2400066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616417" y="2426934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879065" y="2400066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3026931" y="2426934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289579" y="2397868"/>
            <a:ext cx="1272693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833029" y="900306"/>
            <a:ext cx="6805299" cy="347353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1004947"/>
            <a:ext cx="6805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"battery " : 0-9,      // 9 -&gt; means 90% to 100%, 5 means 50% to 60%</a:t>
            </a:r>
          </a:p>
          <a:p>
            <a:r>
              <a:rPr lang="en-US" dirty="0"/>
              <a:t>  " lock status" :   L/U  //lock/unlock</a:t>
            </a:r>
          </a:p>
          <a:p>
            <a:r>
              <a:rPr lang="en-US" dirty="0"/>
              <a:t>  " temperature " : 27 //temperature based on Celsius </a:t>
            </a:r>
          </a:p>
          <a:p>
            <a:r>
              <a:rPr lang="en-US" dirty="0"/>
              <a:t>  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  " counter": 7      // the #n transmission</a:t>
            </a:r>
          </a:p>
          <a:p>
            <a:r>
              <a:rPr lang="en-US" dirty="0"/>
              <a:t>  " is queued ": 0/1 // is msg queued or not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CD7B8-33C9-1095-E77E-E4230313D719}"/>
              </a:ext>
            </a:extLst>
          </p:cNvPr>
          <p:cNvSpPr txBox="1"/>
          <p:nvPr/>
        </p:nvSpPr>
        <p:spPr>
          <a:xfrm>
            <a:off x="4706570" y="4973986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150, 0}”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8B5AB-FE97-0F9D-DE9E-94E9225278D6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67A76-AB7B-CEE5-8756-833A6288953F}"/>
              </a:ext>
            </a:extLst>
          </p:cNvPr>
          <p:cNvSpPr txBox="1"/>
          <p:nvPr/>
        </p:nvSpPr>
        <p:spPr>
          <a:xfrm>
            <a:off x="4706570" y="5483721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160, 1}”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0313D-1C44-B2A7-2A5D-F29ABDDDC772}"/>
              </a:ext>
            </a:extLst>
          </p:cNvPr>
          <p:cNvSpPr txBox="1"/>
          <p:nvPr/>
        </p:nvSpPr>
        <p:spPr>
          <a:xfrm>
            <a:off x="4706570" y="6022949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U, 32, 15, 120, 0}”</a:t>
            </a:r>
          </a:p>
        </p:txBody>
      </p:sp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1F88-2A56-1E64-1B50-B501F6D61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Command , RFID Scan and LWT Payload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1042482" y="194214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2190348" y="196900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2452996" y="194214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600862" y="196900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863510" y="1939943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74024" y="966764"/>
            <a:ext cx="6369986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57538" y="1075283"/>
            <a:ext cx="4727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  “action request":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“{17,40,00,  52.520008,13.404954, 32.5, E2003412010901123456789A, L}”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9CD0-CC2E-76ED-2F47-A43454CE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Command , RFID Scan and LWT Payload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982195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652732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652731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961109" y="1982195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4531472" y="4977274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D42C92-9273-7D44-D6E6-0B0D2361AAC3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4518502" y="5346606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B089-F1C1-BB9D-5598-AE8062A41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15B70-B2AD-BE86-B13F-E9CD1B4C7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Command , RFID Scan and LWT Payload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0C996-5F1E-75DA-1749-9AD301A45C12}"/>
              </a:ext>
            </a:extLst>
          </p:cNvPr>
          <p:cNvSpPr/>
          <p:nvPr/>
        </p:nvSpPr>
        <p:spPr>
          <a:xfrm>
            <a:off x="488006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FE3A55-D906-22C1-15C6-24D42D090246}"/>
              </a:ext>
            </a:extLst>
          </p:cNvPr>
          <p:cNvCxnSpPr>
            <a:cxnSpLocks/>
          </p:cNvCxnSpPr>
          <p:nvPr/>
        </p:nvCxnSpPr>
        <p:spPr>
          <a:xfrm flipH="1">
            <a:off x="1635872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2CAE67-A50C-B844-ED72-2EA9889183BD}"/>
              </a:ext>
            </a:extLst>
          </p:cNvPr>
          <p:cNvSpPr/>
          <p:nvPr/>
        </p:nvSpPr>
        <p:spPr>
          <a:xfrm>
            <a:off x="1898520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C63123-218B-DF20-6933-75570E60E958}"/>
              </a:ext>
            </a:extLst>
          </p:cNvPr>
          <p:cNvCxnSpPr>
            <a:cxnSpLocks/>
          </p:cNvCxnSpPr>
          <p:nvPr/>
        </p:nvCxnSpPr>
        <p:spPr>
          <a:xfrm flipH="1">
            <a:off x="3046386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D5EDFD-9209-2D38-679D-799963CFB377}"/>
              </a:ext>
            </a:extLst>
          </p:cNvPr>
          <p:cNvSpPr/>
          <p:nvPr/>
        </p:nvSpPr>
        <p:spPr>
          <a:xfrm>
            <a:off x="3309034" y="1982195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4E9F52-05CD-01E2-9CC6-6AA70D239710}"/>
              </a:ext>
            </a:extLst>
          </p:cNvPr>
          <p:cNvSpPr/>
          <p:nvPr/>
        </p:nvSpPr>
        <p:spPr>
          <a:xfrm>
            <a:off x="6429670" y="1759736"/>
            <a:ext cx="5535351" cy="220914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1928A-CE08-F44C-A6B0-82643F369CBD}"/>
              </a:ext>
            </a:extLst>
          </p:cNvPr>
          <p:cNvSpPr txBox="1"/>
          <p:nvPr/>
        </p:nvSpPr>
        <p:spPr>
          <a:xfrm>
            <a:off x="6613184" y="1759735"/>
            <a:ext cx="53518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fa-IR" dirty="0"/>
              <a:t>“</a:t>
            </a:r>
            <a:r>
              <a:rPr lang="en-US" dirty="0" err="1"/>
              <a:t>gy</a:t>
            </a:r>
            <a:r>
              <a:rPr lang="en-US" dirty="0"/>
              <a:t>”: on/off //turn gyroscope on or off</a:t>
            </a:r>
          </a:p>
          <a:p>
            <a:r>
              <a:rPr lang="en-US" dirty="0"/>
              <a:t>“</a:t>
            </a:r>
            <a:r>
              <a:rPr lang="en-US" dirty="0" err="1"/>
              <a:t>rfid</a:t>
            </a:r>
            <a:r>
              <a:rPr lang="en-US" dirty="0"/>
              <a:t>: on/off //turn </a:t>
            </a:r>
            <a:r>
              <a:rPr lang="en-US" dirty="0" err="1"/>
              <a:t>rfid</a:t>
            </a:r>
            <a:r>
              <a:rPr lang="en-US" dirty="0"/>
              <a:t> on or off</a:t>
            </a:r>
          </a:p>
          <a:p>
            <a:r>
              <a:rPr lang="en-US" dirty="0"/>
              <a:t> “wit: number/off //If number: indicates </a:t>
            </a:r>
            <a:r>
              <a:rPr lang="en-US" b="1" dirty="0"/>
              <a:t>W</a:t>
            </a:r>
            <a:r>
              <a:rPr lang="en-US" dirty="0"/>
              <a:t>ake-up       		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ime, if off indicates no 		log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D803F-1FED-2501-BF83-CB6408C0AC1F}"/>
              </a:ext>
            </a:extLst>
          </p:cNvPr>
          <p:cNvCxnSpPr>
            <a:cxnSpLocks/>
          </p:cNvCxnSpPr>
          <p:nvPr/>
        </p:nvCxnSpPr>
        <p:spPr>
          <a:xfrm flipH="1">
            <a:off x="4698461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FF220D-C0C5-57D8-FAFE-8663160F336D}"/>
              </a:ext>
            </a:extLst>
          </p:cNvPr>
          <p:cNvSpPr/>
          <p:nvPr/>
        </p:nvSpPr>
        <p:spPr>
          <a:xfrm>
            <a:off x="4961109" y="1982195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782D45-3797-865B-68CE-32A51B1A6FBB}"/>
              </a:ext>
            </a:extLst>
          </p:cNvPr>
          <p:cNvSpPr txBox="1"/>
          <p:nvPr/>
        </p:nvSpPr>
        <p:spPr>
          <a:xfrm>
            <a:off x="4706570" y="4973986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“{off, off, 50}”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FCC801-F283-5878-73FD-25D57DCB063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364CD3-1C3F-D09F-9F86-181FF077AA0A}"/>
              </a:ext>
            </a:extLst>
          </p:cNvPr>
          <p:cNvSpPr txBox="1"/>
          <p:nvPr/>
        </p:nvSpPr>
        <p:spPr>
          <a:xfrm>
            <a:off x="4706570" y="5483721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“{off, on, 600}”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E2A12-C616-BEC3-2772-2C9C4347D9FD}"/>
              </a:ext>
            </a:extLst>
          </p:cNvPr>
          <p:cNvSpPr txBox="1"/>
          <p:nvPr/>
        </p:nvSpPr>
        <p:spPr>
          <a:xfrm>
            <a:off x="4698461" y="6014673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“{off, on, off}”</a:t>
            </a:r>
          </a:p>
        </p:txBody>
      </p:sp>
    </p:spTree>
    <p:extLst>
      <p:ext uri="{BB962C8B-B14F-4D97-AF65-F5344CB8AC3E}">
        <p14:creationId xmlns:p14="http://schemas.microsoft.com/office/powerpoint/2010/main" val="298886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AAC29-B391-1A12-C3A8-70ABDA4E7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5DA1-0341-ED79-0ECA-9306557B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Command , RFID Scan and LWT Payload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5AF269-16FD-2273-5485-07C5339CB262}"/>
              </a:ext>
            </a:extLst>
          </p:cNvPr>
          <p:cNvSpPr/>
          <p:nvPr/>
        </p:nvSpPr>
        <p:spPr>
          <a:xfrm>
            <a:off x="488006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AA0C53-C609-EB2C-84E4-0AF69188FC40}"/>
              </a:ext>
            </a:extLst>
          </p:cNvPr>
          <p:cNvCxnSpPr>
            <a:cxnSpLocks/>
          </p:cNvCxnSpPr>
          <p:nvPr/>
        </p:nvCxnSpPr>
        <p:spPr>
          <a:xfrm flipH="1">
            <a:off x="1635872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7AD5FD-10BC-4FED-DFF4-C067DF265A1C}"/>
              </a:ext>
            </a:extLst>
          </p:cNvPr>
          <p:cNvSpPr/>
          <p:nvPr/>
        </p:nvSpPr>
        <p:spPr>
          <a:xfrm>
            <a:off x="1898520" y="198439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B181B-24CA-B827-1808-F7D948C348EB}"/>
              </a:ext>
            </a:extLst>
          </p:cNvPr>
          <p:cNvCxnSpPr>
            <a:cxnSpLocks/>
          </p:cNvCxnSpPr>
          <p:nvPr/>
        </p:nvCxnSpPr>
        <p:spPr>
          <a:xfrm flipH="1">
            <a:off x="3046386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CD4FFCA-BB03-C226-3789-A1A80005F2B9}"/>
              </a:ext>
            </a:extLst>
          </p:cNvPr>
          <p:cNvSpPr/>
          <p:nvPr/>
        </p:nvSpPr>
        <p:spPr>
          <a:xfrm>
            <a:off x="3309034" y="1982195"/>
            <a:ext cx="1292148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CAF5AF-EAE0-A3E3-1D86-85B4EDB1A6B6}"/>
              </a:ext>
            </a:extLst>
          </p:cNvPr>
          <p:cNvSpPr/>
          <p:nvPr/>
        </p:nvSpPr>
        <p:spPr>
          <a:xfrm>
            <a:off x="6868732" y="1721943"/>
            <a:ext cx="4920256" cy="1842023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E8B061-3217-B409-1D32-1CACEE71B384}"/>
              </a:ext>
            </a:extLst>
          </p:cNvPr>
          <p:cNvSpPr txBox="1"/>
          <p:nvPr/>
        </p:nvSpPr>
        <p:spPr>
          <a:xfrm>
            <a:off x="7031854" y="1721943"/>
            <a:ext cx="47571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req,</a:t>
            </a:r>
          </a:p>
          <a:p>
            <a:r>
              <a:rPr lang="en-US" dirty="0"/>
              <a:t>  batt,</a:t>
            </a:r>
          </a:p>
          <a:p>
            <a:r>
              <a:rPr lang="en-US" dirty="0"/>
              <a:t>  </a:t>
            </a:r>
            <a:r>
              <a:rPr lang="en-US" dirty="0" err="1"/>
              <a:t>gy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rfid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EAB74B-BDAF-1D3B-BACE-6096511E7EC3}"/>
              </a:ext>
            </a:extLst>
          </p:cNvPr>
          <p:cNvCxnSpPr>
            <a:cxnSpLocks/>
          </p:cNvCxnSpPr>
          <p:nvPr/>
        </p:nvCxnSpPr>
        <p:spPr>
          <a:xfrm flipH="1">
            <a:off x="4698461" y="20112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358DB61-FDD7-2AB6-64DF-0926AADD90A3}"/>
              </a:ext>
            </a:extLst>
          </p:cNvPr>
          <p:cNvSpPr/>
          <p:nvPr/>
        </p:nvSpPr>
        <p:spPr>
          <a:xfrm>
            <a:off x="4961109" y="1982195"/>
            <a:ext cx="1731209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8BFE9D-C3CD-4425-3EA9-F35D6E098181}"/>
              </a:ext>
            </a:extLst>
          </p:cNvPr>
          <p:cNvSpPr txBox="1"/>
          <p:nvPr/>
        </p:nvSpPr>
        <p:spPr>
          <a:xfrm>
            <a:off x="4706570" y="4973986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“{req, batt}”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53E1B3-7EE3-A9E5-13AC-B2431E2E08FA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</p:spTree>
    <p:extLst>
      <p:ext uri="{BB962C8B-B14F-4D97-AF65-F5344CB8AC3E}">
        <p14:creationId xmlns:p14="http://schemas.microsoft.com/office/powerpoint/2010/main" val="3624458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E00D-2C1A-C156-2657-91483B1C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37D5-A104-904C-067F-EE224CF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0ABF0F-07F6-A496-F9C3-583381E1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440656"/>
            <a:ext cx="116311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Auto Truck Lock IoT Gadget is a secure, IoT-based locking solution designed for logistics and fleet management. Installed on trucks, this device integrates </a:t>
            </a:r>
            <a:r>
              <a:rPr lang="en-US" b="1" dirty="0"/>
              <a:t>GPS, SIM (cellular internet), and RFID modules</a:t>
            </a:r>
            <a:r>
              <a:rPr lang="en-US" dirty="0"/>
              <a:t> to provide real-time vehicle tracking and controlled access to the truck’s cargo.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driver is assigned an </a:t>
            </a:r>
            <a:r>
              <a:rPr lang="en-US" b="1" dirty="0"/>
              <a:t>RFID tag</a:t>
            </a:r>
            <a:r>
              <a:rPr lang="en-US" dirty="0"/>
              <a:t>, which can be authorized remotely by the backend system. The gadget communicates with a central </a:t>
            </a:r>
            <a:r>
              <a:rPr lang="en-US" b="1" dirty="0"/>
              <a:t>MQTT broker</a:t>
            </a:r>
            <a:r>
              <a:rPr lang="en-US" dirty="0"/>
              <a:t>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Periodically transmit vehicle </a:t>
            </a:r>
            <a:r>
              <a:rPr lang="en-US" b="1" dirty="0"/>
              <a:t>GPS location, timestamp, and battery status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Receive </a:t>
            </a:r>
            <a:r>
              <a:rPr lang="en-US" b="1" dirty="0"/>
              <a:t>remote lock/unlock commands</a:t>
            </a:r>
            <a:r>
              <a:rPr lang="en-US" dirty="0"/>
              <a:t> from the backend after verifying driver credentials and vehicle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Publish RFID scan data to request unlock permissions.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optimize battery life, the device uses a </a:t>
            </a:r>
            <a:r>
              <a:rPr lang="en-US" b="1" dirty="0"/>
              <a:t>wake-up/sleep mechanism</a:t>
            </a:r>
            <a:r>
              <a:rPr lang="en-US" dirty="0"/>
              <a:t>, only activating periodically to send updates and listen for commands. This design ensures secure, real-time monitoring and controlled access to truck cargo, even in regions with intermittent network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79614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52C1-B32D-1FCA-2D01-7B621547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C5D2-B170-0559-F9F1-6315F12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Communication Flow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3C9293-4C4A-52C3-4AE8-E63431E5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039613"/>
            <a:ext cx="1163117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communication flow of the Auto Truck Lock Gadget is built upon </a:t>
            </a:r>
            <a:r>
              <a:rPr lang="en-US" sz="1600" b="1" dirty="0"/>
              <a:t>MQTT protocol principles</a:t>
            </a:r>
            <a:r>
              <a:rPr lang="en-US" sz="1600" dirty="0"/>
              <a:t>, ensuring lightweight and reliable data exchange over mobile networks. The flow includes several key operations:</a:t>
            </a:r>
          </a:p>
          <a:p>
            <a:endParaRPr lang="en-US" sz="1600" dirty="0"/>
          </a:p>
          <a:p>
            <a:r>
              <a:rPr lang="en-US" sz="1600" b="1" dirty="0"/>
              <a:t>Device Initialization &amp; MQTT Connection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wake-up, the gadget establishes an MQTT connection with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It registers a </a:t>
            </a:r>
            <a:r>
              <a:rPr lang="en-US" sz="1600" b="1" dirty="0"/>
              <a:t>Last Will and Testament (LWT)</a:t>
            </a:r>
            <a:r>
              <a:rPr lang="en-US" sz="1600" dirty="0"/>
              <a:t> message to notify the backend of unexpected disconnections.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device subscribes to its </a:t>
            </a:r>
            <a:r>
              <a:rPr lang="en-US" sz="1600" b="1" dirty="0"/>
              <a:t>command topic</a:t>
            </a:r>
            <a:r>
              <a:rPr lang="en-US" sz="1600" dirty="0"/>
              <a:t> to receive lock/unlock instructions.</a:t>
            </a:r>
          </a:p>
          <a:p>
            <a:r>
              <a:rPr lang="en-US" sz="1600" b="1" dirty="0"/>
              <a:t>Periodic Status Publishing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configurable intervals, the device sends status updates containing </a:t>
            </a:r>
            <a:r>
              <a:rPr lang="en-US" sz="1600" b="1" dirty="0"/>
              <a:t>GPS coordinates, timestamp, and battery level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messages are published to a designated </a:t>
            </a:r>
            <a:r>
              <a:rPr lang="en-US" sz="1600" b="1" dirty="0"/>
              <a:t>status topic</a:t>
            </a:r>
            <a:r>
              <a:rPr lang="en-US" sz="1600" dirty="0"/>
              <a:t> with </a:t>
            </a:r>
            <a:r>
              <a:rPr lang="en-US" sz="1600" b="1" dirty="0"/>
              <a:t>QoS level 1</a:t>
            </a:r>
            <a:r>
              <a:rPr lang="en-US" sz="1600" dirty="0"/>
              <a:t> to guarantee delivery.</a:t>
            </a:r>
          </a:p>
          <a:p>
            <a:r>
              <a:rPr lang="en-US" sz="1600" b="1" dirty="0"/>
              <a:t>RFID Scan &amp; Unlock Request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an RFID tag is scanned, the gadget publishes the tag ID to the backend via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backend verifies driver authorization and sends back an unlock command to the device.</a:t>
            </a:r>
          </a:p>
          <a:p>
            <a:r>
              <a:rPr lang="en-US" sz="1600" b="1" dirty="0"/>
              <a:t>Lock/Unlock Command Handling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gadget listens for incoming commands on its </a:t>
            </a:r>
            <a:r>
              <a:rPr lang="en-US" sz="1600" b="1" dirty="0"/>
              <a:t>command topic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receiving a valid unlock command, it activates the lock mechanism accordingly.</a:t>
            </a:r>
          </a:p>
          <a:p>
            <a:r>
              <a:rPr lang="en-US" sz="1600" b="1" dirty="0"/>
              <a:t>Offline Detection with LWT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the gadget disconnects unexpectedly (e.g., power loss, network failure), the broker publishes the pre-defined LWT message to notify the backend.</a:t>
            </a:r>
          </a:p>
          <a:p>
            <a:pPr lvl="1"/>
            <a:endParaRPr lang="en-US" sz="1600" dirty="0"/>
          </a:p>
          <a:p>
            <a:r>
              <a:rPr lang="en-US" sz="1600" dirty="0"/>
              <a:t>This communication workflow ensures a </a:t>
            </a:r>
            <a:r>
              <a:rPr lang="en-US" sz="1600" b="1" dirty="0"/>
              <a:t>reliable and scalable infrastructure</a:t>
            </a:r>
            <a:r>
              <a:rPr lang="en-US" sz="1600" dirty="0"/>
              <a:t> for managing truck locks across a fleet, even under challenging network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641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15DAD-1E40-A773-FCA7-04D8CAF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B1EA-62B5-B13C-F682-500466CA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930"/>
            <a:ext cx="9144000" cy="1146140"/>
          </a:xfrm>
        </p:spPr>
        <p:txBody>
          <a:bodyPr>
            <a:normAutofit/>
          </a:bodyPr>
          <a:lstStyle/>
          <a:p>
            <a:r>
              <a:rPr lang="en-US" dirty="0"/>
              <a:t>Module Diagram</a:t>
            </a:r>
          </a:p>
        </p:txBody>
      </p:sp>
    </p:spTree>
    <p:extLst>
      <p:ext uri="{BB962C8B-B14F-4D97-AF65-F5344CB8AC3E}">
        <p14:creationId xmlns:p14="http://schemas.microsoft.com/office/powerpoint/2010/main" val="33333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8A1B6-8DDF-E447-801B-C8E5F86A39BE}"/>
              </a:ext>
            </a:extLst>
          </p:cNvPr>
          <p:cNvCxnSpPr>
            <a:cxnSpLocks/>
          </p:cNvCxnSpPr>
          <p:nvPr/>
        </p:nvCxnSpPr>
        <p:spPr>
          <a:xfrm flipH="1">
            <a:off x="1862854" y="1321658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863F92-0E52-01A1-0AB2-809F2F486443}"/>
              </a:ext>
            </a:extLst>
          </p:cNvPr>
          <p:cNvSpPr/>
          <p:nvPr/>
        </p:nvSpPr>
        <p:spPr>
          <a:xfrm>
            <a:off x="3130530" y="1537753"/>
            <a:ext cx="894941" cy="37279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CBE2AB-8FBE-1C8A-EA22-90B249915058}"/>
              </a:ext>
            </a:extLst>
          </p:cNvPr>
          <p:cNvSpPr txBox="1"/>
          <p:nvPr/>
        </p:nvSpPr>
        <p:spPr>
          <a:xfrm>
            <a:off x="4033419" y="156655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A0CF6C-970D-42D4-A1C3-3783FB9F9844}"/>
              </a:ext>
            </a:extLst>
          </p:cNvPr>
          <p:cNvSpPr txBox="1"/>
          <p:nvPr/>
        </p:nvSpPr>
        <p:spPr>
          <a:xfrm>
            <a:off x="5094777" y="2771822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D9BEBD-03FB-AF1D-DDB5-8B34F56B86BE}"/>
              </a:ext>
            </a:extLst>
          </p:cNvPr>
          <p:cNvSpPr txBox="1"/>
          <p:nvPr/>
        </p:nvSpPr>
        <p:spPr>
          <a:xfrm>
            <a:off x="4033419" y="2016137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BC10AE-BEFD-C958-E4C0-E14F672DA38E}"/>
              </a:ext>
            </a:extLst>
          </p:cNvPr>
          <p:cNvSpPr txBox="1"/>
          <p:nvPr/>
        </p:nvSpPr>
        <p:spPr>
          <a:xfrm>
            <a:off x="9068785" y="350563"/>
            <a:ext cx="30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topic structure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A7074D-5262-FF8F-9AAC-D9431F17834A}"/>
              </a:ext>
            </a:extLst>
          </p:cNvPr>
          <p:cNvSpPr txBox="1"/>
          <p:nvPr/>
        </p:nvSpPr>
        <p:spPr>
          <a:xfrm>
            <a:off x="5094777" y="3175389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(e.g., wake-up interval, </a:t>
            </a:r>
            <a:r>
              <a:rPr lang="en-US" sz="1400" dirty="0" err="1"/>
              <a:t>gy</a:t>
            </a:r>
            <a:r>
              <a:rPr lang="en-US" sz="1400" dirty="0"/>
              <a:t>, RFID).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8E4044B-DCB6-D1FF-463D-2F7736E32BC5}"/>
              </a:ext>
            </a:extLst>
          </p:cNvPr>
          <p:cNvSpPr/>
          <p:nvPr/>
        </p:nvSpPr>
        <p:spPr>
          <a:xfrm>
            <a:off x="924132" y="1288944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7F35D6-1935-F59C-E519-35EB194F61AC}"/>
              </a:ext>
            </a:extLst>
          </p:cNvPr>
          <p:cNvSpPr/>
          <p:nvPr/>
        </p:nvSpPr>
        <p:spPr>
          <a:xfrm>
            <a:off x="2033088" y="1302322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&lt;IMEA&gt;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74063-7B09-17C3-268E-1DC2AFA97EFB}"/>
              </a:ext>
            </a:extLst>
          </p:cNvPr>
          <p:cNvCxnSpPr>
            <a:cxnSpLocks/>
          </p:cNvCxnSpPr>
          <p:nvPr/>
        </p:nvCxnSpPr>
        <p:spPr>
          <a:xfrm flipH="1">
            <a:off x="2971810" y="1321658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D87122-AD03-BA62-E394-B20F36372365}"/>
              </a:ext>
            </a:extLst>
          </p:cNvPr>
          <p:cNvSpPr/>
          <p:nvPr/>
        </p:nvSpPr>
        <p:spPr>
          <a:xfrm>
            <a:off x="3138478" y="1976014"/>
            <a:ext cx="894941" cy="372791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95408D-6F22-1CFB-3C57-D15B75B6BB79}"/>
              </a:ext>
            </a:extLst>
          </p:cNvPr>
          <p:cNvSpPr/>
          <p:nvPr/>
        </p:nvSpPr>
        <p:spPr>
          <a:xfrm>
            <a:off x="3130529" y="2414726"/>
            <a:ext cx="894941" cy="37279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EA5E11-11C2-A9D6-269D-2C94A05F7316}"/>
              </a:ext>
            </a:extLst>
          </p:cNvPr>
          <p:cNvSpPr/>
          <p:nvPr/>
        </p:nvSpPr>
        <p:spPr>
          <a:xfrm>
            <a:off x="4199836" y="2720225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D8322B-3E42-D2D2-3889-CD4AA21794C4}"/>
              </a:ext>
            </a:extLst>
          </p:cNvPr>
          <p:cNvCxnSpPr>
            <a:cxnSpLocks/>
          </p:cNvCxnSpPr>
          <p:nvPr/>
        </p:nvCxnSpPr>
        <p:spPr>
          <a:xfrm flipH="1">
            <a:off x="4073383" y="244744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BF672F-8C15-32BE-D72A-776DFA463CB3}"/>
              </a:ext>
            </a:extLst>
          </p:cNvPr>
          <p:cNvSpPr/>
          <p:nvPr/>
        </p:nvSpPr>
        <p:spPr>
          <a:xfrm>
            <a:off x="4199836" y="3144948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790333"/>
              </p:ext>
            </p:extLst>
          </p:nvPr>
        </p:nvGraphicFramePr>
        <p:xfrm>
          <a:off x="458821" y="3949335"/>
          <a:ext cx="10768520" cy="2590800"/>
        </p:xfrm>
        <a:graphic>
          <a:graphicData uri="http://schemas.openxmlformats.org/drawingml/2006/table">
            <a:tbl>
              <a:tblPr/>
              <a:tblGrid>
                <a:gridCol w="3455330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3276211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Status Data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RFID Scan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truck/&lt;IMEI&gt;/</a:t>
                      </a:r>
                      <a:r>
                        <a:rPr lang="en-US" sz="1400" dirty="0" err="1"/>
                        <a:t>rfid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Command Control -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truck/&lt;IMEI&gt;/command/config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configurations such as wake-up interval time, turning on/off Gyroscope and turning on/off RFID.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8DDC2-8CBE-B5B2-778D-408C0BFF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B42-4BEB-3EE9-8003-CBF695D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A0683-67B9-57CD-9E44-3AA50F709286}"/>
              </a:ext>
            </a:extLst>
          </p:cNvPr>
          <p:cNvSpPr/>
          <p:nvPr/>
        </p:nvSpPr>
        <p:spPr>
          <a:xfrm>
            <a:off x="262647" y="1556256"/>
            <a:ext cx="84630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F41120-42C7-6A33-5E5F-E6AC6AF257F7}"/>
              </a:ext>
            </a:extLst>
          </p:cNvPr>
          <p:cNvCxnSpPr>
            <a:cxnSpLocks/>
          </p:cNvCxnSpPr>
          <p:nvPr/>
        </p:nvCxnSpPr>
        <p:spPr>
          <a:xfrm flipH="1">
            <a:off x="1196504" y="156784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041C27-8058-1A3E-D326-4255A8DA0210}"/>
              </a:ext>
            </a:extLst>
          </p:cNvPr>
          <p:cNvSpPr/>
          <p:nvPr/>
        </p:nvSpPr>
        <p:spPr>
          <a:xfrm>
            <a:off x="1449423" y="1556257"/>
            <a:ext cx="93385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AD947-720D-19D6-52C2-A554524437F5}"/>
              </a:ext>
            </a:extLst>
          </p:cNvPr>
          <p:cNvCxnSpPr>
            <a:cxnSpLocks/>
          </p:cNvCxnSpPr>
          <p:nvPr/>
        </p:nvCxnSpPr>
        <p:spPr>
          <a:xfrm flipH="1">
            <a:off x="2470830" y="1556257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793E7E-F2D7-0543-4976-0D218A40BD63}"/>
              </a:ext>
            </a:extLst>
          </p:cNvPr>
          <p:cNvSpPr/>
          <p:nvPr/>
        </p:nvSpPr>
        <p:spPr>
          <a:xfrm>
            <a:off x="2636199" y="2034668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2075A-E7E3-82E5-85C0-EE7A206557EB}"/>
              </a:ext>
            </a:extLst>
          </p:cNvPr>
          <p:cNvSpPr/>
          <p:nvPr/>
        </p:nvSpPr>
        <p:spPr>
          <a:xfrm>
            <a:off x="2636199" y="2632243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2A15AC-E65D-3310-9FC2-A9CE832BF1A5}"/>
              </a:ext>
            </a:extLst>
          </p:cNvPr>
          <p:cNvSpPr/>
          <p:nvPr/>
        </p:nvSpPr>
        <p:spPr>
          <a:xfrm>
            <a:off x="2636199" y="3189794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AF75B-DA48-F2E9-8D4A-F7DB70EA09AC}"/>
              </a:ext>
            </a:extLst>
          </p:cNvPr>
          <p:cNvSpPr txBox="1"/>
          <p:nvPr/>
        </p:nvSpPr>
        <p:spPr>
          <a:xfrm>
            <a:off x="4007796" y="2106676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993873-0FBB-FE9B-9C71-EB67DCF3C5C8}"/>
              </a:ext>
            </a:extLst>
          </p:cNvPr>
          <p:cNvSpPr txBox="1"/>
          <p:nvPr/>
        </p:nvSpPr>
        <p:spPr>
          <a:xfrm>
            <a:off x="5496135" y="3695874"/>
            <a:ext cx="612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7DDAA-CA53-7BFA-0CB8-2F33B8AC6406}"/>
              </a:ext>
            </a:extLst>
          </p:cNvPr>
          <p:cNvSpPr txBox="1"/>
          <p:nvPr/>
        </p:nvSpPr>
        <p:spPr>
          <a:xfrm>
            <a:off x="4007795" y="2691758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scanned RFID tag IDs for authorization requests.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C02AD-B73D-6AED-B2F8-9B52CB07E90F}"/>
              </a:ext>
            </a:extLst>
          </p:cNvPr>
          <p:cNvSpPr txBox="1"/>
          <p:nvPr/>
        </p:nvSpPr>
        <p:spPr>
          <a:xfrm>
            <a:off x="9068785" y="350563"/>
            <a:ext cx="30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topic structure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6D5AEA-5A5F-8513-150D-29CAB70E7F85}"/>
              </a:ext>
            </a:extLst>
          </p:cNvPr>
          <p:cNvCxnSpPr>
            <a:cxnSpLocks/>
          </p:cNvCxnSpPr>
          <p:nvPr/>
        </p:nvCxnSpPr>
        <p:spPr>
          <a:xfrm flipH="1">
            <a:off x="4007795" y="321666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F94C57-6BED-31F5-3B35-296DA2909870}"/>
              </a:ext>
            </a:extLst>
          </p:cNvPr>
          <p:cNvSpPr/>
          <p:nvPr/>
        </p:nvSpPr>
        <p:spPr>
          <a:xfrm>
            <a:off x="4173164" y="3641335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AF7E31-20D5-7E21-A8A6-0FF31CCD49D8}"/>
              </a:ext>
            </a:extLst>
          </p:cNvPr>
          <p:cNvSpPr/>
          <p:nvPr/>
        </p:nvSpPr>
        <p:spPr>
          <a:xfrm>
            <a:off x="4163437" y="4221580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A97D7-43B0-C12A-36B8-92E3C7948326}"/>
              </a:ext>
            </a:extLst>
          </p:cNvPr>
          <p:cNvSpPr txBox="1"/>
          <p:nvPr/>
        </p:nvSpPr>
        <p:spPr>
          <a:xfrm>
            <a:off x="5496135" y="4276119"/>
            <a:ext cx="695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configuration updates (e.g., wake-up interval, </a:t>
            </a:r>
            <a:r>
              <a:rPr lang="en-US" dirty="0" err="1"/>
              <a:t>gy</a:t>
            </a:r>
            <a:r>
              <a:rPr lang="en-US" dirty="0"/>
              <a:t>, RFID).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AEDBE4-7387-0CF1-2BC1-58949FC1B548}"/>
              </a:ext>
            </a:extLst>
          </p:cNvPr>
          <p:cNvSpPr/>
          <p:nvPr/>
        </p:nvSpPr>
        <p:spPr>
          <a:xfrm>
            <a:off x="4163436" y="4801825"/>
            <a:ext cx="1760715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7FFF8B-AAC2-7570-03F7-41638A96FAA3}"/>
              </a:ext>
            </a:extLst>
          </p:cNvPr>
          <p:cNvSpPr txBox="1"/>
          <p:nvPr/>
        </p:nvSpPr>
        <p:spPr>
          <a:xfrm>
            <a:off x="5924152" y="4892154"/>
            <a:ext cx="579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 diagnostics request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D321C5-2CE0-24C2-BFA8-A953A2638B2C}"/>
              </a:ext>
            </a:extLst>
          </p:cNvPr>
          <p:cNvSpPr/>
          <p:nvPr/>
        </p:nvSpPr>
        <p:spPr>
          <a:xfrm>
            <a:off x="2636199" y="5399434"/>
            <a:ext cx="1284054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AD28A1-8346-C075-B374-2F8F432687A4}"/>
              </a:ext>
            </a:extLst>
          </p:cNvPr>
          <p:cNvSpPr txBox="1"/>
          <p:nvPr/>
        </p:nvSpPr>
        <p:spPr>
          <a:xfrm>
            <a:off x="3942133" y="5475692"/>
            <a:ext cx="625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Published detailed device diagnostics/logs </a:t>
            </a:r>
          </a:p>
        </p:txBody>
      </p:sp>
    </p:spTree>
    <p:extLst>
      <p:ext uri="{BB962C8B-B14F-4D97-AF65-F5344CB8AC3E}">
        <p14:creationId xmlns:p14="http://schemas.microsoft.com/office/powerpoint/2010/main" val="23694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43503-A539-5778-6389-32BA5902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A9A-92CA-B2F7-0F08-8B92DE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225356" y="2055143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159213" y="2066727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363492" y="2055143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36F1BD-D3EE-CE29-ABF4-7E33BB6F6193}"/>
              </a:ext>
            </a:extLst>
          </p:cNvPr>
          <p:cNvCxnSpPr>
            <a:cxnSpLocks/>
          </p:cNvCxnSpPr>
          <p:nvPr/>
        </p:nvCxnSpPr>
        <p:spPr>
          <a:xfrm flipH="1">
            <a:off x="2433539" y="2055143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EE95FB-5E01-4B24-58DF-B2D5AFEA1D9A}"/>
              </a:ext>
            </a:extLst>
          </p:cNvPr>
          <p:cNvSpPr/>
          <p:nvPr/>
        </p:nvSpPr>
        <p:spPr>
          <a:xfrm>
            <a:off x="2696187" y="2055143"/>
            <a:ext cx="84630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BE4FD-C4D5-B189-62DD-AADEF7713FEB}"/>
              </a:ext>
            </a:extLst>
          </p:cNvPr>
          <p:cNvCxnSpPr>
            <a:cxnSpLocks/>
          </p:cNvCxnSpPr>
          <p:nvPr/>
        </p:nvCxnSpPr>
        <p:spPr>
          <a:xfrm flipH="1">
            <a:off x="3630044" y="2066727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68F568-8E81-B5A1-0A20-CF5756D9AD91}"/>
              </a:ext>
            </a:extLst>
          </p:cNvPr>
          <p:cNvSpPr/>
          <p:nvPr/>
        </p:nvSpPr>
        <p:spPr>
          <a:xfrm>
            <a:off x="3882963" y="2055143"/>
            <a:ext cx="93385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46513D-BDD2-A6BF-9432-B01C9D794631}"/>
              </a:ext>
            </a:extLst>
          </p:cNvPr>
          <p:cNvCxnSpPr>
            <a:cxnSpLocks/>
          </p:cNvCxnSpPr>
          <p:nvPr/>
        </p:nvCxnSpPr>
        <p:spPr>
          <a:xfrm flipH="1">
            <a:off x="4904370" y="2055143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884B2F7-3AAE-A942-7A15-A6C8D397DC00}"/>
              </a:ext>
            </a:extLst>
          </p:cNvPr>
          <p:cNvSpPr txBox="1"/>
          <p:nvPr/>
        </p:nvSpPr>
        <p:spPr>
          <a:xfrm>
            <a:off x="9187138" y="96480"/>
            <a:ext cx="300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Optional</a:t>
            </a:r>
          </a:p>
          <a:p>
            <a:r>
              <a:rPr lang="en-US" sz="1600" dirty="0"/>
              <a:t>Consider device groups (e.g., region or fleet ID)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5D18F5-5B94-CE0D-2DE7-D8DE0CC57A83}"/>
              </a:ext>
            </a:extLst>
          </p:cNvPr>
          <p:cNvSpPr/>
          <p:nvPr/>
        </p:nvSpPr>
        <p:spPr>
          <a:xfrm>
            <a:off x="5069739" y="2533554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06C491-6690-355D-0D97-2A17F6093181}"/>
              </a:ext>
            </a:extLst>
          </p:cNvPr>
          <p:cNvSpPr/>
          <p:nvPr/>
        </p:nvSpPr>
        <p:spPr>
          <a:xfrm>
            <a:off x="5069739" y="3131129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BD33F8-D301-729C-787A-8A506F20669D}"/>
              </a:ext>
            </a:extLst>
          </p:cNvPr>
          <p:cNvSpPr/>
          <p:nvPr/>
        </p:nvSpPr>
        <p:spPr>
          <a:xfrm>
            <a:off x="5069739" y="3688680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B319-96B7-02C8-4486-191AE9E89D3F}"/>
              </a:ext>
            </a:extLst>
          </p:cNvPr>
          <p:cNvCxnSpPr>
            <a:cxnSpLocks/>
          </p:cNvCxnSpPr>
          <p:nvPr/>
        </p:nvCxnSpPr>
        <p:spPr>
          <a:xfrm flipH="1">
            <a:off x="6441335" y="37155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089FE76-477F-F226-CE24-119568B4B6E1}"/>
              </a:ext>
            </a:extLst>
          </p:cNvPr>
          <p:cNvSpPr/>
          <p:nvPr/>
        </p:nvSpPr>
        <p:spPr>
          <a:xfrm>
            <a:off x="6606704" y="4140221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B24D38-284F-ADF6-4F26-D4A27D258B54}"/>
              </a:ext>
            </a:extLst>
          </p:cNvPr>
          <p:cNvSpPr/>
          <p:nvPr/>
        </p:nvSpPr>
        <p:spPr>
          <a:xfrm>
            <a:off x="6596977" y="4720466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7654A7F-20AF-3FAF-9F62-07F123BB64EF}"/>
              </a:ext>
            </a:extLst>
          </p:cNvPr>
          <p:cNvSpPr/>
          <p:nvPr/>
        </p:nvSpPr>
        <p:spPr>
          <a:xfrm>
            <a:off x="6596976" y="5300711"/>
            <a:ext cx="1760715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1ED8BAC-11EB-045C-9589-B145343B9648}"/>
              </a:ext>
            </a:extLst>
          </p:cNvPr>
          <p:cNvSpPr/>
          <p:nvPr/>
        </p:nvSpPr>
        <p:spPr>
          <a:xfrm>
            <a:off x="5069739" y="5898320"/>
            <a:ext cx="1284054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</p:spTree>
    <p:extLst>
      <p:ext uri="{BB962C8B-B14F-4D97-AF65-F5344CB8AC3E}">
        <p14:creationId xmlns:p14="http://schemas.microsoft.com/office/powerpoint/2010/main" val="2556396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1270</Words>
  <Application>Microsoft Office PowerPoint</Application>
  <PresentationFormat>Widescreen</PresentationFormat>
  <Paragraphs>191</Paragraphs>
  <Slides>16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Project Overview</vt:lpstr>
      <vt:lpstr>Communication Flow Overview</vt:lpstr>
      <vt:lpstr>Module Diagram</vt:lpstr>
      <vt:lpstr>Topic structures  QoS &amp; Reliability Configurations</vt:lpstr>
      <vt:lpstr>MQTT QoS &amp; Reliability Configurations</vt:lpstr>
      <vt:lpstr>Topics Structure</vt:lpstr>
      <vt:lpstr>Topics Structure</vt:lpstr>
      <vt:lpstr>Topics Structure</vt:lpstr>
      <vt:lpstr>Msg structures</vt:lpstr>
      <vt:lpstr>Status Payload format</vt:lpstr>
      <vt:lpstr>Command , RFID Scan and LWT Payload</vt:lpstr>
      <vt:lpstr>Command , RFID Scan and LWT Payload</vt:lpstr>
      <vt:lpstr>Command , RFID Scan and LWT Payload</vt:lpstr>
      <vt:lpstr>Command , RFID Scan and LWT Payload</vt:lpstr>
      <vt:lpstr>Timing intervals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67</cp:revision>
  <dcterms:created xsi:type="dcterms:W3CDTF">2025-08-06T09:57:46Z</dcterms:created>
  <dcterms:modified xsi:type="dcterms:W3CDTF">2025-08-06T16:13:14Z</dcterms:modified>
</cp:coreProperties>
</file>