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8" r:id="rId3"/>
    <p:sldId id="273" r:id="rId4"/>
    <p:sldId id="263" r:id="rId5"/>
    <p:sldId id="279" r:id="rId6"/>
    <p:sldId id="281" r:id="rId7"/>
    <p:sldId id="272" r:id="rId8"/>
    <p:sldId id="264" r:id="rId9"/>
    <p:sldId id="262" r:id="rId10"/>
    <p:sldId id="268" r:id="rId11"/>
    <p:sldId id="283" r:id="rId12"/>
    <p:sldId id="284" r:id="rId13"/>
    <p:sldId id="265" r:id="rId14"/>
    <p:sldId id="282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53AE-A036-45D9-A403-1429BE75DCA0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6359-004B-49B2-8F81-053030F7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6359-004B-49B2-8F81-053030F79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FAA9-B573-3CE7-A4E7-57E1FCF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0206-4EE5-6C6C-4536-CA694B5B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EEB1-3D0C-FA59-E1EE-22391C8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4BF7-1CA4-2365-91F6-B67A475B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1765-44DE-D718-2F2F-ACF09F6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F52E-E46F-54F6-DA9C-9334838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40038-CA9C-CF07-A0C3-326DC427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F939-5098-4D40-5601-A179D0E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E188-93DB-19FB-EBE8-6211F184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4DE4-1A9B-1CBE-AC4A-6802D827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6D57E-2B8B-BE40-D0F1-7417704D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67FC7-7505-322A-BE89-4C04468FA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9DAA-6779-0A54-5C79-7CB17774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C858-9F71-6E60-6993-BED0EB8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016B-3DC1-9648-59D0-083157FB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1176-846F-BD44-4487-1D59AC73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C905-ECC7-45C4-4DA7-4BAA4C1C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9CBB-3D89-3D5E-7BBD-8E6DCB30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22B1-1ADA-4A7B-3A09-18359DA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83AA-5900-6AE4-A713-85FB27B7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F41-D397-7092-862D-8D17C44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6C88-5436-CAB4-71BC-5A3523E7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CACF-64CB-C2A6-CCDB-19D07BD3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671-59D5-E47B-58C2-3D131E63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9960-ECCF-7B01-C28D-7241336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B3D8-AF93-7A02-157E-7BCCB900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229-69ED-F2C9-F45C-89BA5F0C0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E8CC-FB9A-BBC6-35C2-F2389601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862-6A66-63C7-5617-F10DBF0F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8D3D-ADB6-4651-E3A1-67EC94BF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E751-E7B7-AB70-CB98-E3FB15EB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4647-F144-DACB-88B4-9A7878F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B0F5-8F9D-0A5C-F2A7-C59378A7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78BA-0915-64D2-EFB1-887256F6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34C4-4A8A-C4B5-586B-A51976E1C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CE9BA-8F91-D478-35B4-2C82DB81F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A124E-3A2F-B2F4-09B2-38D49D1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91B0F-DA17-0D71-0C07-30223E79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CDEC6-CDCC-54ED-34B9-B5C0A2B8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0BC-5E4B-D61F-2933-CE4697E3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0C3E6-EB39-EE4B-2C7C-15365DC0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D541-1B58-E8D4-C149-CDA21EF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25B1-728B-F500-E7FC-DC4F401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0843-AF8A-6778-801B-D1AB3C9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ACB1-20D3-EC7F-59F9-711DE73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0B089-7B9C-13A5-9ED7-50122AB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C2B-CC79-CB01-4B17-A15E4F1D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75CB-D349-E2B6-69F6-EADD3B16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FDFE7-F6E0-F244-C513-0F7C4A7C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D38D9-ADAA-7CFE-B463-5D591EB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1A80-1117-53E7-D7AF-EDFC2F26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F68C-B74F-9E65-6FBE-AD808EDA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E3F7-8178-DAA1-E2A3-884B5397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5E0EC-7A11-88AD-6580-AA498AF8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DDDB-57EA-75B7-CB66-F67F58CE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8C4D-755C-D471-7577-D1239289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A96E-1C72-3245-6EFF-6055103C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7531-65E3-2EC6-93CD-D2C83221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B3138-14AC-4F7F-105C-E99B8CEA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AF79-FA1B-9D13-5F9E-E0A1DBC3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104C-3323-301E-3E80-A538A485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3C32F-9312-4839-B63E-0DA3845E71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ABE5-B00B-1BA2-D8E1-23F9412E9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FBF1-E306-39B2-4FC0-CA694287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8170C-B5A4-F320-F73D-13DA52BB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CEB6-C8C1-26DD-7338-6BB4BA36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68668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Workflow — MQTT Design &amp; Handshakes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95393-789D-8B3E-0B3E-CF8764FD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715"/>
            <a:ext cx="9144000" cy="1655762"/>
          </a:xfrm>
        </p:spPr>
        <p:txBody>
          <a:bodyPr/>
          <a:lstStyle/>
          <a:p>
            <a:r>
              <a:rPr lang="fa-IR" dirty="0"/>
              <a:t>عهدنامه و پیمان اخوت برای ارتباطات بین ماژول و سرور</a:t>
            </a:r>
            <a:endParaRPr lang="en-US" dirty="0"/>
          </a:p>
          <a:p>
            <a:endParaRPr lang="en-US" dirty="0"/>
          </a:p>
          <a:p>
            <a:r>
              <a:rPr lang="en-US" dirty="0"/>
              <a:t>15/5/1404</a:t>
            </a:r>
          </a:p>
        </p:txBody>
      </p:sp>
    </p:spTree>
    <p:extLst>
      <p:ext uri="{BB962C8B-B14F-4D97-AF65-F5344CB8AC3E}">
        <p14:creationId xmlns:p14="http://schemas.microsoft.com/office/powerpoint/2010/main" val="419213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C5F0E-7A78-7A1A-25F0-37B961D7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13E420-CBDC-9F19-A02D-FA071F50CC9B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16C3D5-A304-6904-7E5E-F25717BF0CC8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DFFA83-8856-1C48-F356-19581AC694A3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444AF-1B04-07A1-6350-E4A1BC2DD32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CD5F4A-A574-8F33-E429-F88B1806D852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06A87-8912-147B-DAE3-A3AA5A34E613}"/>
              </a:ext>
            </a:extLst>
          </p:cNvPr>
          <p:cNvSpPr/>
          <p:nvPr/>
        </p:nvSpPr>
        <p:spPr>
          <a:xfrm>
            <a:off x="5256190" y="1141862"/>
            <a:ext cx="6552502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C1339-22AE-6465-9317-DB48E834F9F1}"/>
              </a:ext>
            </a:extLst>
          </p:cNvPr>
          <p:cNvSpPr txBox="1"/>
          <p:nvPr/>
        </p:nvSpPr>
        <p:spPr>
          <a:xfrm>
            <a:off x="5439704" y="1250381"/>
            <a:ext cx="6368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rfid</a:t>
            </a:r>
            <a:r>
              <a:rPr lang="en-US" dirty="0"/>
              <a:t>": "E2003412010901123456789A",</a:t>
            </a:r>
          </a:p>
          <a:p>
            <a:r>
              <a:rPr lang="en-US" dirty="0"/>
              <a:t>“action request": L/U/N  //indicates lock/unlock/Not registered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2CC08-2260-283E-8DE8-265FC3097330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452F3-B156-35A2-7631-56FC8348516B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9C1DC9-1730-5365-A5AC-A7E431CF0A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2257E-5821-3C82-4CB9-0B567AADA335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L}”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E2F92-71B1-2217-6176-D90A8937779E}"/>
              </a:ext>
            </a:extLst>
          </p:cNvPr>
          <p:cNvSpPr txBox="1"/>
          <p:nvPr/>
        </p:nvSpPr>
        <p:spPr>
          <a:xfrm>
            <a:off x="3683546" y="5689737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N}”</a:t>
            </a:r>
          </a:p>
        </p:txBody>
      </p:sp>
    </p:spTree>
    <p:extLst>
      <p:ext uri="{BB962C8B-B14F-4D97-AF65-F5344CB8AC3E}">
        <p14:creationId xmlns:p14="http://schemas.microsoft.com/office/powerpoint/2010/main" val="61437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A035-064F-96EC-E4D2-39E4C739C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2235FA-E545-A19F-B3D8-3EC8FF240930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F9094E-4DF2-FCEB-3D33-66ED0AB26422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089903-5363-639A-1525-482714430262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087FF7-EE44-DBDA-6815-29A0B951E69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CBA6B-8D77-8269-B0F1-F33AC5CB3B80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61AD5E-D6F8-A9B4-07CE-4D6361EF4A85}"/>
              </a:ext>
            </a:extLst>
          </p:cNvPr>
          <p:cNvSpPr/>
          <p:nvPr/>
        </p:nvSpPr>
        <p:spPr>
          <a:xfrm>
            <a:off x="5073674" y="1610387"/>
            <a:ext cx="6552502" cy="1461517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EE677-D8BC-1C88-594E-82E9B3C07D97}"/>
              </a:ext>
            </a:extLst>
          </p:cNvPr>
          <p:cNvSpPr txBox="1"/>
          <p:nvPr/>
        </p:nvSpPr>
        <p:spPr>
          <a:xfrm>
            <a:off x="5257188" y="1718906"/>
            <a:ext cx="3836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“phone number": “0912*********",</a:t>
            </a:r>
          </a:p>
          <a:p>
            <a:r>
              <a:rPr lang="en-US" dirty="0"/>
              <a:t>“action": L/U  //indicates lock/unlock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A90105-29D6-58ED-E7ED-825C745536BB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989F-F093-662A-D09D-FF3E107328BF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“{09126891656,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EBCA31-2321-A813-A234-8F7A79A074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912C5-8E16-C268-F4AB-202FB4FB2B09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“{09126891656, L}”</a:t>
            </a:r>
          </a:p>
        </p:txBody>
      </p:sp>
    </p:spTree>
    <p:extLst>
      <p:ext uri="{BB962C8B-B14F-4D97-AF65-F5344CB8AC3E}">
        <p14:creationId xmlns:p14="http://schemas.microsoft.com/office/powerpoint/2010/main" val="11666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A2226-43B3-0C5B-CE86-7623D368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D3FC56-A683-17BB-15F4-CEFD6D6A22E3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1DCEFE-85EB-70E8-06BB-3F2E00BF75D4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A83417-62FA-FEC4-992D-4F6B8EA98A70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74FE18-C423-EF01-EA1E-7DCB55A93FE2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D3A1D-3219-F287-6FB4-0792619D356C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9BB68F-F8DC-183C-D0DA-B06A106AA0A6}"/>
              </a:ext>
            </a:extLst>
          </p:cNvPr>
          <p:cNvSpPr/>
          <p:nvPr/>
        </p:nvSpPr>
        <p:spPr>
          <a:xfrm>
            <a:off x="5256190" y="1141862"/>
            <a:ext cx="6552502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2AF93D-4D3E-0BAC-C71F-DBD5E630800D}"/>
              </a:ext>
            </a:extLst>
          </p:cNvPr>
          <p:cNvSpPr txBox="1"/>
          <p:nvPr/>
        </p:nvSpPr>
        <p:spPr>
          <a:xfrm>
            <a:off x="5439704" y="1250381"/>
            <a:ext cx="1201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"": "",</a:t>
            </a:r>
          </a:p>
          <a:p>
            <a:r>
              <a:rPr lang="en-US" dirty="0"/>
              <a:t>“request":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B9773-9F52-4EB1-7D9D-BA02EA3C5FA5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BB9022-7320-C642-3ACD-EB54A0BA1CFF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6485B3-05A4-27C1-5F30-781598B507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67B63-2264-7747-60B6-F233749BDCEB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L}”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38795-D4F3-3E65-F1C7-40E1F81C1FA6}"/>
              </a:ext>
            </a:extLst>
          </p:cNvPr>
          <p:cNvSpPr txBox="1"/>
          <p:nvPr/>
        </p:nvSpPr>
        <p:spPr>
          <a:xfrm>
            <a:off x="3683546" y="5689737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N}”</a:t>
            </a:r>
          </a:p>
        </p:txBody>
      </p:sp>
    </p:spTree>
    <p:extLst>
      <p:ext uri="{BB962C8B-B14F-4D97-AF65-F5344CB8AC3E}">
        <p14:creationId xmlns:p14="http://schemas.microsoft.com/office/powerpoint/2010/main" val="131480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5955-FD7F-CFC7-F291-F232F14A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D7DDEB-AB1C-1FB7-ECB9-DE6C34D35657}"/>
              </a:ext>
            </a:extLst>
          </p:cNvPr>
          <p:cNvSpPr/>
          <p:nvPr/>
        </p:nvSpPr>
        <p:spPr>
          <a:xfrm>
            <a:off x="488006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2E0CD-715E-96FD-C7DB-A50F92279E0B}"/>
              </a:ext>
            </a:extLst>
          </p:cNvPr>
          <p:cNvCxnSpPr>
            <a:cxnSpLocks/>
          </p:cNvCxnSpPr>
          <p:nvPr/>
        </p:nvCxnSpPr>
        <p:spPr>
          <a:xfrm flipH="1">
            <a:off x="1635872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E1A86A-1760-8FE4-3A32-54B3C785BFE3}"/>
              </a:ext>
            </a:extLst>
          </p:cNvPr>
          <p:cNvSpPr/>
          <p:nvPr/>
        </p:nvSpPr>
        <p:spPr>
          <a:xfrm>
            <a:off x="1898520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EF8DBB-A779-EC29-5D1E-B5B625F52FDD}"/>
              </a:ext>
            </a:extLst>
          </p:cNvPr>
          <p:cNvCxnSpPr>
            <a:cxnSpLocks/>
          </p:cNvCxnSpPr>
          <p:nvPr/>
        </p:nvCxnSpPr>
        <p:spPr>
          <a:xfrm flipH="1">
            <a:off x="3046386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5E481-7DD4-CE34-336D-D800931F4B17}"/>
              </a:ext>
            </a:extLst>
          </p:cNvPr>
          <p:cNvSpPr/>
          <p:nvPr/>
        </p:nvSpPr>
        <p:spPr>
          <a:xfrm>
            <a:off x="3309034" y="1598893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88A570-03B0-8E36-103F-CFE167FD0603}"/>
              </a:ext>
            </a:extLst>
          </p:cNvPr>
          <p:cNvSpPr/>
          <p:nvPr/>
        </p:nvSpPr>
        <p:spPr>
          <a:xfrm>
            <a:off x="6429670" y="1914104"/>
            <a:ext cx="5535351" cy="111915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38E17-5C81-F0B5-98FA-AD89A0F7F2C8}"/>
              </a:ext>
            </a:extLst>
          </p:cNvPr>
          <p:cNvSpPr txBox="1"/>
          <p:nvPr/>
        </p:nvSpPr>
        <p:spPr>
          <a:xfrm>
            <a:off x="6613184" y="1914103"/>
            <a:ext cx="535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“command”: </a:t>
            </a:r>
            <a:r>
              <a:rPr lang="en-US" dirty="0" err="1"/>
              <a:t>lock_open</a:t>
            </a:r>
            <a:r>
              <a:rPr lang="en-US" dirty="0"/>
              <a:t>/</a:t>
            </a:r>
            <a:r>
              <a:rPr lang="en-US" dirty="0" err="1"/>
              <a:t>lock_close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EA6710-45B6-226E-2C58-0AFC31FF4ED0}"/>
              </a:ext>
            </a:extLst>
          </p:cNvPr>
          <p:cNvCxnSpPr>
            <a:cxnSpLocks/>
          </p:cNvCxnSpPr>
          <p:nvPr/>
        </p:nvCxnSpPr>
        <p:spPr>
          <a:xfrm flipH="1">
            <a:off x="4698461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7DD5DB-E674-7D05-9D42-B02A904366E7}"/>
              </a:ext>
            </a:extLst>
          </p:cNvPr>
          <p:cNvSpPr/>
          <p:nvPr/>
        </p:nvSpPr>
        <p:spPr>
          <a:xfrm>
            <a:off x="4863830" y="2077304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941C33-E715-0A51-6858-05C9CCC0240C}"/>
              </a:ext>
            </a:extLst>
          </p:cNvPr>
          <p:cNvSpPr txBox="1"/>
          <p:nvPr/>
        </p:nvSpPr>
        <p:spPr>
          <a:xfrm>
            <a:off x="147870" y="2695409"/>
            <a:ext cx="189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lock_open</a:t>
            </a:r>
            <a:r>
              <a:rPr lang="en-US" dirty="0"/>
              <a:t>}”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2B8A3-1DCF-033F-F139-628E7A982815}"/>
              </a:ext>
            </a:extLst>
          </p:cNvPr>
          <p:cNvSpPr txBox="1"/>
          <p:nvPr/>
        </p:nvSpPr>
        <p:spPr>
          <a:xfrm>
            <a:off x="1750666" y="2688234"/>
            <a:ext cx="1911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lock_close</a:t>
            </a:r>
            <a:r>
              <a:rPr lang="en-US" dirty="0"/>
              <a:t>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47F3A56-5E98-230F-E987-872AF67ED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Lock Command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129426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BE6F3-8F2B-66AF-5B2B-88809538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E88BD1-4AD5-E920-EE47-F9E028792EF9}"/>
              </a:ext>
            </a:extLst>
          </p:cNvPr>
          <p:cNvSpPr/>
          <p:nvPr/>
        </p:nvSpPr>
        <p:spPr>
          <a:xfrm>
            <a:off x="119025" y="798190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FE010-67E5-F07A-76A2-647C06470C68}"/>
              </a:ext>
            </a:extLst>
          </p:cNvPr>
          <p:cNvCxnSpPr>
            <a:cxnSpLocks/>
          </p:cNvCxnSpPr>
          <p:nvPr/>
        </p:nvCxnSpPr>
        <p:spPr>
          <a:xfrm flipH="1">
            <a:off x="1266891" y="82505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EA922E-CA83-9EE3-7E55-6A093DFEB944}"/>
              </a:ext>
            </a:extLst>
          </p:cNvPr>
          <p:cNvSpPr/>
          <p:nvPr/>
        </p:nvSpPr>
        <p:spPr>
          <a:xfrm>
            <a:off x="1529539" y="798190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DDDC3-9AB9-246F-96DC-8DC55DE884D5}"/>
              </a:ext>
            </a:extLst>
          </p:cNvPr>
          <p:cNvCxnSpPr>
            <a:cxnSpLocks/>
          </p:cNvCxnSpPr>
          <p:nvPr/>
        </p:nvCxnSpPr>
        <p:spPr>
          <a:xfrm flipH="1">
            <a:off x="2677405" y="82505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BEB8C6-639E-450B-253D-F9D4D941DBD0}"/>
              </a:ext>
            </a:extLst>
          </p:cNvPr>
          <p:cNvSpPr/>
          <p:nvPr/>
        </p:nvSpPr>
        <p:spPr>
          <a:xfrm>
            <a:off x="2940053" y="795992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41DC02-32A7-FBF9-95E6-37387C7092AA}"/>
              </a:ext>
            </a:extLst>
          </p:cNvPr>
          <p:cNvCxnSpPr>
            <a:cxnSpLocks/>
          </p:cNvCxnSpPr>
          <p:nvPr/>
        </p:nvCxnSpPr>
        <p:spPr>
          <a:xfrm flipH="1">
            <a:off x="4329480" y="82505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FB681C-CEE4-F52E-B62E-1F1096A2755C}"/>
              </a:ext>
            </a:extLst>
          </p:cNvPr>
          <p:cNvSpPr/>
          <p:nvPr/>
        </p:nvSpPr>
        <p:spPr>
          <a:xfrm>
            <a:off x="6146924" y="1213512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1C2B4-AC20-5CAE-C65A-0308FB36ECBF}"/>
              </a:ext>
            </a:extLst>
          </p:cNvPr>
          <p:cNvSpPr/>
          <p:nvPr/>
        </p:nvSpPr>
        <p:spPr>
          <a:xfrm>
            <a:off x="4592128" y="804396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3C9243C-2C7F-059E-DED2-3F5E2A50C0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Config Command Message Structure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35D279-0BC1-C707-473F-220766FB813F}"/>
              </a:ext>
            </a:extLst>
          </p:cNvPr>
          <p:cNvCxnSpPr>
            <a:cxnSpLocks/>
          </p:cNvCxnSpPr>
          <p:nvPr/>
        </p:nvCxnSpPr>
        <p:spPr>
          <a:xfrm flipH="1">
            <a:off x="5981555" y="80439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7C7F43-1088-8534-366B-729E194D5EDF}"/>
              </a:ext>
            </a:extLst>
          </p:cNvPr>
          <p:cNvSpPr/>
          <p:nvPr/>
        </p:nvSpPr>
        <p:spPr>
          <a:xfrm>
            <a:off x="6146924" y="2403259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rfid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4CD2C1-22DB-F75A-BEBB-CF78FB15C576}"/>
              </a:ext>
            </a:extLst>
          </p:cNvPr>
          <p:cNvSpPr/>
          <p:nvPr/>
        </p:nvSpPr>
        <p:spPr>
          <a:xfrm>
            <a:off x="6146924" y="3521573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05026-D1A4-5BFA-BE5B-140612784E02}"/>
              </a:ext>
            </a:extLst>
          </p:cNvPr>
          <p:cNvSpPr/>
          <p:nvPr/>
        </p:nvSpPr>
        <p:spPr>
          <a:xfrm>
            <a:off x="7518206" y="912824"/>
            <a:ext cx="44034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FA241-9C07-331C-AC6C-231BEB8E25F7}"/>
              </a:ext>
            </a:extLst>
          </p:cNvPr>
          <p:cNvSpPr txBox="1"/>
          <p:nvPr/>
        </p:nvSpPr>
        <p:spPr>
          <a:xfrm>
            <a:off x="7516896" y="972679"/>
            <a:ext cx="4257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D0EA78-2A94-BEA9-2CAF-A7E449C73DA5}"/>
              </a:ext>
            </a:extLst>
          </p:cNvPr>
          <p:cNvSpPr/>
          <p:nvPr/>
        </p:nvSpPr>
        <p:spPr>
          <a:xfrm>
            <a:off x="7518206" y="2039124"/>
            <a:ext cx="44034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0393E-24BE-A809-D685-F71B4A4AE6AC}"/>
              </a:ext>
            </a:extLst>
          </p:cNvPr>
          <p:cNvSpPr txBox="1"/>
          <p:nvPr/>
        </p:nvSpPr>
        <p:spPr>
          <a:xfrm>
            <a:off x="7529542" y="2082618"/>
            <a:ext cx="418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C41F9F-CD78-0EDE-B17E-5F7F597068E9}"/>
              </a:ext>
            </a:extLst>
          </p:cNvPr>
          <p:cNvSpPr/>
          <p:nvPr/>
        </p:nvSpPr>
        <p:spPr>
          <a:xfrm>
            <a:off x="7518206" y="3196529"/>
            <a:ext cx="4403446" cy="120032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F297F-D54E-601B-62EB-6BA428F35BB1}"/>
              </a:ext>
            </a:extLst>
          </p:cNvPr>
          <p:cNvSpPr txBox="1"/>
          <p:nvPr/>
        </p:nvSpPr>
        <p:spPr>
          <a:xfrm>
            <a:off x="7563441" y="3196530"/>
            <a:ext cx="427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#second // indicates </a:t>
            </a:r>
            <a:r>
              <a:rPr lang="en-US" b="1" dirty="0"/>
              <a:t>W</a:t>
            </a:r>
            <a:r>
              <a:rPr lang="en-US" dirty="0"/>
              <a:t>ake-up       		       </a:t>
            </a:r>
            <a:r>
              <a:rPr lang="en-US" b="1" dirty="0"/>
              <a:t>I</a:t>
            </a:r>
            <a:r>
              <a:rPr lang="en-US" dirty="0"/>
              <a:t>nterval </a:t>
            </a:r>
            <a:r>
              <a:rPr lang="en-US" b="1" dirty="0"/>
              <a:t>T</a:t>
            </a:r>
            <a:r>
              <a:rPr lang="en-US" dirty="0"/>
              <a:t>ime</a:t>
            </a:r>
          </a:p>
          <a:p>
            <a:r>
              <a:rPr lang="en-US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C79F7-C036-A615-F4D6-8C72031F1F51}"/>
              </a:ext>
            </a:extLst>
          </p:cNvPr>
          <p:cNvSpPr txBox="1"/>
          <p:nvPr/>
        </p:nvSpPr>
        <p:spPr>
          <a:xfrm>
            <a:off x="3016247" y="3521573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“{wit_on_60}”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20D033-339A-00B0-86A1-D16CFD932D8F}"/>
              </a:ext>
            </a:extLst>
          </p:cNvPr>
          <p:cNvSpPr txBox="1"/>
          <p:nvPr/>
        </p:nvSpPr>
        <p:spPr>
          <a:xfrm>
            <a:off x="4637363" y="3521573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wit_off</a:t>
            </a:r>
            <a:r>
              <a:rPr lang="en-US" dirty="0"/>
              <a:t>}”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32DFD7-2E07-3613-353F-1E40A88AB6E9}"/>
              </a:ext>
            </a:extLst>
          </p:cNvPr>
          <p:cNvSpPr txBox="1"/>
          <p:nvPr/>
        </p:nvSpPr>
        <p:spPr>
          <a:xfrm>
            <a:off x="1372928" y="3502097"/>
            <a:ext cx="173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“{wit_on_240}”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1318E-1B5B-67C8-4528-A0116A291BC3}"/>
              </a:ext>
            </a:extLst>
          </p:cNvPr>
          <p:cNvSpPr txBox="1"/>
          <p:nvPr/>
        </p:nvSpPr>
        <p:spPr>
          <a:xfrm>
            <a:off x="8999481" y="1222233"/>
            <a:ext cx="1400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gyro_off</a:t>
            </a:r>
            <a:r>
              <a:rPr lang="en-US" dirty="0"/>
              <a:t>}”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A9FE4-A9A8-28AA-A545-D8DDEF458DE1}"/>
              </a:ext>
            </a:extLst>
          </p:cNvPr>
          <p:cNvSpPr txBox="1"/>
          <p:nvPr/>
        </p:nvSpPr>
        <p:spPr>
          <a:xfrm>
            <a:off x="10437860" y="1213512"/>
            <a:ext cx="228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“{gyro_on_1}”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F258D-477F-982E-4804-AEE43DE7EC58}"/>
              </a:ext>
            </a:extLst>
          </p:cNvPr>
          <p:cNvSpPr txBox="1"/>
          <p:nvPr/>
        </p:nvSpPr>
        <p:spPr>
          <a:xfrm>
            <a:off x="9795757" y="2384713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“{off}”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B71D8-B85C-171E-77A4-1BBB195F4228}"/>
              </a:ext>
            </a:extLst>
          </p:cNvPr>
          <p:cNvSpPr txBox="1"/>
          <p:nvPr/>
        </p:nvSpPr>
        <p:spPr>
          <a:xfrm>
            <a:off x="10515600" y="2393117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“{on}”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7B1DBB-1894-8CD4-AF59-24513F09BCA6}"/>
              </a:ext>
            </a:extLst>
          </p:cNvPr>
          <p:cNvSpPr/>
          <p:nvPr/>
        </p:nvSpPr>
        <p:spPr>
          <a:xfrm>
            <a:off x="5676523" y="4868987"/>
            <a:ext cx="1762549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phone_number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1DE1DB-FD54-AD07-2D35-C05BB333EABA}"/>
              </a:ext>
            </a:extLst>
          </p:cNvPr>
          <p:cNvSpPr/>
          <p:nvPr/>
        </p:nvSpPr>
        <p:spPr>
          <a:xfrm>
            <a:off x="7518206" y="4543943"/>
            <a:ext cx="4403446" cy="120032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8B3AF-D9C5-BE79-9BBD-BBD59345CF10}"/>
              </a:ext>
            </a:extLst>
          </p:cNvPr>
          <p:cNvSpPr txBox="1"/>
          <p:nvPr/>
        </p:nvSpPr>
        <p:spPr>
          <a:xfrm>
            <a:off x="7563441" y="4543944"/>
            <a:ext cx="427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phone_number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EB1936-9C31-D4D7-5926-58C4DDC983E2}"/>
              </a:ext>
            </a:extLst>
          </p:cNvPr>
          <p:cNvSpPr txBox="1"/>
          <p:nvPr/>
        </p:nvSpPr>
        <p:spPr>
          <a:xfrm>
            <a:off x="2836913" y="4923526"/>
            <a:ext cx="275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“{add_+989126891656}”</a:t>
            </a:r>
          </a:p>
        </p:txBody>
      </p:sp>
    </p:spTree>
    <p:extLst>
      <p:ext uri="{BB962C8B-B14F-4D97-AF65-F5344CB8AC3E}">
        <p14:creationId xmlns:p14="http://schemas.microsoft.com/office/powerpoint/2010/main" val="405175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0A9E2-E800-5505-4169-0FA2692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DBF-6B31-E947-C8EA-227AA98C1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7C6B-370B-70F6-0A63-0BBB7724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GPS and network timings</a:t>
            </a:r>
          </a:p>
        </p:txBody>
      </p:sp>
    </p:spTree>
    <p:extLst>
      <p:ext uri="{BB962C8B-B14F-4D97-AF65-F5344CB8AC3E}">
        <p14:creationId xmlns:p14="http://schemas.microsoft.com/office/powerpoint/2010/main" val="283624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3DC7B-D4C3-F449-9355-B02CDE18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B95B6D20-C213-2B8B-22CA-37845965FE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Timing and samplings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6E877-0039-053D-D68B-7E570C88CDE9}"/>
              </a:ext>
            </a:extLst>
          </p:cNvPr>
          <p:cNvCxnSpPr/>
          <p:nvPr/>
        </p:nvCxnSpPr>
        <p:spPr>
          <a:xfrm>
            <a:off x="729575" y="2286000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A68940-BCAB-32EA-AE22-4C49AB705947}"/>
              </a:ext>
            </a:extLst>
          </p:cNvPr>
          <p:cNvCxnSpPr/>
          <p:nvPr/>
        </p:nvCxnSpPr>
        <p:spPr>
          <a:xfrm>
            <a:off x="1595337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12891-73A9-1BEE-453F-E1D27C83A548}"/>
              </a:ext>
            </a:extLst>
          </p:cNvPr>
          <p:cNvCxnSpPr/>
          <p:nvPr/>
        </p:nvCxnSpPr>
        <p:spPr>
          <a:xfrm>
            <a:off x="72957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6433C-5536-542B-085F-2AD889F96E0E}"/>
              </a:ext>
            </a:extLst>
          </p:cNvPr>
          <p:cNvCxnSpPr/>
          <p:nvPr/>
        </p:nvCxnSpPr>
        <p:spPr>
          <a:xfrm>
            <a:off x="245785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BC738A-1035-DC2A-6DFA-7B4613C17A7E}"/>
              </a:ext>
            </a:extLst>
          </p:cNvPr>
          <p:cNvCxnSpPr/>
          <p:nvPr/>
        </p:nvCxnSpPr>
        <p:spPr>
          <a:xfrm>
            <a:off x="32555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CFCB5B-4F3C-2F64-BCE0-382BA3473874}"/>
              </a:ext>
            </a:extLst>
          </p:cNvPr>
          <p:cNvCxnSpPr/>
          <p:nvPr/>
        </p:nvCxnSpPr>
        <p:spPr>
          <a:xfrm>
            <a:off x="407264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157ADE-69F3-D25D-1A99-8E7269E4C99C}"/>
              </a:ext>
            </a:extLst>
          </p:cNvPr>
          <p:cNvCxnSpPr/>
          <p:nvPr/>
        </p:nvCxnSpPr>
        <p:spPr>
          <a:xfrm>
            <a:off x="4967592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E2B4C-A55B-C5B7-F715-90286F9E1857}"/>
              </a:ext>
            </a:extLst>
          </p:cNvPr>
          <p:cNvCxnSpPr/>
          <p:nvPr/>
        </p:nvCxnSpPr>
        <p:spPr>
          <a:xfrm>
            <a:off x="580417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D9AFA5-1305-418E-0669-D670A36BEE98}"/>
              </a:ext>
            </a:extLst>
          </p:cNvPr>
          <p:cNvCxnSpPr/>
          <p:nvPr/>
        </p:nvCxnSpPr>
        <p:spPr>
          <a:xfrm>
            <a:off x="669911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7AD065-D71C-3E2B-D8AD-BA322B468037}"/>
              </a:ext>
            </a:extLst>
          </p:cNvPr>
          <p:cNvCxnSpPr/>
          <p:nvPr/>
        </p:nvCxnSpPr>
        <p:spPr>
          <a:xfrm>
            <a:off x="759406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2746CA-D6B9-669B-9622-A4CD6EA0C830}"/>
              </a:ext>
            </a:extLst>
          </p:cNvPr>
          <p:cNvCxnSpPr/>
          <p:nvPr/>
        </p:nvCxnSpPr>
        <p:spPr>
          <a:xfrm>
            <a:off x="847927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D075A8-0547-03D7-9462-371BD6CD7EB0}"/>
              </a:ext>
            </a:extLst>
          </p:cNvPr>
          <p:cNvCxnSpPr/>
          <p:nvPr/>
        </p:nvCxnSpPr>
        <p:spPr>
          <a:xfrm>
            <a:off x="93288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FDAC74-7C7E-F40F-E2E2-90559DE204F1}"/>
              </a:ext>
            </a:extLst>
          </p:cNvPr>
          <p:cNvCxnSpPr/>
          <p:nvPr/>
        </p:nvCxnSpPr>
        <p:spPr>
          <a:xfrm>
            <a:off x="1025619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CC24F-C340-6383-AE83-0EC914F6A784}"/>
              </a:ext>
            </a:extLst>
          </p:cNvPr>
          <p:cNvCxnSpPr/>
          <p:nvPr/>
        </p:nvCxnSpPr>
        <p:spPr>
          <a:xfrm>
            <a:off x="1109601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76A04C-791F-5997-5B23-7F6D8D3BC9F3}"/>
              </a:ext>
            </a:extLst>
          </p:cNvPr>
          <p:cNvCxnSpPr/>
          <p:nvPr/>
        </p:nvCxnSpPr>
        <p:spPr>
          <a:xfrm>
            <a:off x="11809379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6B2F80-40FE-2822-9533-FC6A71FCB094}"/>
              </a:ext>
            </a:extLst>
          </p:cNvPr>
          <p:cNvSpPr txBox="1"/>
          <p:nvPr/>
        </p:nvSpPr>
        <p:spPr>
          <a:xfrm>
            <a:off x="9153729" y="1679096"/>
            <a:ext cx="280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 seconds intervals GPS sampling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1FDFC3-DEEC-1072-B80C-191531136D21}"/>
              </a:ext>
            </a:extLst>
          </p:cNvPr>
          <p:cNvCxnSpPr/>
          <p:nvPr/>
        </p:nvCxnSpPr>
        <p:spPr>
          <a:xfrm>
            <a:off x="729575" y="5152417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ED0BB1-F4FE-3CC3-D0E4-D76B6D2EDF02}"/>
              </a:ext>
            </a:extLst>
          </p:cNvPr>
          <p:cNvCxnSpPr/>
          <p:nvPr/>
        </p:nvCxnSpPr>
        <p:spPr>
          <a:xfrm>
            <a:off x="1595337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47D229-7773-0A83-820E-6B417B086A13}"/>
              </a:ext>
            </a:extLst>
          </p:cNvPr>
          <p:cNvCxnSpPr/>
          <p:nvPr/>
        </p:nvCxnSpPr>
        <p:spPr>
          <a:xfrm>
            <a:off x="72957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C0BCA6-BE40-C3DC-993B-ECB0673CA137}"/>
              </a:ext>
            </a:extLst>
          </p:cNvPr>
          <p:cNvCxnSpPr/>
          <p:nvPr/>
        </p:nvCxnSpPr>
        <p:spPr>
          <a:xfrm>
            <a:off x="2457856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5EF404-2255-876B-08C4-AD585B908378}"/>
              </a:ext>
            </a:extLst>
          </p:cNvPr>
          <p:cNvCxnSpPr/>
          <p:nvPr/>
        </p:nvCxnSpPr>
        <p:spPr>
          <a:xfrm>
            <a:off x="4072648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E5F049-8BC8-0699-F499-7BCB40E7BBC7}"/>
              </a:ext>
            </a:extLst>
          </p:cNvPr>
          <p:cNvCxnSpPr/>
          <p:nvPr/>
        </p:nvCxnSpPr>
        <p:spPr>
          <a:xfrm>
            <a:off x="7594061" y="4889770"/>
            <a:ext cx="0" cy="5252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6BE188-E305-2B39-9FEF-F4EED7D3F5C8}"/>
              </a:ext>
            </a:extLst>
          </p:cNvPr>
          <p:cNvCxnSpPr/>
          <p:nvPr/>
        </p:nvCxnSpPr>
        <p:spPr>
          <a:xfrm>
            <a:off x="849548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65A2F3-F9C7-DD4E-FBC6-EB01649BBC53}"/>
              </a:ext>
            </a:extLst>
          </p:cNvPr>
          <p:cNvCxnSpPr/>
          <p:nvPr/>
        </p:nvCxnSpPr>
        <p:spPr>
          <a:xfrm>
            <a:off x="934503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8CB94E-F2A9-6A91-03BA-41732A7BB8E1}"/>
              </a:ext>
            </a:extLst>
          </p:cNvPr>
          <p:cNvCxnSpPr/>
          <p:nvPr/>
        </p:nvCxnSpPr>
        <p:spPr>
          <a:xfrm>
            <a:off x="1025619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AFE9DA-8C81-1A7E-15EA-9D6BCC259354}"/>
              </a:ext>
            </a:extLst>
          </p:cNvPr>
          <p:cNvCxnSpPr/>
          <p:nvPr/>
        </p:nvCxnSpPr>
        <p:spPr>
          <a:xfrm>
            <a:off x="11096018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3C1A10-E27C-7689-A051-8B18A6438A36}"/>
              </a:ext>
            </a:extLst>
          </p:cNvPr>
          <p:cNvCxnSpPr/>
          <p:nvPr/>
        </p:nvCxnSpPr>
        <p:spPr>
          <a:xfrm>
            <a:off x="1180937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A85CA-DB2B-1654-E50B-EE9E98082531}"/>
              </a:ext>
            </a:extLst>
          </p:cNvPr>
          <p:cNvCxnSpPr>
            <a:cxnSpLocks/>
          </p:cNvCxnSpPr>
          <p:nvPr/>
        </p:nvCxnSpPr>
        <p:spPr>
          <a:xfrm flipH="1">
            <a:off x="726332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E60F69-D767-2E40-B095-89A6B20275C0}"/>
              </a:ext>
            </a:extLst>
          </p:cNvPr>
          <p:cNvCxnSpPr>
            <a:cxnSpLocks/>
          </p:cNvCxnSpPr>
          <p:nvPr/>
        </p:nvCxnSpPr>
        <p:spPr>
          <a:xfrm flipH="1">
            <a:off x="1592094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4DFD1-DE3B-3226-8D35-3FEE70FC09F4}"/>
              </a:ext>
            </a:extLst>
          </p:cNvPr>
          <p:cNvCxnSpPr>
            <a:cxnSpLocks/>
          </p:cNvCxnSpPr>
          <p:nvPr/>
        </p:nvCxnSpPr>
        <p:spPr>
          <a:xfrm flipH="1">
            <a:off x="2457856" y="264105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04366-75CE-1E55-0F0B-72E608A6485A}"/>
              </a:ext>
            </a:extLst>
          </p:cNvPr>
          <p:cNvCxnSpPr>
            <a:cxnSpLocks/>
          </p:cNvCxnSpPr>
          <p:nvPr/>
        </p:nvCxnSpPr>
        <p:spPr>
          <a:xfrm flipH="1">
            <a:off x="3255524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4D505A-A44E-9BE1-F0A6-774EE640622F}"/>
              </a:ext>
            </a:extLst>
          </p:cNvPr>
          <p:cNvCxnSpPr>
            <a:cxnSpLocks/>
          </p:cNvCxnSpPr>
          <p:nvPr/>
        </p:nvCxnSpPr>
        <p:spPr>
          <a:xfrm flipH="1">
            <a:off x="4072648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FCAB15-C5AB-3B2C-0D27-1583B7D23453}"/>
              </a:ext>
            </a:extLst>
          </p:cNvPr>
          <p:cNvCxnSpPr>
            <a:cxnSpLocks/>
          </p:cNvCxnSpPr>
          <p:nvPr/>
        </p:nvCxnSpPr>
        <p:spPr>
          <a:xfrm flipH="1">
            <a:off x="4964349" y="2675106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F18297C-AB8F-4543-1CBF-FA03C2A8EBA3}"/>
              </a:ext>
            </a:extLst>
          </p:cNvPr>
          <p:cNvCxnSpPr>
            <a:cxnSpLocks/>
          </p:cNvCxnSpPr>
          <p:nvPr/>
        </p:nvCxnSpPr>
        <p:spPr>
          <a:xfrm flipH="1">
            <a:off x="5804171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FECA31-73E2-BFF5-6F37-D55D65A108BE}"/>
              </a:ext>
            </a:extLst>
          </p:cNvPr>
          <p:cNvCxnSpPr>
            <a:cxnSpLocks/>
          </p:cNvCxnSpPr>
          <p:nvPr/>
        </p:nvCxnSpPr>
        <p:spPr>
          <a:xfrm flipH="1">
            <a:off x="6692629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60C683-9DFF-D79D-7124-59E282E87570}"/>
              </a:ext>
            </a:extLst>
          </p:cNvPr>
          <p:cNvCxnSpPr>
            <a:cxnSpLocks/>
          </p:cNvCxnSpPr>
          <p:nvPr/>
        </p:nvCxnSpPr>
        <p:spPr>
          <a:xfrm flipH="1">
            <a:off x="7594061" y="2641058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90776B-EBF7-2BE9-C2F3-8F7C0CB72C93}"/>
              </a:ext>
            </a:extLst>
          </p:cNvPr>
          <p:cNvCxnSpPr>
            <a:cxnSpLocks/>
          </p:cNvCxnSpPr>
          <p:nvPr/>
        </p:nvCxnSpPr>
        <p:spPr>
          <a:xfrm flipH="1">
            <a:off x="8479276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40974A-9ECC-C26C-A478-F612E92EC182}"/>
              </a:ext>
            </a:extLst>
          </p:cNvPr>
          <p:cNvCxnSpPr>
            <a:cxnSpLocks/>
          </p:cNvCxnSpPr>
          <p:nvPr/>
        </p:nvCxnSpPr>
        <p:spPr>
          <a:xfrm flipH="1">
            <a:off x="9328824" y="259728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7F5156-5648-AFA5-00B0-88064374512C}"/>
              </a:ext>
            </a:extLst>
          </p:cNvPr>
          <p:cNvCxnSpPr>
            <a:cxnSpLocks/>
          </p:cNvCxnSpPr>
          <p:nvPr/>
        </p:nvCxnSpPr>
        <p:spPr>
          <a:xfrm flipH="1">
            <a:off x="10256195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E24EA7-A2EF-C21B-BE5C-9249375AD12E}"/>
              </a:ext>
            </a:extLst>
          </p:cNvPr>
          <p:cNvCxnSpPr>
            <a:cxnSpLocks/>
          </p:cNvCxnSpPr>
          <p:nvPr/>
        </p:nvCxnSpPr>
        <p:spPr>
          <a:xfrm flipH="1">
            <a:off x="11096018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E6B117-874B-9A40-BE3A-7C205EF93967}"/>
              </a:ext>
            </a:extLst>
          </p:cNvPr>
          <p:cNvCxnSpPr>
            <a:cxnSpLocks/>
          </p:cNvCxnSpPr>
          <p:nvPr/>
        </p:nvCxnSpPr>
        <p:spPr>
          <a:xfrm flipH="1">
            <a:off x="11806135" y="2621602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708570F-95DB-E5C2-F450-84E6AE78929C}"/>
              </a:ext>
            </a:extLst>
          </p:cNvPr>
          <p:cNvSpPr txBox="1"/>
          <p:nvPr/>
        </p:nvSpPr>
        <p:spPr>
          <a:xfrm>
            <a:off x="8617685" y="4511468"/>
            <a:ext cx="334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 seconds intervals, Network connection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65B682-70FB-95A8-75CF-0CD90423B96E}"/>
              </a:ext>
            </a:extLst>
          </p:cNvPr>
          <p:cNvCxnSpPr/>
          <p:nvPr/>
        </p:nvCxnSpPr>
        <p:spPr>
          <a:xfrm>
            <a:off x="3255524" y="4889770"/>
            <a:ext cx="0" cy="52529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77C614-DCF9-73AB-3CE6-1B851651362B}"/>
              </a:ext>
            </a:extLst>
          </p:cNvPr>
          <p:cNvCxnSpPr/>
          <p:nvPr/>
        </p:nvCxnSpPr>
        <p:spPr>
          <a:xfrm>
            <a:off x="495786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D0272AA-EF83-8303-4915-D41803377821}"/>
              </a:ext>
            </a:extLst>
          </p:cNvPr>
          <p:cNvCxnSpPr/>
          <p:nvPr/>
        </p:nvCxnSpPr>
        <p:spPr>
          <a:xfrm>
            <a:off x="580741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F740B27-CE01-B1B4-5518-95ACCA37E6AB}"/>
              </a:ext>
            </a:extLst>
          </p:cNvPr>
          <p:cNvCxnSpPr/>
          <p:nvPr/>
        </p:nvCxnSpPr>
        <p:spPr>
          <a:xfrm>
            <a:off x="6699116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A1B457C-8D5B-45E2-EFC9-A22CBC53C9CD}"/>
              </a:ext>
            </a:extLst>
          </p:cNvPr>
          <p:cNvSpPr txBox="1"/>
          <p:nvPr/>
        </p:nvSpPr>
        <p:spPr>
          <a:xfrm rot="19746989">
            <a:off x="243835" y="5669121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#1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792A52-27B8-C53F-33BB-86BC3F9E875D}"/>
              </a:ext>
            </a:extLst>
          </p:cNvPr>
          <p:cNvSpPr txBox="1"/>
          <p:nvPr/>
        </p:nvSpPr>
        <p:spPr>
          <a:xfrm rot="19740935">
            <a:off x="5929651" y="5750089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Reconnection Successful.</a:t>
            </a:r>
          </a:p>
          <a:p>
            <a:r>
              <a:rPr lang="en-US" sz="1200" dirty="0"/>
              <a:t>Send all queued msgs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A4C66C-FFB1-F0A4-114A-A3C0F6A71903}"/>
              </a:ext>
            </a:extLst>
          </p:cNvPr>
          <p:cNvSpPr txBox="1"/>
          <p:nvPr/>
        </p:nvSpPr>
        <p:spPr>
          <a:xfrm rot="19746989">
            <a:off x="3674737" y="5912510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14CD05-B0A8-8F36-62AA-761EAA8754BA}"/>
              </a:ext>
            </a:extLst>
          </p:cNvPr>
          <p:cNvSpPr txBox="1"/>
          <p:nvPr/>
        </p:nvSpPr>
        <p:spPr>
          <a:xfrm rot="19746989">
            <a:off x="1908560" y="5749447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#2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BF351E-04C9-FB82-26DF-FEEC0DDE961D}"/>
              </a:ext>
            </a:extLst>
          </p:cNvPr>
          <p:cNvSpPr txBox="1"/>
          <p:nvPr/>
        </p:nvSpPr>
        <p:spPr>
          <a:xfrm rot="19746989">
            <a:off x="2799717" y="58940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143240-5A27-B616-0FFC-DA669E295E0B}"/>
              </a:ext>
            </a:extLst>
          </p:cNvPr>
          <p:cNvSpPr txBox="1"/>
          <p:nvPr/>
        </p:nvSpPr>
        <p:spPr>
          <a:xfrm rot="19746989">
            <a:off x="1055137" y="5830789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F849A9-80C5-2E80-D059-DEA1524E59F2}"/>
              </a:ext>
            </a:extLst>
          </p:cNvPr>
          <p:cNvSpPr txBox="1"/>
          <p:nvPr/>
        </p:nvSpPr>
        <p:spPr>
          <a:xfrm rot="19746989">
            <a:off x="4561646" y="58902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8B2307B0-F7C4-9818-E1B9-E1C28A787C54}"/>
              </a:ext>
            </a:extLst>
          </p:cNvPr>
          <p:cNvSpPr/>
          <p:nvPr/>
        </p:nvSpPr>
        <p:spPr>
          <a:xfrm>
            <a:off x="3057859" y="4974979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47559D09-BF2E-5A18-5CD9-C99E935E1529}"/>
              </a:ext>
            </a:extLst>
          </p:cNvPr>
          <p:cNvSpPr/>
          <p:nvPr/>
        </p:nvSpPr>
        <p:spPr>
          <a:xfrm>
            <a:off x="4764892" y="4971117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B92CC27D-3AF4-3759-7DFA-075503EBD1E3}"/>
              </a:ext>
            </a:extLst>
          </p:cNvPr>
          <p:cNvSpPr/>
          <p:nvPr/>
        </p:nvSpPr>
        <p:spPr>
          <a:xfrm>
            <a:off x="5601967" y="4959974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A4BB836B-26CA-C053-4685-20E8ED08D2FF}"/>
              </a:ext>
            </a:extLst>
          </p:cNvPr>
          <p:cNvSpPr/>
          <p:nvPr/>
        </p:nvSpPr>
        <p:spPr>
          <a:xfrm>
            <a:off x="6488809" y="4981642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2AE52BD5-DF8D-39CC-C7EF-0CA14FB15ECB}"/>
              </a:ext>
            </a:extLst>
          </p:cNvPr>
          <p:cNvSpPr/>
          <p:nvPr/>
        </p:nvSpPr>
        <p:spPr>
          <a:xfrm rot="5400000">
            <a:off x="1077029" y="1341215"/>
            <a:ext cx="153131" cy="9181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989314-5741-03CF-B696-CB9869F7CBAE}"/>
              </a:ext>
            </a:extLst>
          </p:cNvPr>
          <p:cNvSpPr txBox="1"/>
          <p:nvPr/>
        </p:nvSpPr>
        <p:spPr>
          <a:xfrm>
            <a:off x="533873" y="1389175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Sampling interval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136862-4868-E5A2-BD36-1F900BDB9A27}"/>
              </a:ext>
            </a:extLst>
          </p:cNvPr>
          <p:cNvSpPr txBox="1"/>
          <p:nvPr/>
        </p:nvSpPr>
        <p:spPr>
          <a:xfrm>
            <a:off x="72498" y="213211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A88EC1-D430-25A6-2031-88C88799C3B3}"/>
              </a:ext>
            </a:extLst>
          </p:cNvPr>
          <p:cNvSpPr txBox="1"/>
          <p:nvPr/>
        </p:nvSpPr>
        <p:spPr>
          <a:xfrm>
            <a:off x="-19831" y="4903787"/>
            <a:ext cx="77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Network</a:t>
            </a:r>
          </a:p>
          <a:p>
            <a:r>
              <a:rPr lang="en-US" sz="1200" b="1" dirty="0"/>
              <a:t>Conn.</a:t>
            </a:r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DC79FCC-5125-E4D7-F06D-7C71E9090883}"/>
              </a:ext>
            </a:extLst>
          </p:cNvPr>
          <p:cNvSpPr/>
          <p:nvPr/>
        </p:nvSpPr>
        <p:spPr>
          <a:xfrm rot="5400000">
            <a:off x="3210379" y="3834935"/>
            <a:ext cx="131688" cy="160582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958985D7-61C9-EC26-E0CB-28B54CFA0FAB}"/>
              </a:ext>
            </a:extLst>
          </p:cNvPr>
          <p:cNvSpPr/>
          <p:nvPr/>
        </p:nvSpPr>
        <p:spPr>
          <a:xfrm rot="5400000">
            <a:off x="5758005" y="2614534"/>
            <a:ext cx="144476" cy="35341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051CFC-6B9B-E69A-3BA9-092BF05F4C06}"/>
              </a:ext>
            </a:extLst>
          </p:cNvPr>
          <p:cNvSpPr txBox="1"/>
          <p:nvPr/>
        </p:nvSpPr>
        <p:spPr>
          <a:xfrm>
            <a:off x="2642300" y="4257182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76C0FB-A1ED-CA04-98BA-F4882875F54B}"/>
              </a:ext>
            </a:extLst>
          </p:cNvPr>
          <p:cNvSpPr txBox="1"/>
          <p:nvPr/>
        </p:nvSpPr>
        <p:spPr>
          <a:xfrm>
            <a:off x="5214981" y="3913950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</p:spTree>
    <p:extLst>
      <p:ext uri="{BB962C8B-B14F-4D97-AF65-F5344CB8AC3E}">
        <p14:creationId xmlns:p14="http://schemas.microsoft.com/office/powerpoint/2010/main" val="173652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ircuit board with many different components&#10;&#10;AI-generated content may be incorrect.">
            <a:extLst>
              <a:ext uri="{FF2B5EF4-FFF2-40B4-BE49-F238E27FC236}">
                <a16:creationId xmlns:a16="http://schemas.microsoft.com/office/drawing/2014/main" id="{45067F5C-063C-1C3C-5A7C-7B6BCC6A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9362"/>
          <a:stretch>
            <a:fillRect/>
          </a:stretch>
        </p:blipFill>
        <p:spPr>
          <a:xfrm>
            <a:off x="408561" y="963037"/>
            <a:ext cx="4387175" cy="51397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FC0F22-FB41-CF5B-FC4C-81731744BB1F}"/>
              </a:ext>
            </a:extLst>
          </p:cNvPr>
          <p:cNvSpPr/>
          <p:nvPr/>
        </p:nvSpPr>
        <p:spPr>
          <a:xfrm>
            <a:off x="5278877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SIM7000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007356-6688-BD2F-BF81-02269F87D490}"/>
              </a:ext>
            </a:extLst>
          </p:cNvPr>
          <p:cNvSpPr/>
          <p:nvPr/>
        </p:nvSpPr>
        <p:spPr>
          <a:xfrm>
            <a:off x="6793149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6E615-FC61-D3AF-CA9D-763CB0980BE5}"/>
              </a:ext>
            </a:extLst>
          </p:cNvPr>
          <p:cNvSpPr/>
          <p:nvPr/>
        </p:nvSpPr>
        <p:spPr>
          <a:xfrm>
            <a:off x="5278876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8C579A-1417-A68C-0E7F-7F25BE10A0EF}"/>
              </a:ext>
            </a:extLst>
          </p:cNvPr>
          <p:cNvSpPr/>
          <p:nvPr/>
        </p:nvSpPr>
        <p:spPr>
          <a:xfrm>
            <a:off x="6793149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FC5CE9-151A-3781-D964-B617989688D3}"/>
              </a:ext>
            </a:extLst>
          </p:cNvPr>
          <p:cNvSpPr/>
          <p:nvPr/>
        </p:nvSpPr>
        <p:spPr>
          <a:xfrm>
            <a:off x="5278875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6DE3D7-34C5-7DFE-BA31-16CF097AC72E}"/>
              </a:ext>
            </a:extLst>
          </p:cNvPr>
          <p:cNvSpPr/>
          <p:nvPr/>
        </p:nvSpPr>
        <p:spPr>
          <a:xfrm>
            <a:off x="6793149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972231-FF7D-EA1E-54A1-46F74EDF870F}"/>
              </a:ext>
            </a:extLst>
          </p:cNvPr>
          <p:cNvSpPr/>
          <p:nvPr/>
        </p:nvSpPr>
        <p:spPr>
          <a:xfrm>
            <a:off x="5278874" y="3725694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</p:spTree>
    <p:extLst>
      <p:ext uri="{BB962C8B-B14F-4D97-AF65-F5344CB8AC3E}">
        <p14:creationId xmlns:p14="http://schemas.microsoft.com/office/powerpoint/2010/main" val="2093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153B2-AF31-0960-67F8-3E47822F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C29B-2E43-1561-1A16-537A596F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QoS &amp; Reliability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7413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EEF50-DB23-9C20-6155-F3EBD98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258-6A97-4DBD-8368-001C217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MQTT QoS &amp; Reliability Configurations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485014-EC59-8E90-C3EB-AE976902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6628"/>
              </p:ext>
            </p:extLst>
          </p:nvPr>
        </p:nvGraphicFramePr>
        <p:xfrm>
          <a:off x="807396" y="1070041"/>
          <a:ext cx="10690698" cy="5369669"/>
        </p:xfrm>
        <a:graphic>
          <a:graphicData uri="http://schemas.openxmlformats.org/drawingml/2006/table">
            <a:tbl>
              <a:tblPr/>
              <a:tblGrid>
                <a:gridCol w="2247089">
                  <a:extLst>
                    <a:ext uri="{9D8B030D-6E8A-4147-A177-3AD203B41FA5}">
                      <a16:colId xmlns:a16="http://schemas.microsoft.com/office/drawing/2014/main" val="1542168258"/>
                    </a:ext>
                  </a:extLst>
                </a:gridCol>
                <a:gridCol w="2334638">
                  <a:extLst>
                    <a:ext uri="{9D8B030D-6E8A-4147-A177-3AD203B41FA5}">
                      <a16:colId xmlns:a16="http://schemas.microsoft.com/office/drawing/2014/main" val="186772596"/>
                    </a:ext>
                  </a:extLst>
                </a:gridCol>
                <a:gridCol w="6108971">
                  <a:extLst>
                    <a:ext uri="{9D8B030D-6E8A-4147-A177-3AD203B41FA5}">
                      <a16:colId xmlns:a16="http://schemas.microsoft.com/office/drawing/2014/main" val="3516237838"/>
                    </a:ext>
                  </a:extLst>
                </a:gridCol>
              </a:tblGrid>
              <a:tr h="3247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Feature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Choice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Reason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93506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QoS Level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QoS 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Ensures delivery even with intermittent connectivity.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Lightweight compared to QoS 2.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04971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Last Will and Testament (LWT)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We cannot implement it with SIM800 module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72677"/>
                  </a:ext>
                </a:extLst>
              </a:tr>
              <a:tr h="7413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Persistent Sessions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Not needed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66973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Retained Messages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Yes on some topics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Use retained messages for </a:t>
                      </a:r>
                      <a:r>
                        <a:rPr lang="en-US" sz="1800" b="1" dirty="0"/>
                        <a:t>static config data</a:t>
                      </a:r>
                      <a:r>
                        <a:rPr lang="en-US" sz="1800" dirty="0"/>
                        <a:t> (e.g., latest unlock command) but </a:t>
                      </a:r>
                      <a:r>
                        <a:rPr lang="en-US" sz="1800" b="1" dirty="0"/>
                        <a:t>NOT for status updates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66867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Session Expiry Interval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Set to few minutes (e.g., 5 minutes)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Gives time to reconnect and receive pending commands. Prevents broker from holding stale sessions indefinitely. 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4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4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263A12-3111-13F1-44DD-D59A55120369}"/>
              </a:ext>
            </a:extLst>
          </p:cNvPr>
          <p:cNvSpPr txBox="1">
            <a:spLocks/>
          </p:cNvSpPr>
          <p:nvPr/>
        </p:nvSpPr>
        <p:spPr>
          <a:xfrm>
            <a:off x="118353" y="112206"/>
            <a:ext cx="10515600" cy="938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MQTT QoS &amp; Reliability Configurations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D05941-9629-A924-656E-3DAC89E761C5}"/>
              </a:ext>
            </a:extLst>
          </p:cNvPr>
          <p:cNvSpPr/>
          <p:nvPr/>
        </p:nvSpPr>
        <p:spPr>
          <a:xfrm>
            <a:off x="371618" y="1570239"/>
            <a:ext cx="1207008" cy="12161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QoS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86CFE-D881-A658-857A-2E6447FF0295}"/>
              </a:ext>
            </a:extLst>
          </p:cNvPr>
          <p:cNvSpPr/>
          <p:nvPr/>
        </p:nvSpPr>
        <p:spPr>
          <a:xfrm>
            <a:off x="1622521" y="1855149"/>
            <a:ext cx="6663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 least once - Guaranteed delivery, but can be delivered more than once. </a:t>
            </a:r>
          </a:p>
          <a:p>
            <a:r>
              <a:rPr lang="en-US" sz="1600" dirty="0"/>
              <a:t>Needs ACK.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E9882-0260-3737-F9DD-37A76AA0CEBF}"/>
              </a:ext>
            </a:extLst>
          </p:cNvPr>
          <p:cNvSpPr/>
          <p:nvPr/>
        </p:nvSpPr>
        <p:spPr>
          <a:xfrm>
            <a:off x="8496703" y="1050587"/>
            <a:ext cx="77826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9E6B2-875F-7AE7-F858-9F15E83A70EA}"/>
              </a:ext>
            </a:extLst>
          </p:cNvPr>
          <p:cNvSpPr/>
          <p:nvPr/>
        </p:nvSpPr>
        <p:spPr>
          <a:xfrm>
            <a:off x="10815182" y="1050587"/>
            <a:ext cx="77826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DFC5B-E46D-12B0-321C-07492B247DD7}"/>
              </a:ext>
            </a:extLst>
          </p:cNvPr>
          <p:cNvSpPr txBox="1"/>
          <p:nvPr/>
        </p:nvSpPr>
        <p:spPr>
          <a:xfrm>
            <a:off x="9288141" y="1245258"/>
            <a:ext cx="14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 QoS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842EA-E6E3-E820-2BD3-1D1D4E84AB81}"/>
              </a:ext>
            </a:extLst>
          </p:cNvPr>
          <p:cNvCxnSpPr/>
          <p:nvPr/>
        </p:nvCxnSpPr>
        <p:spPr>
          <a:xfrm>
            <a:off x="9301785" y="1595655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E8510D-EB3A-265A-D0EC-DA979B67A29D}"/>
              </a:ext>
            </a:extLst>
          </p:cNvPr>
          <p:cNvCxnSpPr/>
          <p:nvPr/>
        </p:nvCxnSpPr>
        <p:spPr>
          <a:xfrm flipH="1">
            <a:off x="9301785" y="2504483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B4176D-D430-732F-974C-222B756F6C1D}"/>
              </a:ext>
            </a:extLst>
          </p:cNvPr>
          <p:cNvSpPr txBox="1"/>
          <p:nvPr/>
        </p:nvSpPr>
        <p:spPr>
          <a:xfrm>
            <a:off x="9584187" y="211621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PUBACK</a:t>
            </a:r>
          </a:p>
        </p:txBody>
      </p:sp>
    </p:spTree>
    <p:extLst>
      <p:ext uri="{BB962C8B-B14F-4D97-AF65-F5344CB8AC3E}">
        <p14:creationId xmlns:p14="http://schemas.microsoft.com/office/powerpoint/2010/main" val="62799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1C4D-216A-BBC3-C61C-AA8F8E967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1790-A89B-B218-DB77-0E861549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4A7C24-F8D6-F15B-001D-1F20AB6D3521}"/>
              </a:ext>
            </a:extLst>
          </p:cNvPr>
          <p:cNvCxnSpPr>
            <a:cxnSpLocks/>
          </p:cNvCxnSpPr>
          <p:nvPr/>
        </p:nvCxnSpPr>
        <p:spPr>
          <a:xfrm flipH="1">
            <a:off x="2174138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48EFD-55A5-CE3A-D375-C4FA7851E5A4}"/>
              </a:ext>
            </a:extLst>
          </p:cNvPr>
          <p:cNvSpPr/>
          <p:nvPr/>
        </p:nvSpPr>
        <p:spPr>
          <a:xfrm>
            <a:off x="3441814" y="1858766"/>
            <a:ext cx="988993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4B1E8-02A0-AB79-7976-173FDA35B970}"/>
              </a:ext>
            </a:extLst>
          </p:cNvPr>
          <p:cNvSpPr txBox="1"/>
          <p:nvPr/>
        </p:nvSpPr>
        <p:spPr>
          <a:xfrm>
            <a:off x="4430807" y="1885013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GPS, timestamp, and battery level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ADCF9-1CA7-558E-2701-BAB174C4F759}"/>
              </a:ext>
            </a:extLst>
          </p:cNvPr>
          <p:cNvSpPr txBox="1"/>
          <p:nvPr/>
        </p:nvSpPr>
        <p:spPr>
          <a:xfrm>
            <a:off x="5493141" y="3967853"/>
            <a:ext cx="4684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lock/unlock commands from the backend.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C6EC8-B2AB-E658-B9E4-858CD3E3CDCF}"/>
              </a:ext>
            </a:extLst>
          </p:cNvPr>
          <p:cNvSpPr txBox="1"/>
          <p:nvPr/>
        </p:nvSpPr>
        <p:spPr>
          <a:xfrm>
            <a:off x="4422859" y="2355429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scanned RFID tag IDs for authorization requests.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01C92C-FCBA-08AB-F9B6-7CA83FFFF643}"/>
              </a:ext>
            </a:extLst>
          </p:cNvPr>
          <p:cNvSpPr txBox="1"/>
          <p:nvPr/>
        </p:nvSpPr>
        <p:spPr>
          <a:xfrm>
            <a:off x="6643522" y="4746046"/>
            <a:ext cx="4527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(gyroscope).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960155-0C45-1FA1-B1BD-D4E53D5ED9F7}"/>
              </a:ext>
            </a:extLst>
          </p:cNvPr>
          <p:cNvSpPr/>
          <p:nvPr/>
        </p:nvSpPr>
        <p:spPr>
          <a:xfrm>
            <a:off x="1235416" y="1609957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truck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6AC61A-FC4E-6F1E-72E3-23D1C5DFE23D}"/>
              </a:ext>
            </a:extLst>
          </p:cNvPr>
          <p:cNvSpPr/>
          <p:nvPr/>
        </p:nvSpPr>
        <p:spPr>
          <a:xfrm>
            <a:off x="2344372" y="1623335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&lt;IMEI&gt;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65701-9778-6893-164B-5E1B8640D7E2}"/>
              </a:ext>
            </a:extLst>
          </p:cNvPr>
          <p:cNvCxnSpPr>
            <a:cxnSpLocks/>
          </p:cNvCxnSpPr>
          <p:nvPr/>
        </p:nvCxnSpPr>
        <p:spPr>
          <a:xfrm flipH="1">
            <a:off x="3283094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2E418-7F20-4C8F-5E92-348346E2320A}"/>
              </a:ext>
            </a:extLst>
          </p:cNvPr>
          <p:cNvSpPr/>
          <p:nvPr/>
        </p:nvSpPr>
        <p:spPr>
          <a:xfrm>
            <a:off x="3449762" y="2297027"/>
            <a:ext cx="981045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68B89-76E8-1FC4-0D56-8AE24C91965F}"/>
              </a:ext>
            </a:extLst>
          </p:cNvPr>
          <p:cNvSpPr/>
          <p:nvPr/>
        </p:nvSpPr>
        <p:spPr>
          <a:xfrm>
            <a:off x="3441814" y="3611810"/>
            <a:ext cx="988993" cy="372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5652F2-3486-7602-E412-D661D98A3F94}"/>
              </a:ext>
            </a:extLst>
          </p:cNvPr>
          <p:cNvSpPr/>
          <p:nvPr/>
        </p:nvSpPr>
        <p:spPr>
          <a:xfrm>
            <a:off x="4598200" y="3916256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282BEF-BB02-F0DB-48CD-069E2D37EC0D}"/>
              </a:ext>
            </a:extLst>
          </p:cNvPr>
          <p:cNvCxnSpPr>
            <a:cxnSpLocks/>
          </p:cNvCxnSpPr>
          <p:nvPr/>
        </p:nvCxnSpPr>
        <p:spPr>
          <a:xfrm flipH="1">
            <a:off x="4471747" y="3643472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78BEE6-A521-C414-DCB4-5568B9DE8521}"/>
              </a:ext>
            </a:extLst>
          </p:cNvPr>
          <p:cNvSpPr/>
          <p:nvPr/>
        </p:nvSpPr>
        <p:spPr>
          <a:xfrm>
            <a:off x="4598200" y="4340979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en-US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4C4C4-438B-14A1-6C5C-F0253F0DE5B4}"/>
              </a:ext>
            </a:extLst>
          </p:cNvPr>
          <p:cNvCxnSpPr>
            <a:cxnSpLocks/>
          </p:cNvCxnSpPr>
          <p:nvPr/>
        </p:nvCxnSpPr>
        <p:spPr>
          <a:xfrm flipH="1">
            <a:off x="5536023" y="440641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EAC08B-209D-5578-A0B2-0A050BB2136D}"/>
              </a:ext>
            </a:extLst>
          </p:cNvPr>
          <p:cNvSpPr/>
          <p:nvPr/>
        </p:nvSpPr>
        <p:spPr>
          <a:xfrm>
            <a:off x="5662476" y="4718398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873E66-8EED-CF49-988A-E59072658B6F}"/>
              </a:ext>
            </a:extLst>
          </p:cNvPr>
          <p:cNvSpPr/>
          <p:nvPr/>
        </p:nvSpPr>
        <p:spPr>
          <a:xfrm>
            <a:off x="5662476" y="5143121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A4B73E-9DC8-96FB-12A6-50EAF9CD1173}"/>
              </a:ext>
            </a:extLst>
          </p:cNvPr>
          <p:cNvSpPr/>
          <p:nvPr/>
        </p:nvSpPr>
        <p:spPr>
          <a:xfrm>
            <a:off x="5668961" y="5588891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wit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98F25-5D7C-A11A-A34C-80E400A6E9C0}"/>
              </a:ext>
            </a:extLst>
          </p:cNvPr>
          <p:cNvSpPr txBox="1"/>
          <p:nvPr/>
        </p:nvSpPr>
        <p:spPr>
          <a:xfrm>
            <a:off x="6650007" y="5199834"/>
            <a:ext cx="4534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(RFID).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9BD51-CBC2-1469-F6B9-B39C378C89CD}"/>
              </a:ext>
            </a:extLst>
          </p:cNvPr>
          <p:cNvSpPr txBox="1"/>
          <p:nvPr/>
        </p:nvSpPr>
        <p:spPr>
          <a:xfrm>
            <a:off x="6650007" y="5638701"/>
            <a:ext cx="4699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(wake-up interval).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D4217F-E691-1B2B-4B11-714A6F31C8A3}"/>
              </a:ext>
            </a:extLst>
          </p:cNvPr>
          <p:cNvSpPr/>
          <p:nvPr/>
        </p:nvSpPr>
        <p:spPr>
          <a:xfrm>
            <a:off x="3441814" y="2735288"/>
            <a:ext cx="981045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sms</a:t>
            </a:r>
            <a:endParaRPr 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60B5B1-84A7-0BE1-5D15-43BCC70FAFE7}"/>
              </a:ext>
            </a:extLst>
          </p:cNvPr>
          <p:cNvSpPr/>
          <p:nvPr/>
        </p:nvSpPr>
        <p:spPr>
          <a:xfrm>
            <a:off x="3441813" y="3175247"/>
            <a:ext cx="981046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2F751-F311-9B06-37B5-14104C14A479}"/>
              </a:ext>
            </a:extLst>
          </p:cNvPr>
          <p:cNvSpPr txBox="1"/>
          <p:nvPr/>
        </p:nvSpPr>
        <p:spPr>
          <a:xfrm>
            <a:off x="4403147" y="2770626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the phone number and the lock command that it sends.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386DE-D287-53D8-DD04-0699849B3A92}"/>
              </a:ext>
            </a:extLst>
          </p:cNvPr>
          <p:cNvSpPr txBox="1"/>
          <p:nvPr/>
        </p:nvSpPr>
        <p:spPr>
          <a:xfrm>
            <a:off x="4403147" y="3230725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the sudden erupts or movements of the device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295AE8-FF86-DB97-9037-C55A1E8B0FFA}"/>
              </a:ext>
            </a:extLst>
          </p:cNvPr>
          <p:cNvSpPr/>
          <p:nvPr/>
        </p:nvSpPr>
        <p:spPr>
          <a:xfrm>
            <a:off x="389109" y="989388"/>
            <a:ext cx="8463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14607F-D3F4-D57D-06FC-83D56A49C659}"/>
              </a:ext>
            </a:extLst>
          </p:cNvPr>
          <p:cNvCxnSpPr>
            <a:cxnSpLocks/>
          </p:cNvCxnSpPr>
          <p:nvPr/>
        </p:nvCxnSpPr>
        <p:spPr>
          <a:xfrm flipH="1">
            <a:off x="1322966" y="1000972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691E6A-DDCB-BFCD-A3D1-8A399F70F66C}"/>
              </a:ext>
            </a:extLst>
          </p:cNvPr>
          <p:cNvSpPr/>
          <p:nvPr/>
        </p:nvSpPr>
        <p:spPr>
          <a:xfrm>
            <a:off x="1527245" y="989388"/>
            <a:ext cx="10214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 ID</a:t>
            </a:r>
          </a:p>
        </p:txBody>
      </p:sp>
    </p:spTree>
    <p:extLst>
      <p:ext uri="{BB962C8B-B14F-4D97-AF65-F5344CB8AC3E}">
        <p14:creationId xmlns:p14="http://schemas.microsoft.com/office/powerpoint/2010/main" val="283368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D709-6742-C96A-4C1D-87496285C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0AB-4845-158F-EDDB-482AE2B9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AB46C5-E78A-3A62-6A3C-1417BED2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29049"/>
              </p:ext>
            </p:extLst>
          </p:nvPr>
        </p:nvGraphicFramePr>
        <p:xfrm>
          <a:off x="694983" y="914400"/>
          <a:ext cx="11010087" cy="5547360"/>
        </p:xfrm>
        <a:graphic>
          <a:graphicData uri="http://schemas.openxmlformats.org/drawingml/2006/table">
            <a:tbl>
              <a:tblPr/>
              <a:tblGrid>
                <a:gridCol w="3150139">
                  <a:extLst>
                    <a:ext uri="{9D8B030D-6E8A-4147-A177-3AD203B41FA5}">
                      <a16:colId xmlns:a16="http://schemas.microsoft.com/office/drawing/2014/main" val="2512153440"/>
                    </a:ext>
                  </a:extLst>
                </a:gridCol>
                <a:gridCol w="4036979">
                  <a:extLst>
                    <a:ext uri="{9D8B030D-6E8A-4147-A177-3AD203B41FA5}">
                      <a16:colId xmlns:a16="http://schemas.microsoft.com/office/drawing/2014/main" val="3472416232"/>
                    </a:ext>
                  </a:extLst>
                </a:gridCol>
                <a:gridCol w="3822969">
                  <a:extLst>
                    <a:ext uri="{9D8B030D-6E8A-4147-A177-3AD203B41FA5}">
                      <a16:colId xmlns:a16="http://schemas.microsoft.com/office/drawing/2014/main" val="1255341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47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Status Data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timestamp, GPS data, battery level, Lock status, Temperature, RSSI, Counter and isQueued to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RFID Scan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scanned timestamp, GPS,  RFID tag serial number and  requested action to server.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4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SMS Alarm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sms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a user sends SMS to lock/unlock the device, a msg publishes on this topic to alert the web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3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Gyroscope Alarm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the device detects a sudden movement greater that the configured threshold, publishes alarm to the web app on this topic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22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- 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unlock/lock commands here.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26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– Gyro config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truck/&lt;IMEI&gt;/command/config/gyroscope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configuration commands for 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1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Server publishes configuration commands for RFID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236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truck/&lt;IMEI&gt;/command/config/wit</a:t>
                      </a:r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Server publishes configuration commands to determine the </a:t>
                      </a:r>
                      <a:r>
                        <a:rPr lang="en-US" sz="1400" i="1" dirty="0"/>
                        <a:t>wake-up interval</a:t>
                      </a:r>
                      <a:r>
                        <a:rPr lang="en-US" sz="1400" dirty="0"/>
                        <a:t>.  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45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8E7-287B-1473-A708-F4D17A2BD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Msg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8B0F8-D1AA-59E6-ABCF-BFAACC35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Status, Command, RFID, LWT</a:t>
            </a:r>
          </a:p>
        </p:txBody>
      </p:sp>
    </p:spTree>
    <p:extLst>
      <p:ext uri="{BB962C8B-B14F-4D97-AF65-F5344CB8AC3E}">
        <p14:creationId xmlns:p14="http://schemas.microsoft.com/office/powerpoint/2010/main" val="10565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D9FD-60A6-22E9-EE34-5ECDB0FE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535B-C6DD-8CA3-C59E-11F88357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7697"/>
          </a:xfrm>
        </p:spPr>
        <p:txBody>
          <a:bodyPr>
            <a:normAutofit/>
          </a:bodyPr>
          <a:lstStyle/>
          <a:p>
            <a:r>
              <a:rPr lang="en-US" sz="3600" dirty="0"/>
              <a:t>Status Payload format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7E213A-B942-BB18-A321-570FB2A7A8A1}"/>
              </a:ext>
            </a:extLst>
          </p:cNvPr>
          <p:cNvSpPr/>
          <p:nvPr/>
        </p:nvSpPr>
        <p:spPr>
          <a:xfrm>
            <a:off x="312908" y="1844080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EE439-929A-E217-E7AB-9BEB6599443C}"/>
              </a:ext>
            </a:extLst>
          </p:cNvPr>
          <p:cNvCxnSpPr>
            <a:cxnSpLocks/>
          </p:cNvCxnSpPr>
          <p:nvPr/>
        </p:nvCxnSpPr>
        <p:spPr>
          <a:xfrm flipH="1">
            <a:off x="1460774" y="18709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26C83-64D9-E5C5-D5CD-C1C2D54EA190}"/>
              </a:ext>
            </a:extLst>
          </p:cNvPr>
          <p:cNvSpPr/>
          <p:nvPr/>
        </p:nvSpPr>
        <p:spPr>
          <a:xfrm>
            <a:off x="1723422" y="1844080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6F503-949B-4E1E-D9BA-4819FF7E2034}"/>
              </a:ext>
            </a:extLst>
          </p:cNvPr>
          <p:cNvCxnSpPr>
            <a:cxnSpLocks/>
          </p:cNvCxnSpPr>
          <p:nvPr/>
        </p:nvCxnSpPr>
        <p:spPr>
          <a:xfrm flipH="1">
            <a:off x="2871288" y="18709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77BD9-E96F-2533-8DE8-A7134E2FB289}"/>
              </a:ext>
            </a:extLst>
          </p:cNvPr>
          <p:cNvSpPr/>
          <p:nvPr/>
        </p:nvSpPr>
        <p:spPr>
          <a:xfrm>
            <a:off x="3133936" y="1841882"/>
            <a:ext cx="1272693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C71E0D-9E24-CF0B-26FE-3F7378A1AD65}"/>
              </a:ext>
            </a:extLst>
          </p:cNvPr>
          <p:cNvSpPr/>
          <p:nvPr/>
        </p:nvSpPr>
        <p:spPr>
          <a:xfrm>
            <a:off x="4544451" y="144784"/>
            <a:ext cx="7523818" cy="559919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E900C-6321-6273-0F0D-709145067E59}"/>
              </a:ext>
            </a:extLst>
          </p:cNvPr>
          <p:cNvSpPr txBox="1"/>
          <p:nvPr/>
        </p:nvSpPr>
        <p:spPr>
          <a:xfrm>
            <a:off x="4922199" y="230555"/>
            <a:ext cx="726980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lat</a:t>
            </a:r>
            <a:r>
              <a:rPr lang="en-US" dirty="0"/>
              <a:t>": 52.520008,</a:t>
            </a:r>
          </a:p>
          <a:p>
            <a:r>
              <a:rPr lang="en-US" dirty="0"/>
              <a:t>"</a:t>
            </a:r>
            <a:r>
              <a:rPr lang="en-US" dirty="0" err="1"/>
              <a:t>lon</a:t>
            </a:r>
            <a:r>
              <a:rPr lang="en-US" dirty="0"/>
              <a:t>": 13.404954,</a:t>
            </a:r>
          </a:p>
          <a:p>
            <a:r>
              <a:rPr lang="en-US" dirty="0"/>
              <a:t>“</a:t>
            </a:r>
            <a:r>
              <a:rPr lang="en-US" dirty="0" err="1"/>
              <a:t>gps</a:t>
            </a:r>
            <a:r>
              <a:rPr lang="en-US" dirty="0"/>
              <a:t> source”: </a:t>
            </a:r>
            <a:r>
              <a:rPr lang="en-US" sz="1600" dirty="0"/>
              <a:t>G/B which determines if the data comes from device </a:t>
            </a:r>
            <a:r>
              <a:rPr lang="en-US" sz="1600" dirty="0" err="1"/>
              <a:t>gps</a:t>
            </a:r>
            <a:r>
              <a:rPr lang="en-US" sz="1600" dirty="0"/>
              <a:t> or the   	           nearest BTS</a:t>
            </a:r>
          </a:p>
          <a:p>
            <a:r>
              <a:rPr lang="en-US" dirty="0"/>
              <a:t>“GPS distances traveled”: </a:t>
            </a:r>
            <a:r>
              <a:rPr lang="en-US" sz="1600" dirty="0"/>
              <a:t>a float with one floating point digit in kilometers   </a:t>
            </a:r>
          </a:p>
          <a:p>
            <a:r>
              <a:rPr lang="en-US" dirty="0"/>
              <a:t>“total traveled”: </a:t>
            </a:r>
            <a:r>
              <a:rPr lang="en-US" sz="1600" dirty="0"/>
              <a:t>an int to show total traveled distance in meters</a:t>
            </a:r>
          </a:p>
          <a:p>
            <a:r>
              <a:rPr lang="en-US" sz="1600" dirty="0"/>
              <a:t>“Speed”: the speed that comes from </a:t>
            </a:r>
            <a:r>
              <a:rPr lang="en-US" sz="1600" dirty="0" err="1"/>
              <a:t>gps</a:t>
            </a:r>
            <a:r>
              <a:rPr lang="en-US" sz="1600" dirty="0"/>
              <a:t>, a float number with two floating point  	number </a:t>
            </a:r>
          </a:p>
          <a:p>
            <a:r>
              <a:rPr lang="en-US" dirty="0"/>
              <a:t>"battery " : 0-9,   </a:t>
            </a:r>
            <a:r>
              <a:rPr lang="en-US" sz="1600" dirty="0"/>
              <a:t>  // 9 -&gt; means 90% to 100%, 5 means 50% to 60%</a:t>
            </a:r>
          </a:p>
          <a:p>
            <a:r>
              <a:rPr lang="en-US" dirty="0"/>
              <a:t>" lock status" :   L/U  //lock/unlock</a:t>
            </a:r>
          </a:p>
          <a:p>
            <a:r>
              <a:rPr lang="en-US" dirty="0"/>
              <a:t>" temperature " : 27 //temperature based on Celsius </a:t>
            </a:r>
          </a:p>
          <a:p>
            <a:r>
              <a:rPr lang="en-US" dirty="0"/>
              <a:t>"</a:t>
            </a:r>
            <a:r>
              <a:rPr lang="en-US" dirty="0" err="1"/>
              <a:t>rssi</a:t>
            </a:r>
            <a:r>
              <a:rPr lang="en-US" dirty="0"/>
              <a:t>": -78,      // optional but useful for diagnostics 	</a:t>
            </a:r>
          </a:p>
          <a:p>
            <a:r>
              <a:rPr lang="en-US" dirty="0"/>
              <a:t>" counter": 7      // the Nth transmission</a:t>
            </a:r>
          </a:p>
          <a:p>
            <a:r>
              <a:rPr lang="en-US" dirty="0"/>
              <a:t>" is queued ": 0/1 // is msg queued or not</a:t>
            </a:r>
          </a:p>
          <a:p>
            <a:r>
              <a:rPr lang="en-US" dirty="0"/>
              <a:t>“is in geo-fence” Y/N determines if the device is in geo-fence or not</a:t>
            </a:r>
          </a:p>
          <a:p>
            <a:r>
              <a:rPr lang="en-US" dirty="0"/>
              <a:t>“distance from geo-fence”: distance in meter from geo-fence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D2F542-93F1-6435-4FA5-286838B4E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8739"/>
              </p:ext>
            </p:extLst>
          </p:nvPr>
        </p:nvGraphicFramePr>
        <p:xfrm>
          <a:off x="102606" y="5955327"/>
          <a:ext cx="11986785" cy="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13">
                  <a:extLst>
                    <a:ext uri="{9D8B030D-6E8A-4147-A177-3AD203B41FA5}">
                      <a16:colId xmlns:a16="http://schemas.microsoft.com/office/drawing/2014/main" val="3580210574"/>
                    </a:ext>
                  </a:extLst>
                </a:gridCol>
                <a:gridCol w="557219">
                  <a:extLst>
                    <a:ext uri="{9D8B030D-6E8A-4147-A177-3AD203B41FA5}">
                      <a16:colId xmlns:a16="http://schemas.microsoft.com/office/drawing/2014/main" val="2308363581"/>
                    </a:ext>
                  </a:extLst>
                </a:gridCol>
                <a:gridCol w="504979">
                  <a:extLst>
                    <a:ext uri="{9D8B030D-6E8A-4147-A177-3AD203B41FA5}">
                      <a16:colId xmlns:a16="http://schemas.microsoft.com/office/drawing/2014/main" val="3586960103"/>
                    </a:ext>
                  </a:extLst>
                </a:gridCol>
                <a:gridCol w="888067">
                  <a:extLst>
                    <a:ext uri="{9D8B030D-6E8A-4147-A177-3AD203B41FA5}">
                      <a16:colId xmlns:a16="http://schemas.microsoft.com/office/drawing/2014/main" val="3559934566"/>
                    </a:ext>
                  </a:extLst>
                </a:gridCol>
                <a:gridCol w="783588">
                  <a:extLst>
                    <a:ext uri="{9D8B030D-6E8A-4147-A177-3AD203B41FA5}">
                      <a16:colId xmlns:a16="http://schemas.microsoft.com/office/drawing/2014/main" val="278545149"/>
                    </a:ext>
                  </a:extLst>
                </a:gridCol>
                <a:gridCol w="783588">
                  <a:extLst>
                    <a:ext uri="{9D8B030D-6E8A-4147-A177-3AD203B41FA5}">
                      <a16:colId xmlns:a16="http://schemas.microsoft.com/office/drawing/2014/main" val="1641939668"/>
                    </a:ext>
                  </a:extLst>
                </a:gridCol>
                <a:gridCol w="953986">
                  <a:extLst>
                    <a:ext uri="{9D8B030D-6E8A-4147-A177-3AD203B41FA5}">
                      <a16:colId xmlns:a16="http://schemas.microsoft.com/office/drawing/2014/main" val="3106671423"/>
                    </a:ext>
                  </a:extLst>
                </a:gridCol>
                <a:gridCol w="1266180">
                  <a:extLst>
                    <a:ext uri="{9D8B030D-6E8A-4147-A177-3AD203B41FA5}">
                      <a16:colId xmlns:a16="http://schemas.microsoft.com/office/drawing/2014/main" val="242359884"/>
                    </a:ext>
                  </a:extLst>
                </a:gridCol>
                <a:gridCol w="579694">
                  <a:extLst>
                    <a:ext uri="{9D8B030D-6E8A-4147-A177-3AD203B41FA5}">
                      <a16:colId xmlns:a16="http://schemas.microsoft.com/office/drawing/2014/main" val="2220023129"/>
                    </a:ext>
                  </a:extLst>
                </a:gridCol>
                <a:gridCol w="506994">
                  <a:extLst>
                    <a:ext uri="{9D8B030D-6E8A-4147-A177-3AD203B41FA5}">
                      <a16:colId xmlns:a16="http://schemas.microsoft.com/office/drawing/2014/main" val="1173540988"/>
                    </a:ext>
                  </a:extLst>
                </a:gridCol>
                <a:gridCol w="536779">
                  <a:extLst>
                    <a:ext uri="{9D8B030D-6E8A-4147-A177-3AD203B41FA5}">
                      <a16:colId xmlns:a16="http://schemas.microsoft.com/office/drawing/2014/main" val="1588589816"/>
                    </a:ext>
                  </a:extLst>
                </a:gridCol>
                <a:gridCol w="579621">
                  <a:extLst>
                    <a:ext uri="{9D8B030D-6E8A-4147-A177-3AD203B41FA5}">
                      <a16:colId xmlns:a16="http://schemas.microsoft.com/office/drawing/2014/main" val="2155768377"/>
                    </a:ext>
                  </a:extLst>
                </a:gridCol>
                <a:gridCol w="626161">
                  <a:extLst>
                    <a:ext uri="{9D8B030D-6E8A-4147-A177-3AD203B41FA5}">
                      <a16:colId xmlns:a16="http://schemas.microsoft.com/office/drawing/2014/main" val="403237501"/>
                    </a:ext>
                  </a:extLst>
                </a:gridCol>
                <a:gridCol w="457431">
                  <a:extLst>
                    <a:ext uri="{9D8B030D-6E8A-4147-A177-3AD203B41FA5}">
                      <a16:colId xmlns:a16="http://schemas.microsoft.com/office/drawing/2014/main" val="1227616705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669153585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980439808"/>
                    </a:ext>
                  </a:extLst>
                </a:gridCol>
                <a:gridCol w="1152805">
                  <a:extLst>
                    <a:ext uri="{9D8B030D-6E8A-4147-A177-3AD203B41FA5}">
                      <a16:colId xmlns:a16="http://schemas.microsoft.com/office/drawing/2014/main" val="235662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GPS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TraveledDist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totalTraveledDist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Cnt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Queued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isInGeo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distanceToGeo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5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52.520008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13.40495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L/U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7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29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1072</Words>
  <Application>Microsoft Office PowerPoint</Application>
  <PresentationFormat>Widescreen</PresentationFormat>
  <Paragraphs>249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Communication Workflow — MQTT Design &amp; Handshakes</vt:lpstr>
      <vt:lpstr>PowerPoint Presentation</vt:lpstr>
      <vt:lpstr>Topic structures  QoS &amp; Reliability Configurations</vt:lpstr>
      <vt:lpstr>MQTT QoS &amp; Reliability Configurations</vt:lpstr>
      <vt:lpstr>PowerPoint Presentation</vt:lpstr>
      <vt:lpstr>Topics Structure</vt:lpstr>
      <vt:lpstr>Topics Structure</vt:lpstr>
      <vt:lpstr>Msg structures</vt:lpstr>
      <vt:lpstr>Status Payload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Timing intervals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111</cp:revision>
  <dcterms:created xsi:type="dcterms:W3CDTF">2025-08-06T09:57:46Z</dcterms:created>
  <dcterms:modified xsi:type="dcterms:W3CDTF">2025-10-15T12:22:46Z</dcterms:modified>
</cp:coreProperties>
</file>