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0" r:id="rId4"/>
    <p:sldId id="273" r:id="rId5"/>
    <p:sldId id="274" r:id="rId6"/>
    <p:sldId id="259" r:id="rId7"/>
    <p:sldId id="261" r:id="rId8"/>
    <p:sldId id="268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239E6-3E8C-4982-91D1-9C4E8B4D2C7F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45FCE-E693-49D3-A7E7-286487DBB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41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3686-EE06-4D51-8351-1F591EA80609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A7AC-0AC9-4F97-8C3F-8D207A16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3686-EE06-4D51-8351-1F591EA80609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A7AC-0AC9-4F97-8C3F-8D207A16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9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3686-EE06-4D51-8351-1F591EA80609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A7AC-0AC9-4F97-8C3F-8D207A16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7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3686-EE06-4D51-8351-1F591EA80609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A7AC-0AC9-4F97-8C3F-8D207A16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3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3686-EE06-4D51-8351-1F591EA80609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A7AC-0AC9-4F97-8C3F-8D207A16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1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3686-EE06-4D51-8351-1F591EA80609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A7AC-0AC9-4F97-8C3F-8D207A16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99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3686-EE06-4D51-8351-1F591EA80609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A7AC-0AC9-4F97-8C3F-8D207A16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8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3686-EE06-4D51-8351-1F591EA80609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A7AC-0AC9-4F97-8C3F-8D207A16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7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3686-EE06-4D51-8351-1F591EA80609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A7AC-0AC9-4F97-8C3F-8D207A16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0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3686-EE06-4D51-8351-1F591EA80609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A7AC-0AC9-4F97-8C3F-8D207A16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00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3686-EE06-4D51-8351-1F591EA80609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A7AC-0AC9-4F97-8C3F-8D207A16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6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53686-EE06-4D51-8351-1F591EA80609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EA7AC-0AC9-4F97-8C3F-8D207A16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1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getsignal.com/tools/open-ports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forward.com/is-portforward-safe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getsignal.com/tools/open-ports/" TargetMode="External"/><Relationship Id="rId2" Type="http://schemas.openxmlformats.org/officeDocument/2006/relationships/hyperlink" Target="https://api.ipify.org/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forward.com/how-to-port-forward/#how-to-set-up-a-port-forward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0.1/" TargetMode="External"/><Relationship Id="rId2" Type="http://schemas.openxmlformats.org/officeDocument/2006/relationships/hyperlink" Target="http://192.168.1.1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Wi-Fi Modem Configurations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04488"/>
            <a:ext cx="9144000" cy="201168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Changes to apply on the modem for port forwarding</a:t>
            </a:r>
          </a:p>
          <a:p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192.168.1.1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access router admin panel. </a:t>
            </a:r>
          </a:p>
        </p:txBody>
      </p:sp>
    </p:spTree>
    <p:extLst>
      <p:ext uri="{BB962C8B-B14F-4D97-AF65-F5344CB8AC3E}">
        <p14:creationId xmlns:p14="http://schemas.microsoft.com/office/powerpoint/2010/main" val="3933593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58952"/>
          </a:xfrm>
        </p:spPr>
        <p:txBody>
          <a:bodyPr>
            <a:normAutofit/>
          </a:bodyPr>
          <a:lstStyle/>
          <a:p>
            <a:r>
              <a:rPr lang="en-US" sz="3600" dirty="0"/>
              <a:t>Assign static IP address to Raspberry PI</a:t>
            </a:r>
          </a:p>
        </p:txBody>
      </p:sp>
      <p:sp>
        <p:nvSpPr>
          <p:cNvPr id="3" name="Rectangle 2"/>
          <p:cNvSpPr/>
          <p:nvPr/>
        </p:nvSpPr>
        <p:spPr>
          <a:xfrm>
            <a:off x="274320" y="1005842"/>
            <a:ext cx="115031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3. Apply changes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Reboot </a:t>
            </a:r>
            <a:r>
              <a:rPr lang="en-US" dirty="0"/>
              <a:t>the Raspberry 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the </a:t>
            </a:r>
            <a:r>
              <a:rPr lang="en-US" dirty="0" err="1"/>
              <a:t>ip</a:t>
            </a:r>
            <a:r>
              <a:rPr lang="en-US" dirty="0"/>
              <a:t> address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95" y="2313973"/>
            <a:ext cx="8935697" cy="316274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115568" y="4377918"/>
            <a:ext cx="1124712" cy="230657"/>
          </a:xfrm>
          <a:prstGeom prst="rect">
            <a:avLst/>
          </a:prstGeom>
          <a:solidFill>
            <a:schemeClr val="accent4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0" idx="3"/>
            <a:endCxn id="14" idx="1"/>
          </p:cNvCxnSpPr>
          <p:nvPr/>
        </p:nvCxnSpPr>
        <p:spPr>
          <a:xfrm flipV="1">
            <a:off x="2240280" y="4493246"/>
            <a:ext cx="72381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478466" y="4170080"/>
            <a:ext cx="2390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Assigned static IP address</a:t>
            </a:r>
          </a:p>
        </p:txBody>
      </p:sp>
    </p:spTree>
    <p:extLst>
      <p:ext uri="{BB962C8B-B14F-4D97-AF65-F5344CB8AC3E}">
        <p14:creationId xmlns:p14="http://schemas.microsoft.com/office/powerpoint/2010/main" val="3010604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58952"/>
          </a:xfrm>
        </p:spPr>
        <p:txBody>
          <a:bodyPr>
            <a:normAutofit/>
          </a:bodyPr>
          <a:lstStyle/>
          <a:p>
            <a:r>
              <a:rPr lang="en-US" sz="3600" dirty="0"/>
              <a:t>Port forwarding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274320" y="1005842"/>
            <a:ext cx="115031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Log into your router</a:t>
            </a:r>
            <a:r>
              <a:rPr lang="en-US" dirty="0"/>
              <a:t> once again.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 to the </a:t>
            </a:r>
            <a:r>
              <a:rPr lang="en-US" b="1" dirty="0"/>
              <a:t>port forwarding, virtual server</a:t>
            </a:r>
            <a:r>
              <a:rPr lang="en-US" dirty="0"/>
              <a:t>,</a:t>
            </a:r>
            <a:r>
              <a:rPr lang="en-US" b="1" dirty="0"/>
              <a:t> NAT</a:t>
            </a:r>
            <a:r>
              <a:rPr lang="en-US" dirty="0"/>
              <a:t> or </a:t>
            </a:r>
            <a:r>
              <a:rPr lang="en-US" b="1" dirty="0"/>
              <a:t>Applications &amp; Gaming</a:t>
            </a:r>
            <a:r>
              <a:rPr lang="en-US" dirty="0"/>
              <a:t>. </a:t>
            </a:r>
          </a:p>
          <a:p>
            <a:r>
              <a:rPr lang="en-US" dirty="0"/>
              <a:t>      In this case </a:t>
            </a:r>
            <a:r>
              <a:rPr lang="en-US" b="1" dirty="0"/>
              <a:t>Advanced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NAT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 Virtual Server.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Add a new rule</a:t>
            </a:r>
            <a:r>
              <a:rPr lang="en-US" dirty="0"/>
              <a:t> using the assigned static IP address and the desired port.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36" y="2315900"/>
            <a:ext cx="6763485" cy="380981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426464" y="5221224"/>
            <a:ext cx="5577840" cy="758190"/>
          </a:xfrm>
          <a:prstGeom prst="rect">
            <a:avLst/>
          </a:prstGeom>
          <a:solidFill>
            <a:srgbClr val="00B0F0">
              <a:alpha val="27000"/>
            </a:srgb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39965"/>
              </p:ext>
            </p:extLst>
          </p:nvPr>
        </p:nvGraphicFramePr>
        <p:xfrm>
          <a:off x="7704837" y="2315900"/>
          <a:ext cx="4072635" cy="2989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83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3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Local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192.168.1.3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3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Local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1883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3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WAN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1883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3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TCP,UDP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73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WAN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pppoe1, pppoe2,any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381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58952"/>
          </a:xfrm>
        </p:spPr>
        <p:txBody>
          <a:bodyPr>
            <a:normAutofit/>
          </a:bodyPr>
          <a:lstStyle/>
          <a:p>
            <a:r>
              <a:rPr lang="en-US" sz="3600" dirty="0"/>
              <a:t>Port forwarding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274320" y="1005842"/>
            <a:ext cx="115031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 </a:t>
            </a:r>
            <a:r>
              <a:rPr lang="en-US" dirty="0"/>
              <a:t>if the port forwarding is working and the set upped port is open on your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Find the global IP address of the router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>
                <a:hlinkClick r:id="rId2"/>
              </a:rPr>
              <a:t>https://www.yougetsignal.com/tools/open-ports/</a:t>
            </a:r>
            <a:r>
              <a:rPr lang="en-US" dirty="0"/>
              <a:t> to check if the port is open.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565813" y="1657197"/>
            <a:ext cx="2670048" cy="47191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Curl https://api.ipify.org/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35861" y="1708488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Command, 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28486" y="169769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76667" y="1608039"/>
            <a:ext cx="1575109" cy="47191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https://ip.me/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24928" y="1659330"/>
            <a:ext cx="95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Website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9235" t="5067" r="26796" b="53733"/>
          <a:stretch/>
        </p:blipFill>
        <p:spPr>
          <a:xfrm>
            <a:off x="192024" y="3134525"/>
            <a:ext cx="5907024" cy="295351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830" y="2606730"/>
            <a:ext cx="5687922" cy="4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411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58952"/>
          </a:xfrm>
        </p:spPr>
        <p:txBody>
          <a:bodyPr>
            <a:normAutofit/>
          </a:bodyPr>
          <a:lstStyle/>
          <a:p>
            <a:r>
              <a:rPr lang="en-US" sz="3600" dirty="0"/>
              <a:t>Port-forwarding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210312" y="1124714"/>
            <a:ext cx="115031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port forward is a way of making a computer on your home or business network accessible to computers on the internet, even though they are behind a router or firewall. It is commonly used in gaming, security cameras, home automation, and the Internet of Things (IoT).</a:t>
            </a:r>
          </a:p>
        </p:txBody>
      </p:sp>
      <p:sp>
        <p:nvSpPr>
          <p:cNvPr id="4" name="Rectangle 3"/>
          <p:cNvSpPr/>
          <p:nvPr/>
        </p:nvSpPr>
        <p:spPr>
          <a:xfrm>
            <a:off x="210312" y="2048044"/>
            <a:ext cx="115031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Port forwards are setup in your router. A forwarded port is also known as open. After you have forwarded a port you have an open port.</a:t>
            </a:r>
          </a:p>
        </p:txBody>
      </p:sp>
      <p:sp>
        <p:nvSpPr>
          <p:cNvPr id="5" name="Rectangle 4"/>
          <p:cNvSpPr/>
          <p:nvPr/>
        </p:nvSpPr>
        <p:spPr>
          <a:xfrm>
            <a:off x="210312" y="2694375"/>
            <a:ext cx="115031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What is port forwarding? Port forwarding is a way of allowing people from the internet to connect to you. A port forward puts a device outside of your router, as if it was directly connected to the internet. This is needed for security cameras, </a:t>
            </a:r>
            <a:r>
              <a:rPr lang="en-US" dirty="0" err="1"/>
              <a:t>torrenting</a:t>
            </a:r>
            <a:r>
              <a:rPr lang="en-US" dirty="0"/>
              <a:t>, and optimal gaming experience.</a:t>
            </a:r>
          </a:p>
          <a:p>
            <a:endParaRPr lang="en-US" dirty="0"/>
          </a:p>
          <a:p>
            <a:r>
              <a:rPr lang="en-US" dirty="0"/>
              <a:t>Port forwarding directs your router to send any incoming data from the internet to a specified device on your network. A port forward maps data that is bound to a designated port number to the device or app that you want it to go to. After forwarding a port in your router, incoming data on that port is sent to the destination device that you have chosen.</a:t>
            </a:r>
          </a:p>
        </p:txBody>
      </p:sp>
      <p:sp>
        <p:nvSpPr>
          <p:cNvPr id="6" name="Rectangle 5"/>
          <p:cNvSpPr/>
          <p:nvPr/>
        </p:nvSpPr>
        <p:spPr>
          <a:xfrm>
            <a:off x="210312" y="4910366"/>
            <a:ext cx="115031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You might be asking if it is safe to forward ports on your router. The answer is yes as long as you follow a few simple rules. Never forward ports to a PC that does not have a firewall running. Always make sure that you understand why you are forwarding a port. </a:t>
            </a:r>
            <a:r>
              <a:rPr lang="en-US" dirty="0">
                <a:hlinkClick r:id="rId2"/>
              </a:rPr>
              <a:t>Safe port forwarding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957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58952"/>
          </a:xfrm>
        </p:spPr>
        <p:txBody>
          <a:bodyPr>
            <a:normAutofit/>
          </a:bodyPr>
          <a:lstStyle/>
          <a:p>
            <a:r>
              <a:rPr lang="en-US" sz="3600" dirty="0"/>
              <a:t>Port-forwarding</a:t>
            </a:r>
          </a:p>
        </p:txBody>
      </p:sp>
      <p:sp>
        <p:nvSpPr>
          <p:cNvPr id="8" name="AutoShape 2" descr="How to Port Forward on Your Rou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How to Port Forward on Your Rou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Cloud 14"/>
          <p:cNvSpPr/>
          <p:nvPr/>
        </p:nvSpPr>
        <p:spPr>
          <a:xfrm>
            <a:off x="6867144" y="641038"/>
            <a:ext cx="4357439" cy="265072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Internet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456" y="4618290"/>
            <a:ext cx="1950747" cy="114549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05" y="1380264"/>
            <a:ext cx="1770982" cy="129018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22" y="4431547"/>
            <a:ext cx="1201743" cy="140371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7280" y="4618290"/>
            <a:ext cx="2598259" cy="158630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7404" y="4925967"/>
            <a:ext cx="814411" cy="65762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6797757" y="4618290"/>
            <a:ext cx="325524" cy="50718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27408" y="5835264"/>
            <a:ext cx="145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MQTT Broker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81105" y="752222"/>
            <a:ext cx="2117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IP: 192.168.1.1</a:t>
            </a:r>
          </a:p>
          <a:p>
            <a:r>
              <a:rPr lang="en-US" dirty="0"/>
              <a:t>Public IP: *.*.*.*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81105" y="6196753"/>
            <a:ext cx="1824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192.168.1.3: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1883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498672" y="6196753"/>
            <a:ext cx="1590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192.168.1.7:80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547404" y="3627955"/>
            <a:ext cx="11610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Port: 1883</a:t>
            </a:r>
          </a:p>
          <a:p>
            <a:r>
              <a:rPr lang="en-US" dirty="0">
                <a:solidFill>
                  <a:srgbClr val="00B050"/>
                </a:solidFill>
              </a:rPr>
              <a:t>*.*.*.*</a:t>
            </a:r>
          </a:p>
        </p:txBody>
      </p:sp>
      <p:sp>
        <p:nvSpPr>
          <p:cNvPr id="40" name="Up-Down Arrow 39"/>
          <p:cNvSpPr/>
          <p:nvPr/>
        </p:nvSpPr>
        <p:spPr>
          <a:xfrm>
            <a:off x="1123368" y="2760447"/>
            <a:ext cx="300592" cy="1527048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Up-Down Arrow 40"/>
          <p:cNvSpPr/>
          <p:nvPr/>
        </p:nvSpPr>
        <p:spPr>
          <a:xfrm rot="19614166">
            <a:off x="2138246" y="2646904"/>
            <a:ext cx="300592" cy="177074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Up-Down Arrow 41"/>
          <p:cNvSpPr/>
          <p:nvPr/>
        </p:nvSpPr>
        <p:spPr>
          <a:xfrm>
            <a:off x="7646598" y="3169276"/>
            <a:ext cx="300592" cy="1527048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Up-Down Arrow 42"/>
          <p:cNvSpPr/>
          <p:nvPr/>
        </p:nvSpPr>
        <p:spPr>
          <a:xfrm>
            <a:off x="10453939" y="3156544"/>
            <a:ext cx="300592" cy="1527048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9080" y="4683592"/>
            <a:ext cx="2598259" cy="1586306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9204" y="4991269"/>
            <a:ext cx="814411" cy="657626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9819557" y="4683592"/>
            <a:ext cx="325524" cy="507182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9372184" y="3627955"/>
            <a:ext cx="9270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Port: 80</a:t>
            </a:r>
          </a:p>
          <a:p>
            <a:r>
              <a:rPr lang="en-US" dirty="0">
                <a:solidFill>
                  <a:srgbClr val="FF0000"/>
                </a:solidFill>
              </a:rPr>
              <a:t>*.*.*.*</a:t>
            </a:r>
          </a:p>
        </p:txBody>
      </p:sp>
      <p:sp>
        <p:nvSpPr>
          <p:cNvPr id="48" name="Up-Down Arrow 47"/>
          <p:cNvSpPr/>
          <p:nvPr/>
        </p:nvSpPr>
        <p:spPr>
          <a:xfrm rot="5400000">
            <a:off x="4342864" y="150588"/>
            <a:ext cx="300592" cy="4290768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34363" y="3192708"/>
            <a:ext cx="1098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on</a:t>
            </a:r>
          </a:p>
          <a:p>
            <a:r>
              <a:rPr lang="en-US" dirty="0"/>
              <a:t>Port 1883</a:t>
            </a:r>
          </a:p>
        </p:txBody>
      </p:sp>
    </p:spTree>
    <p:extLst>
      <p:ext uri="{BB962C8B-B14F-4D97-AF65-F5344CB8AC3E}">
        <p14:creationId xmlns:p14="http://schemas.microsoft.com/office/powerpoint/2010/main" val="2329825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8D824-59DF-86B2-2EDF-29C8AC8C4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7115D-27DC-2104-B319-C4CD7BA99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58952"/>
          </a:xfrm>
        </p:spPr>
        <p:txBody>
          <a:bodyPr>
            <a:normAutofit/>
          </a:bodyPr>
          <a:lstStyle/>
          <a:p>
            <a:r>
              <a:rPr lang="en-US" sz="3600" dirty="0"/>
              <a:t>Port-forwarding</a:t>
            </a:r>
          </a:p>
        </p:txBody>
      </p:sp>
      <p:sp>
        <p:nvSpPr>
          <p:cNvPr id="8" name="AutoShape 2" descr="How to Port Forward on Your Router">
            <a:extLst>
              <a:ext uri="{FF2B5EF4-FFF2-40B4-BE49-F238E27FC236}">
                <a16:creationId xmlns:a16="http://schemas.microsoft.com/office/drawing/2014/main" id="{6059B57B-DCCB-1982-E91E-0667B1E275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How to Port Forward on Your Router">
            <a:extLst>
              <a:ext uri="{FF2B5EF4-FFF2-40B4-BE49-F238E27FC236}">
                <a16:creationId xmlns:a16="http://schemas.microsoft.com/office/drawing/2014/main" id="{2DE9326B-88BE-3BD9-7305-AF36F82B8A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22177C68-9620-7A38-6B7B-3367BCEB1EBB}"/>
              </a:ext>
            </a:extLst>
          </p:cNvPr>
          <p:cNvSpPr/>
          <p:nvPr/>
        </p:nvSpPr>
        <p:spPr>
          <a:xfrm>
            <a:off x="3795433" y="2198742"/>
            <a:ext cx="3854745" cy="246051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Internet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FEC1E2-16ED-442D-4F92-AAD27808875A}"/>
              </a:ext>
            </a:extLst>
          </p:cNvPr>
          <p:cNvSpPr txBox="1"/>
          <p:nvPr/>
        </p:nvSpPr>
        <p:spPr>
          <a:xfrm>
            <a:off x="8990724" y="601009"/>
            <a:ext cx="145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MQTT Broker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3C0141-7C2E-F4D7-FE11-CE08C025C3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71" r="937"/>
          <a:stretch>
            <a:fillRect/>
          </a:stretch>
        </p:blipFill>
        <p:spPr>
          <a:xfrm flipH="1">
            <a:off x="376676" y="1225663"/>
            <a:ext cx="1828646" cy="12327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0F3B07-BC40-B8D4-54A6-9E81C9D83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04648" y="1443765"/>
            <a:ext cx="538994" cy="4627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E4D0D2-AB95-653D-1365-4C08CD670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018" y="1032958"/>
            <a:ext cx="288253" cy="4775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7FEB69-89B8-23F9-7F33-1C28BFBC73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71" r="937"/>
          <a:stretch>
            <a:fillRect/>
          </a:stretch>
        </p:blipFill>
        <p:spPr>
          <a:xfrm flipH="1">
            <a:off x="376676" y="2812606"/>
            <a:ext cx="1828646" cy="12327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6843EDD-8382-F6F3-5E3D-492F3F2AC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04648" y="3030708"/>
            <a:ext cx="538994" cy="4627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6627342-2EF1-5A46-944D-E317AE3EF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018" y="2619901"/>
            <a:ext cx="288253" cy="4775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F6FA41C-7B7B-1452-86D2-64A2B1BC81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71" r="937"/>
          <a:stretch>
            <a:fillRect/>
          </a:stretch>
        </p:blipFill>
        <p:spPr>
          <a:xfrm flipH="1">
            <a:off x="376676" y="4399549"/>
            <a:ext cx="1828646" cy="123278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C0FADB2-1969-3108-52F8-87B8F00B7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04648" y="4617651"/>
            <a:ext cx="538994" cy="46276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7600316-33AB-7536-6B97-B37122B01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018" y="4206844"/>
            <a:ext cx="288253" cy="477527"/>
          </a:xfrm>
          <a:prstGeom prst="rect">
            <a:avLst/>
          </a:prstGeom>
        </p:spPr>
      </p:pic>
      <p:pic>
        <p:nvPicPr>
          <p:cNvPr id="25" name="Picture 24" descr="A computer screen with a paper airplane flying&#10;&#10;AI-generated content may be incorrect.">
            <a:extLst>
              <a:ext uri="{FF2B5EF4-FFF2-40B4-BE49-F238E27FC236}">
                <a16:creationId xmlns:a16="http://schemas.microsoft.com/office/drawing/2014/main" id="{3A3CF12B-9D98-8F6D-9C66-65D157B838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351" y="4144227"/>
            <a:ext cx="2299404" cy="2299404"/>
          </a:xfrm>
          <a:prstGeom prst="rect">
            <a:avLst/>
          </a:prstGeom>
        </p:spPr>
      </p:pic>
      <p:pic>
        <p:nvPicPr>
          <p:cNvPr id="28" name="Picture 27" descr="A computer servers with green lights&#10;&#10;AI-generated content may be incorrect.">
            <a:extLst>
              <a:ext uri="{FF2B5EF4-FFF2-40B4-BE49-F238E27FC236}">
                <a16:creationId xmlns:a16="http://schemas.microsoft.com/office/drawing/2014/main" id="{AE968598-C152-7151-5B10-456E299F88D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351" y="1024438"/>
            <a:ext cx="1828646" cy="1828646"/>
          </a:xfrm>
          <a:prstGeom prst="rect">
            <a:avLst/>
          </a:prstGeom>
        </p:spPr>
      </p:pic>
      <p:pic>
        <p:nvPicPr>
          <p:cNvPr id="32" name="Picture 31" descr="A close up of a file&#10;&#10;AI-generated content may be incorrect.">
            <a:extLst>
              <a:ext uri="{FF2B5EF4-FFF2-40B4-BE49-F238E27FC236}">
                <a16:creationId xmlns:a16="http://schemas.microsoft.com/office/drawing/2014/main" id="{CC5840B2-886A-16F0-F570-19AC6D6D7DD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653" y="814350"/>
            <a:ext cx="914741" cy="91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48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5CFA5C-CD5E-252E-E535-A1AD4D3E9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DCA0F-3310-BCAE-4592-89EB15A6B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58952"/>
          </a:xfrm>
        </p:spPr>
        <p:txBody>
          <a:bodyPr>
            <a:normAutofit/>
          </a:bodyPr>
          <a:lstStyle/>
          <a:p>
            <a:r>
              <a:rPr lang="en-US" sz="3600" dirty="0"/>
              <a:t>Port-forwarding</a:t>
            </a:r>
          </a:p>
        </p:txBody>
      </p:sp>
      <p:sp>
        <p:nvSpPr>
          <p:cNvPr id="8" name="AutoShape 2" descr="How to Port Forward on Your Router">
            <a:extLst>
              <a:ext uri="{FF2B5EF4-FFF2-40B4-BE49-F238E27FC236}">
                <a16:creationId xmlns:a16="http://schemas.microsoft.com/office/drawing/2014/main" id="{3EE3B713-C3FB-8322-21F3-B1CA118220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How to Port Forward on Your Router">
            <a:extLst>
              <a:ext uri="{FF2B5EF4-FFF2-40B4-BE49-F238E27FC236}">
                <a16:creationId xmlns:a16="http://schemas.microsoft.com/office/drawing/2014/main" id="{4C9C56DE-A7A0-815C-AC85-8A068FF0A3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35F723-C883-12F9-A8FD-F2E9D9590DD2}"/>
              </a:ext>
            </a:extLst>
          </p:cNvPr>
          <p:cNvSpPr txBox="1"/>
          <p:nvPr/>
        </p:nvSpPr>
        <p:spPr>
          <a:xfrm>
            <a:off x="4767506" y="1928269"/>
            <a:ext cx="1904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MQTT Broker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D7F585-7184-7D5C-644C-0BFC51FF56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71" r="937"/>
          <a:stretch>
            <a:fillRect/>
          </a:stretch>
        </p:blipFill>
        <p:spPr>
          <a:xfrm flipH="1">
            <a:off x="376676" y="1225663"/>
            <a:ext cx="1828646" cy="12327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EB3254-7C47-AB52-DE2A-9D9FA75F5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04648" y="1443765"/>
            <a:ext cx="538994" cy="4627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11ADCE-19F1-8CEE-AC4C-E7294662E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018" y="1032958"/>
            <a:ext cx="288253" cy="4775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176E8FC-542C-4C3F-A798-2EA4273972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71" r="937"/>
          <a:stretch>
            <a:fillRect/>
          </a:stretch>
        </p:blipFill>
        <p:spPr>
          <a:xfrm flipH="1">
            <a:off x="348917" y="2839743"/>
            <a:ext cx="1828646" cy="12327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74255E8-7C6C-8F6C-DE2D-E59D24F63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576889" y="3057845"/>
            <a:ext cx="538994" cy="4627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371E67E-5712-FA60-821E-D23084AF3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2259" y="2647038"/>
            <a:ext cx="288253" cy="4775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0DDCB8A-6624-7597-47D5-99B44243BE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71" r="937"/>
          <a:stretch>
            <a:fillRect/>
          </a:stretch>
        </p:blipFill>
        <p:spPr>
          <a:xfrm flipH="1">
            <a:off x="307975" y="4924650"/>
            <a:ext cx="1828646" cy="123278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3C4746B-91C8-85DB-D80A-BBABEAEEB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535947" y="5142752"/>
            <a:ext cx="538994" cy="46276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564FDB1-D263-4991-0479-4402C2243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1317" y="4731945"/>
            <a:ext cx="288253" cy="477527"/>
          </a:xfrm>
          <a:prstGeom prst="rect">
            <a:avLst/>
          </a:prstGeom>
        </p:spPr>
      </p:pic>
      <p:pic>
        <p:nvPicPr>
          <p:cNvPr id="25" name="Picture 24" descr="A computer screen with a paper airplane flying&#10;&#10;AI-generated content may be incorrect.">
            <a:extLst>
              <a:ext uri="{FF2B5EF4-FFF2-40B4-BE49-F238E27FC236}">
                <a16:creationId xmlns:a16="http://schemas.microsoft.com/office/drawing/2014/main" id="{3007D122-15FD-A271-8F5F-6C74461B01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795" y="2343771"/>
            <a:ext cx="2299404" cy="2299404"/>
          </a:xfrm>
          <a:prstGeom prst="rect">
            <a:avLst/>
          </a:prstGeom>
        </p:spPr>
      </p:pic>
      <p:pic>
        <p:nvPicPr>
          <p:cNvPr id="28" name="Picture 27" descr="A computer servers with green lights&#10;&#10;AI-generated content may be incorrect.">
            <a:extLst>
              <a:ext uri="{FF2B5EF4-FFF2-40B4-BE49-F238E27FC236}">
                <a16:creationId xmlns:a16="http://schemas.microsoft.com/office/drawing/2014/main" id="{935A1B1A-E14E-A57B-A533-12BC6176845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506" y="2570903"/>
            <a:ext cx="1828646" cy="1828646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1C8F28A-C75E-3099-F7E2-0FB9F98C3511}"/>
              </a:ext>
            </a:extLst>
          </p:cNvPr>
          <p:cNvCxnSpPr>
            <a:cxnSpLocks/>
          </p:cNvCxnSpPr>
          <p:nvPr/>
        </p:nvCxnSpPr>
        <p:spPr>
          <a:xfrm>
            <a:off x="2177563" y="1729091"/>
            <a:ext cx="2528263" cy="11106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1A8C30-6E8F-CEF9-51CB-16F0A20AC3E2}"/>
              </a:ext>
            </a:extLst>
          </p:cNvPr>
          <p:cNvCxnSpPr>
            <a:cxnSpLocks/>
            <a:stCxn id="14" idx="1"/>
          </p:cNvCxnSpPr>
          <p:nvPr/>
        </p:nvCxnSpPr>
        <p:spPr>
          <a:xfrm>
            <a:off x="2177563" y="3456137"/>
            <a:ext cx="25005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5F62EF-EC9D-6B2A-072A-92CF35433DC7}"/>
              </a:ext>
            </a:extLst>
          </p:cNvPr>
          <p:cNvCxnSpPr>
            <a:cxnSpLocks/>
            <a:stCxn id="20" idx="1"/>
          </p:cNvCxnSpPr>
          <p:nvPr/>
        </p:nvCxnSpPr>
        <p:spPr>
          <a:xfrm flipV="1">
            <a:off x="2136621" y="4018258"/>
            <a:ext cx="2528263" cy="15227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C1BD1B3-6B55-D228-4672-CA6007D2A7AC}"/>
              </a:ext>
            </a:extLst>
          </p:cNvPr>
          <p:cNvCxnSpPr>
            <a:cxnSpLocks/>
          </p:cNvCxnSpPr>
          <p:nvPr/>
        </p:nvCxnSpPr>
        <p:spPr>
          <a:xfrm>
            <a:off x="6596152" y="3288897"/>
            <a:ext cx="23773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E3A1B9E-D50E-E741-23C2-35A3BCF0DAC3}"/>
              </a:ext>
            </a:extLst>
          </p:cNvPr>
          <p:cNvCxnSpPr>
            <a:cxnSpLocks/>
          </p:cNvCxnSpPr>
          <p:nvPr/>
        </p:nvCxnSpPr>
        <p:spPr>
          <a:xfrm flipH="1">
            <a:off x="6596152" y="3665205"/>
            <a:ext cx="23773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7" name="Picture 36" descr="A close up of a file&#10;&#10;AI-generated content may be incorrect.">
            <a:extLst>
              <a:ext uri="{FF2B5EF4-FFF2-40B4-BE49-F238E27FC236}">
                <a16:creationId xmlns:a16="http://schemas.microsoft.com/office/drawing/2014/main" id="{7880683D-C8C7-7EE4-F146-52AB3AD79B6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867" y="3092109"/>
            <a:ext cx="359959" cy="359959"/>
          </a:xfrm>
          <a:prstGeom prst="rect">
            <a:avLst/>
          </a:prstGeom>
        </p:spPr>
      </p:pic>
      <p:pic>
        <p:nvPicPr>
          <p:cNvPr id="38" name="Picture 37" descr="A close up of a file&#10;&#10;AI-generated content may be incorrect.">
            <a:extLst>
              <a:ext uri="{FF2B5EF4-FFF2-40B4-BE49-F238E27FC236}">
                <a16:creationId xmlns:a16="http://schemas.microsoft.com/office/drawing/2014/main" id="{87A07418-5309-A8FB-F475-C54E9B224D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562" y="3520610"/>
            <a:ext cx="359959" cy="359959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DE0EC93-91D9-512E-1138-38DD3CEB91D7}"/>
              </a:ext>
            </a:extLst>
          </p:cNvPr>
          <p:cNvCxnSpPr>
            <a:cxnSpLocks/>
            <a:endCxn id="6" idx="1"/>
          </p:cNvCxnSpPr>
          <p:nvPr/>
        </p:nvCxnSpPr>
        <p:spPr>
          <a:xfrm flipH="1" flipV="1">
            <a:off x="2205322" y="1842057"/>
            <a:ext cx="2472745" cy="10818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7" name="Picture 46" descr="A close up of a file&#10;&#10;AI-generated content may be incorrect.">
            <a:extLst>
              <a:ext uri="{FF2B5EF4-FFF2-40B4-BE49-F238E27FC236}">
                <a16:creationId xmlns:a16="http://schemas.microsoft.com/office/drawing/2014/main" id="{F343489E-38B1-C80E-ABD9-71ED336DD78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714" y="2163791"/>
            <a:ext cx="359959" cy="359959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06B37F7-B4F1-9259-1F05-FD0EE92C7A5D}"/>
              </a:ext>
            </a:extLst>
          </p:cNvPr>
          <p:cNvCxnSpPr>
            <a:cxnSpLocks/>
          </p:cNvCxnSpPr>
          <p:nvPr/>
        </p:nvCxnSpPr>
        <p:spPr>
          <a:xfrm flipH="1">
            <a:off x="2177563" y="3337481"/>
            <a:ext cx="2487321" cy="37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393C646-6E4A-C701-45DF-AD4326F20764}"/>
              </a:ext>
            </a:extLst>
          </p:cNvPr>
          <p:cNvCxnSpPr>
            <a:cxnSpLocks/>
          </p:cNvCxnSpPr>
          <p:nvPr/>
        </p:nvCxnSpPr>
        <p:spPr>
          <a:xfrm flipH="1">
            <a:off x="2164380" y="4124320"/>
            <a:ext cx="2507095" cy="1508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5" name="Picture 54" descr="A close up of a file&#10;&#10;AI-generated content may be incorrect.">
            <a:extLst>
              <a:ext uri="{FF2B5EF4-FFF2-40B4-BE49-F238E27FC236}">
                <a16:creationId xmlns:a16="http://schemas.microsoft.com/office/drawing/2014/main" id="{FE1B91E1-175D-F548-2A21-B530E742F36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632" y="4634653"/>
            <a:ext cx="359959" cy="359959"/>
          </a:xfrm>
          <a:prstGeom prst="rect">
            <a:avLst/>
          </a:prstGeom>
        </p:spPr>
      </p:pic>
      <p:pic>
        <p:nvPicPr>
          <p:cNvPr id="56" name="Picture 55" descr="A close up of a file&#10;&#10;AI-generated content may be incorrect.">
            <a:extLst>
              <a:ext uri="{FF2B5EF4-FFF2-40B4-BE49-F238E27FC236}">
                <a16:creationId xmlns:a16="http://schemas.microsoft.com/office/drawing/2014/main" id="{367A2F95-F9CA-1A31-1163-F88F724531F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861" y="3256864"/>
            <a:ext cx="359959" cy="359959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09937D5-F59C-F537-317E-ACBE318E1869}"/>
              </a:ext>
            </a:extLst>
          </p:cNvPr>
          <p:cNvSpPr txBox="1"/>
          <p:nvPr/>
        </p:nvSpPr>
        <p:spPr>
          <a:xfrm>
            <a:off x="9145826" y="1928269"/>
            <a:ext cx="1904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Web Server</a:t>
            </a:r>
          </a:p>
        </p:txBody>
      </p:sp>
    </p:spTree>
    <p:extLst>
      <p:ext uri="{BB962C8B-B14F-4D97-AF65-F5344CB8AC3E}">
        <p14:creationId xmlns:p14="http://schemas.microsoft.com/office/powerpoint/2010/main" val="191415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41248"/>
          </a:xfrm>
        </p:spPr>
        <p:txBody>
          <a:bodyPr>
            <a:normAutofit/>
          </a:bodyPr>
          <a:lstStyle/>
          <a:p>
            <a:r>
              <a:rPr lang="en-US" sz="3600" dirty="0"/>
              <a:t>Network Checking tools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140252"/>
              </p:ext>
            </p:extLst>
          </p:nvPr>
        </p:nvGraphicFramePr>
        <p:xfrm>
          <a:off x="694944" y="1408176"/>
          <a:ext cx="10616184" cy="2219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08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8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410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ipconfig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the local IP of the device on the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Curl https://api.ipify.org/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</a:t>
                      </a:r>
                      <a:r>
                        <a:rPr lang="en-US" baseline="0" dirty="0"/>
                        <a:t> the p</a:t>
                      </a:r>
                      <a:r>
                        <a:rPr lang="en-US" dirty="0"/>
                        <a:t>ublic 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ip</a:t>
                      </a:r>
                      <a:r>
                        <a:rPr lang="en-US" dirty="0"/>
                        <a:t>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MAC address and local 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ip</a:t>
                      </a:r>
                      <a:r>
                        <a:rPr lang="en-US" dirty="0"/>
                        <a:t> link show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Shows MAC address and local 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hostname -I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Shows the Local IP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408750"/>
              </p:ext>
            </p:extLst>
          </p:nvPr>
        </p:nvGraphicFramePr>
        <p:xfrm>
          <a:off x="694944" y="4312920"/>
          <a:ext cx="10616184" cy="15311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08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8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410">
                <a:tc>
                  <a:txBody>
                    <a:bodyPr/>
                    <a:lstStyle/>
                    <a:p>
                      <a:r>
                        <a:rPr lang="en-US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672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https://api.ipify.org/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 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Ip.me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 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https://www.yougetsignal.com/tools/open-ports/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  <a:r>
                        <a:rPr lang="en-US" baseline="0" dirty="0"/>
                        <a:t> Ports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227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58952"/>
          </a:xfrm>
        </p:spPr>
        <p:txBody>
          <a:bodyPr>
            <a:normAutofit/>
          </a:bodyPr>
          <a:lstStyle/>
          <a:p>
            <a:r>
              <a:rPr lang="en-US" sz="3600" dirty="0"/>
              <a:t>How To Set Up a Port Forward</a:t>
            </a:r>
          </a:p>
        </p:txBody>
      </p:sp>
      <p:sp>
        <p:nvSpPr>
          <p:cNvPr id="3" name="Rectangle 2"/>
          <p:cNvSpPr/>
          <p:nvPr/>
        </p:nvSpPr>
        <p:spPr>
          <a:xfrm>
            <a:off x="274320" y="1005842"/>
            <a:ext cx="115031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There are 4 major steps to setting up a port forward.</a:t>
            </a:r>
          </a:p>
          <a:p>
            <a:endParaRPr lang="en-US" dirty="0"/>
          </a:p>
          <a:p>
            <a:r>
              <a:rPr lang="en-US" dirty="0"/>
              <a:t>1. Assign a </a:t>
            </a:r>
            <a:r>
              <a:rPr lang="en-US" b="1" dirty="0"/>
              <a:t>static IP address </a:t>
            </a:r>
            <a:r>
              <a:rPr lang="en-US" dirty="0"/>
              <a:t>to your computer or device (in the local network).</a:t>
            </a:r>
          </a:p>
          <a:p>
            <a:r>
              <a:rPr lang="en-US" dirty="0"/>
              <a:t>2. Log in to your router.</a:t>
            </a:r>
          </a:p>
          <a:p>
            <a:r>
              <a:rPr lang="en-US" dirty="0"/>
              <a:t>3. Forward ports to your computer or device and create a rule in your computer firewall. </a:t>
            </a:r>
          </a:p>
          <a:p>
            <a:r>
              <a:rPr lang="en-US" dirty="0"/>
              <a:t>4. Test that your port is forwarded properly.</a:t>
            </a:r>
          </a:p>
        </p:txBody>
      </p:sp>
      <p:sp>
        <p:nvSpPr>
          <p:cNvPr id="7" name="Rectangle 6"/>
          <p:cNvSpPr/>
          <p:nvPr/>
        </p:nvSpPr>
        <p:spPr>
          <a:xfrm>
            <a:off x="274320" y="3007057"/>
            <a:ext cx="247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Port forwarding setup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4320" y="3694176"/>
            <a:ext cx="11226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We need to purchase a static public IP address for our modem. Without a static IP, the modem's public IP address may change each time it restarts or reconnects to the network.</a:t>
            </a:r>
          </a:p>
        </p:txBody>
      </p:sp>
    </p:spTree>
    <p:extLst>
      <p:ext uri="{BB962C8B-B14F-4D97-AF65-F5344CB8AC3E}">
        <p14:creationId xmlns:p14="http://schemas.microsoft.com/office/powerpoint/2010/main" val="2480353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58952"/>
          </a:xfrm>
        </p:spPr>
        <p:txBody>
          <a:bodyPr>
            <a:normAutofit/>
          </a:bodyPr>
          <a:lstStyle/>
          <a:p>
            <a:r>
              <a:rPr lang="en-US" sz="3600" dirty="0"/>
              <a:t>Assign static IP address to Raspberry PI</a:t>
            </a:r>
          </a:p>
        </p:txBody>
      </p:sp>
      <p:sp>
        <p:nvSpPr>
          <p:cNvPr id="3" name="Rectangle 2"/>
          <p:cNvSpPr/>
          <p:nvPr/>
        </p:nvSpPr>
        <p:spPr>
          <a:xfrm>
            <a:off x="274320" y="1005842"/>
            <a:ext cx="11503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Find the MAC address</a:t>
            </a:r>
            <a:r>
              <a:rPr lang="en-US" dirty="0"/>
              <a:t> of your Raspberry Pi using the command below: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253891"/>
            <a:ext cx="7936992" cy="325778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77909" y="3954039"/>
            <a:ext cx="1709928" cy="193998"/>
          </a:xfrm>
          <a:prstGeom prst="rect">
            <a:avLst/>
          </a:prstGeom>
          <a:solidFill>
            <a:schemeClr val="accent4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00638" y="4593155"/>
            <a:ext cx="1107624" cy="276475"/>
          </a:xfrm>
          <a:prstGeom prst="rect">
            <a:avLst/>
          </a:prstGeom>
          <a:solidFill>
            <a:schemeClr val="accent4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3"/>
            <a:endCxn id="16" idx="1"/>
          </p:cNvCxnSpPr>
          <p:nvPr/>
        </p:nvCxnSpPr>
        <p:spPr>
          <a:xfrm flipV="1">
            <a:off x="3487837" y="4013808"/>
            <a:ext cx="4998616" cy="3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17" idx="1"/>
          </p:cNvCxnSpPr>
          <p:nvPr/>
        </p:nvCxnSpPr>
        <p:spPr>
          <a:xfrm flipV="1">
            <a:off x="2308262" y="4694162"/>
            <a:ext cx="6178191" cy="37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486453" y="3829142"/>
            <a:ext cx="1415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MAC address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86453" y="4509496"/>
            <a:ext cx="114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IP address</a:t>
            </a: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274320" y="5571446"/>
            <a:ext cx="448056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Is connected via Wi-Fi (wlan0)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Has dynamic IP 192.168.1.7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Has Wi-Fi MAC address: </a:t>
            </a:r>
            <a:r>
              <a:rPr lang="en-US" altLang="en-US" b="1" dirty="0"/>
              <a:t>2c:cf:67:3a:27:5b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694944" y="1359018"/>
            <a:ext cx="4069080" cy="47191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ip</a:t>
            </a:r>
            <a:r>
              <a:rPr lang="en-US" dirty="0">
                <a:solidFill>
                  <a:schemeClr val="tx1"/>
                </a:solidFill>
              </a:rPr>
              <a:t> a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74320" y="1842810"/>
            <a:ext cx="11570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Look for the MAC address (e.g., b8:27:eb:xx:xx:xx) under your network interface (eth0 for Ethernet or wlan0 for Wi-Fi).</a:t>
            </a:r>
          </a:p>
        </p:txBody>
      </p:sp>
    </p:spTree>
    <p:extLst>
      <p:ext uri="{BB962C8B-B14F-4D97-AF65-F5344CB8AC3E}">
        <p14:creationId xmlns:p14="http://schemas.microsoft.com/office/powerpoint/2010/main" val="38006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58952"/>
          </a:xfrm>
        </p:spPr>
        <p:txBody>
          <a:bodyPr>
            <a:normAutofit/>
          </a:bodyPr>
          <a:lstStyle/>
          <a:p>
            <a:r>
              <a:rPr lang="en-US" sz="3600" dirty="0"/>
              <a:t>Assign static IP address to Raspberry PI</a:t>
            </a:r>
          </a:p>
        </p:txBody>
      </p:sp>
      <p:sp>
        <p:nvSpPr>
          <p:cNvPr id="3" name="Rectangle 2"/>
          <p:cNvSpPr/>
          <p:nvPr/>
        </p:nvSpPr>
        <p:spPr>
          <a:xfrm>
            <a:off x="274320" y="1005842"/>
            <a:ext cx="115031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2. Assign a static IP address to the Raspberry PI using </a:t>
            </a:r>
            <a:r>
              <a:rPr lang="en-US" b="1" dirty="0"/>
              <a:t>router admin panel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Log into your router</a:t>
            </a:r>
            <a:r>
              <a:rPr lang="en-US" dirty="0"/>
              <a:t> (usually at </a:t>
            </a:r>
            <a:r>
              <a:rPr lang="en-US" dirty="0">
                <a:hlinkClick r:id="rId2"/>
              </a:rPr>
              <a:t>http://192.168.1.1</a:t>
            </a:r>
            <a:r>
              <a:rPr lang="en-US" dirty="0"/>
              <a:t> or </a:t>
            </a:r>
            <a:r>
              <a:rPr lang="en-US" dirty="0">
                <a:hlinkClick r:id="rId3"/>
              </a:rPr>
              <a:t>http://192.168.0.1</a:t>
            </a:r>
            <a:r>
              <a:rPr lang="en-US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 to the </a:t>
            </a:r>
            <a:r>
              <a:rPr lang="en-US" b="1" dirty="0"/>
              <a:t>DHCP or LAN settings</a:t>
            </a:r>
            <a:r>
              <a:rPr lang="en-US" dirty="0"/>
              <a:t> → </a:t>
            </a:r>
            <a:r>
              <a:rPr lang="en-US" b="1" dirty="0"/>
              <a:t>DHCP reservation</a:t>
            </a:r>
            <a:r>
              <a:rPr lang="en-US" dirty="0"/>
              <a:t> or </a:t>
            </a:r>
            <a:r>
              <a:rPr lang="en-US" b="1" dirty="0"/>
              <a:t>Static lease</a:t>
            </a:r>
            <a:r>
              <a:rPr lang="en-US" dirty="0"/>
              <a:t> section. in this case DHCP Static page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Add a rule</a:t>
            </a:r>
            <a:r>
              <a:rPr lang="en-US" dirty="0"/>
              <a:t> that maps your Pi’s MAC address to your desired local IP (e.g., 192.168.1.100).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04" y="2483170"/>
            <a:ext cx="9674352" cy="410051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797296" y="6053328"/>
            <a:ext cx="1463040" cy="201168"/>
          </a:xfrm>
          <a:prstGeom prst="rect">
            <a:avLst/>
          </a:prstGeom>
          <a:solidFill>
            <a:srgbClr val="FF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40480" y="6053328"/>
            <a:ext cx="969264" cy="201168"/>
          </a:xfrm>
          <a:prstGeom prst="rect">
            <a:avLst/>
          </a:prstGeom>
          <a:solidFill>
            <a:srgbClr val="FF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820866" y="6296644"/>
            <a:ext cx="1415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MAC address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54987" y="6296644"/>
            <a:ext cx="114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IP address</a:t>
            </a:r>
          </a:p>
        </p:txBody>
      </p:sp>
    </p:spTree>
    <p:extLst>
      <p:ext uri="{BB962C8B-B14F-4D97-AF65-F5344CB8AC3E}">
        <p14:creationId xmlns:p14="http://schemas.microsoft.com/office/powerpoint/2010/main" val="1592465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859</Words>
  <Application>Microsoft Office PowerPoint</Application>
  <PresentationFormat>Widescreen</PresentationFormat>
  <Paragraphs>118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Wi-Fi Modem Configurations</vt:lpstr>
      <vt:lpstr>Port-forwarding</vt:lpstr>
      <vt:lpstr>Port-forwarding</vt:lpstr>
      <vt:lpstr>Port-forwarding</vt:lpstr>
      <vt:lpstr>Port-forwarding</vt:lpstr>
      <vt:lpstr>Network Checking tools</vt:lpstr>
      <vt:lpstr>How To Set Up a Port Forward</vt:lpstr>
      <vt:lpstr>Assign static IP address to Raspberry PI</vt:lpstr>
      <vt:lpstr>Assign static IP address to Raspberry PI</vt:lpstr>
      <vt:lpstr>Assign static IP address to Raspberry PI</vt:lpstr>
      <vt:lpstr>Port forwarding</vt:lpstr>
      <vt:lpstr>Port forwarding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Wi-Fi Modem Configurations</dc:title>
  <dc:creator>Microsoft account</dc:creator>
  <cp:lastModifiedBy>Hamidreza</cp:lastModifiedBy>
  <cp:revision>68</cp:revision>
  <dcterms:created xsi:type="dcterms:W3CDTF">2025-06-30T12:20:22Z</dcterms:created>
  <dcterms:modified xsi:type="dcterms:W3CDTF">2025-08-24T13:06:00Z</dcterms:modified>
</cp:coreProperties>
</file>