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AEB87-1A21-6E4B-8517-06D2CC78513F}" type="datetimeFigureOut">
              <a:rPr lang="ru-RU" smtClean="0"/>
              <a:t>26.06.2024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A79B-49E2-3E46-8D8A-341D04D3E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2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B74C2-8799-019A-0748-F102C90E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94E44-EF50-04DF-F385-5BD0F4BB6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3A0D5-2751-1E6E-58D3-5FC8CE30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701C-4494-A149-A55D-1F7C9A54DD91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66544-CF32-94D7-DBA3-C160B29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59B29-DEC4-9856-29EB-94CFD39A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0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7D9F-9868-F798-5B01-FB666BEC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4404E3-2503-D502-29FA-5B4D88D1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7D80F-054B-FCBB-3CB0-5A19C782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E4A3-F436-C04E-9A70-81034B08864F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3AAA6A-C280-6D07-14D9-ED3BE14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CDD05-C38F-712B-DC8A-A68A9E9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3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DC5DF-DC34-3611-7C65-C2C477D48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09AC92-2192-9377-719E-B203BCA2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1A49A-8072-0A8E-3A8B-DD5B512C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FE0B-A275-574E-B77A-FF298B0B6A60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2109E-1A54-7E3F-FBC8-0AD124B7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1F3B53-C3C4-83F3-0992-EB877E4C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60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13A88-537E-6F11-8A20-9BA8BC48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5E9F4-2313-732B-C8F9-94092C69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993AA-3D5A-3D1C-AD12-3A86E522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B12D-DC3D-6541-8663-8EA67CB9AC6C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5BA89-2882-ABC5-F0D3-50C2C8B8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0B7DA-890A-BB58-7BF9-F221E398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54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FC260-0CA1-0ADB-1E80-0F74AC71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B66F5-5C04-9AAC-D7E1-84FB874A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39F26-2DB7-293D-8AA3-233C7396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3FD-3905-9A48-B261-5C8A4C45E49C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C7B9B-EDAC-5BA8-D2F9-4D140F50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1D752-52CB-8C7A-4997-F211D126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67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B05A-61F7-862F-1031-CB2F8221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FD88E-BF00-F9CB-79FB-E222BBD3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AADDF-0FF8-A55D-7ADE-3C4B349B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15492A-5CEA-562F-BC99-A6293F3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FA03-6842-0D4A-AEC3-FE955A5630B9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3D386A-9A70-EB23-9C1A-E17A6B04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4620D3-2A8D-D8D7-B641-003CCE20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3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3E339-E524-BDC1-4EF8-BDA1A9A5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69DBB-9495-B658-368A-67F7F069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5A6E06-84E5-8BD0-AD97-4C720D756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3B88DD-E7CB-877B-4AB5-801102287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0B8F61-3D55-DCF5-9254-F5E09A392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09DA55-E344-A136-59D9-146EB6F1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210-B23A-9944-AA23-F56A9AB0DA83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DD62C8-6CD6-DD49-F8ED-70E3BCC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58A346-D84C-1E10-52E1-D9007C8B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4FB4F-F5A8-1DDC-9694-C957E6E4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9B0509-3F58-59D2-5B72-1A90EAFD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CF2E-F54C-764C-BC76-118DA6F05801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44FBCB-35B8-8CA7-2ED5-545E3CB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ECB6B1-79E3-0DF9-957B-D58C86D8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7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D429E8-1FE9-20AD-9C6A-781CAAEF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48B8-CFE4-2B4E-974F-BA4784FF76FD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8F8C34-C18E-F24A-5D7B-EF2E1D5B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CC63D2-D051-6066-985E-339A02EB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12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CAA9-CAB4-C907-F1BB-313ADE47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920E3-BC7D-A38B-843E-BF795614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36AD72-F811-4554-12B7-57863884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E4055-D6C0-7C7B-4760-407CC7DB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13D7-8590-F742-8E81-BCE02A9FD48B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A4F2C7-5937-7EF3-7D78-43E5136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63FDE7-4023-DFB1-8828-E5A22AF7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9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2745D-CB63-4445-9A48-688BEB92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7C527E-0D46-C2D0-AD92-06AA3077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94588D-B8F7-3571-48AD-9DC97B2C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E8E590-DCE3-DF62-183E-0C6C30E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0BF6-FF3B-5B44-B0AF-117161E4135C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FCD17-7994-B573-D5FD-EC06C3A3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51E89-B893-EFCD-1FD8-B4E55A61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FB191-286D-28B6-54BE-8BC68779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D087A4-677E-06BF-95CC-981D49C0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2C7B0E-06C7-15BB-2858-75DC017BB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6655F0-69AC-514D-BFE7-FCBDDBAD14CA}" type="datetime1">
              <a:rPr lang="ru-RU" smtClean="0"/>
              <a:t>26.06.2024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B87C82-3620-B072-D401-88EB1553E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A05B1-7A76-4F1B-3E7F-D77D2103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A090E90-C8E1-E949-B621-41D09C9F185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92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763C8-8E74-6521-13BE-F4F99E1DD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веб-приложения сети медицинских клиник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8D2106-93DF-8AA9-1B39-DF61D00B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646"/>
            <a:ext cx="9144000" cy="1655762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Ильясов Хамзат Магомет-Салиевич, ИУ7-62Б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Тассов Кирилл Леонидович</a:t>
            </a:r>
          </a:p>
        </p:txBody>
      </p:sp>
    </p:spTree>
    <p:extLst>
      <p:ext uri="{BB962C8B-B14F-4D97-AF65-F5344CB8AC3E}">
        <p14:creationId xmlns:p14="http://schemas.microsoft.com/office/powerpoint/2010/main" val="22739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A858-5D3C-74CF-16C0-B3EBDA9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8532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D07C03-6BB6-1DCD-35AE-508A6A9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10</a:t>
            </a:fld>
            <a:endParaRPr lang="ru-RU" sz="1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BCD045E-C23F-D57E-6121-F1E107EF2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89070"/>
              </p:ext>
            </p:extLst>
          </p:nvPr>
        </p:nvGraphicFramePr>
        <p:xfrm>
          <a:off x="1179534" y="728886"/>
          <a:ext cx="9832932" cy="5932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644">
                  <a:extLst>
                    <a:ext uri="{9D8B030D-6E8A-4147-A177-3AD203B41FA5}">
                      <a16:colId xmlns:a16="http://schemas.microsoft.com/office/drawing/2014/main" val="138823543"/>
                    </a:ext>
                  </a:extLst>
                </a:gridCol>
                <a:gridCol w="3277644">
                  <a:extLst>
                    <a:ext uri="{9D8B030D-6E8A-4147-A177-3AD203B41FA5}">
                      <a16:colId xmlns:a16="http://schemas.microsoft.com/office/drawing/2014/main" val="1313778878"/>
                    </a:ext>
                  </a:extLst>
                </a:gridCol>
                <a:gridCol w="3277644">
                  <a:extLst>
                    <a:ext uri="{9D8B030D-6E8A-4147-A177-3AD203B41FA5}">
                      <a16:colId xmlns:a16="http://schemas.microsoft.com/office/drawing/2014/main" val="1157468112"/>
                    </a:ext>
                  </a:extLst>
                </a:gridCol>
              </a:tblGrid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записей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запроса с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индексом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запроса без индекса, мкс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74237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686.027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2384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725.549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69821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769.638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48925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897.928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30452"/>
                  </a:ext>
                </a:extLst>
              </a:tr>
              <a:tr h="42787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691.512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36058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717.845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1206.138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34860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1391.622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8582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1506.001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77869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1089.317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1621.913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11519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1136.622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72098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1858.714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86640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1346.117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1992.788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1611"/>
                  </a:ext>
                </a:extLst>
              </a:tr>
              <a:tr h="4234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1528.174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2101.576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1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F0AECF-3EC5-4378-9DB2-E6A3CA98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754793-B3AF-BDB1-90B4-9E6C7557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19" y="4101"/>
            <a:ext cx="10261961" cy="61571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E067C-6DBB-1DEA-8104-E50E86B73B6D}"/>
              </a:ext>
            </a:extLst>
          </p:cNvPr>
          <p:cNvSpPr txBox="1"/>
          <p:nvPr/>
        </p:nvSpPr>
        <p:spPr>
          <a:xfrm>
            <a:off x="965018" y="5974509"/>
            <a:ext cx="1026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запроса при 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отсутствии и наличии индекса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EB620-F6E0-1A68-A93B-106AE365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2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5158E-61FE-3C08-5730-F6AD7FC1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256"/>
            <a:ext cx="10515600" cy="4725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Решены следующие задачи: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проведен анализ существующих решений;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проведен анализ моделей баз данных и выбрана наиболее подходящая;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проведен анализ существующих СУБД и выбрана наиболее подходящая;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спроектирована и разработана база данных;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спроектировано и разработано </a:t>
            </a:r>
            <a:r>
              <a:rPr lang="en" sz="1800" dirty="0"/>
              <a:t>Web-</a:t>
            </a:r>
            <a:r>
              <a:rPr lang="ru-RU" sz="1800" dirty="0"/>
              <a:t>приложение;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проведено исследование зависимости времени запроса от количества записей в базе данных при наличии и отсутствии дополнительных индексов в базе.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78E8DC-B8D4-2AF9-898E-6D7DD38C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510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7119F-17B3-9886-7917-45DA5BF9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41"/>
            <a:ext cx="10515600" cy="762217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68226-D44E-A1EA-25C8-506EE807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534"/>
            <a:ext cx="10515600" cy="52609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/>
              <a:t>Цель</a:t>
            </a:r>
            <a:r>
              <a:rPr lang="ru-RU" sz="1800" dirty="0"/>
              <a:t> курсовой работы – разработка базы данных для приложения сети медицинских клиник.</a:t>
            </a:r>
          </a:p>
          <a:p>
            <a:pPr algn="just">
              <a:lnSpc>
                <a:spcPct val="150000"/>
              </a:lnSpc>
            </a:pPr>
            <a:r>
              <a:rPr lang="ru-RU" sz="1800" b="1" dirty="0"/>
              <a:t>Задачи</a:t>
            </a:r>
            <a:r>
              <a:rPr lang="ru-RU" sz="1800" dirty="0"/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провести анализ существующих решений;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провести анализ моделей баз данных и выбрать наиболее подходящую;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провести анализ существующих СУБД и выбрать наиболее подходящую;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спроектировать и разработать базу данных;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спроектировать и разработать </a:t>
            </a:r>
            <a:r>
              <a:rPr lang="en" sz="1800" dirty="0"/>
              <a:t>Web-</a:t>
            </a:r>
            <a:r>
              <a:rPr lang="ru-RU" sz="1800" dirty="0"/>
              <a:t>приложение;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провести исследование зависимости времени запроса от количества записей в базе данных при наличии и отсутствии дополнительных индексов в базе.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4C4395-9E98-9DBF-C1BF-A31527D3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283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510F-246E-5309-430C-ACEB65C1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EBD2E-67CF-AB02-7E01-12F983AC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61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SzPct val="100000"/>
              <a:buNone/>
            </a:pPr>
            <a:r>
              <a:rPr lang="ru-RU" sz="1800" b="1" dirty="0">
                <a:cs typeface="Times New Roman" panose="02020603050405020304" pitchFamily="18" charset="0"/>
              </a:rPr>
              <a:t>Критерии</a:t>
            </a:r>
            <a:r>
              <a:rPr lang="ru-RU" sz="1800" dirty="0">
                <a:cs typeface="Times New Roman" panose="02020603050405020304" pitchFamily="18" charset="0"/>
              </a:rPr>
              <a:t>: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ru-RU" sz="1800" dirty="0">
                <a:cs typeface="Times New Roman" panose="02020603050405020304" pitchFamily="18" charset="0"/>
              </a:rPr>
              <a:t>Возможность записи на прием с помощью сайта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ru-RU" sz="1800" dirty="0">
                <a:cs typeface="Times New Roman" panose="02020603050405020304" pitchFamily="18" charset="0"/>
              </a:rPr>
              <a:t>Возможность отмены записи с помощью сайта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ru-RU" sz="1800" dirty="0">
                <a:cs typeface="Times New Roman" panose="02020603050405020304" pitchFamily="18" charset="0"/>
              </a:rPr>
              <a:t>Возможность изменить дату и время записи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90E22D-4AA1-4848-18F2-AAB787964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04058"/>
              </p:ext>
            </p:extLst>
          </p:nvPr>
        </p:nvGraphicFramePr>
        <p:xfrm>
          <a:off x="1435100" y="3697353"/>
          <a:ext cx="93218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47">
                  <a:extLst>
                    <a:ext uri="{9D8B030D-6E8A-4147-A177-3AD203B41FA5}">
                      <a16:colId xmlns:a16="http://schemas.microsoft.com/office/drawing/2014/main" val="1583815497"/>
                    </a:ext>
                  </a:extLst>
                </a:gridCol>
                <a:gridCol w="2740673">
                  <a:extLst>
                    <a:ext uri="{9D8B030D-6E8A-4147-A177-3AD203B41FA5}">
                      <a16:colId xmlns:a16="http://schemas.microsoft.com/office/drawing/2014/main" val="3206793011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375259808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4038612158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337332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Поликлиника.ру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</a:t>
                      </a:r>
                      <a:b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Семейная </a:t>
                      </a:r>
                      <a:b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поликлиника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Предлагаемое</a:t>
                      </a:r>
                      <a:b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2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1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0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461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54D1F-5967-7041-8D19-1665DC51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422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E4970-4071-6D4A-58B3-7045A575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667988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22F64B54-875E-4488-E6D9-B26D8E6A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224369-823F-3262-28AC-12391A2C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86" y="838676"/>
            <a:ext cx="9393826" cy="5780816"/>
          </a:xfrm>
        </p:spPr>
      </p:pic>
    </p:spTree>
    <p:extLst>
      <p:ext uri="{BB962C8B-B14F-4D97-AF65-F5344CB8AC3E}">
        <p14:creationId xmlns:p14="http://schemas.microsoft.com/office/powerpoint/2010/main" val="255628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1DA4F-A59E-3C99-0131-4C867EB4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949"/>
            <a:ext cx="10515600" cy="1132179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врача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785C18-73BD-3F2C-2BC1-A17A0E0F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60" y="2483287"/>
            <a:ext cx="9222479" cy="2163869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05FABB1-BDB1-0259-B093-BB9DDDD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1096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B576D-67A2-827A-9DE7-D49CEF18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54"/>
            <a:ext cx="10515600" cy="1097565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администратора</a:t>
            </a:r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CDC064-5C12-E8BD-B8AC-86722D0F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5B257B-4169-CBD7-16D9-0B6D48B8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4" y="2054269"/>
            <a:ext cx="9502951" cy="34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C1F9-06B3-2BD7-21B9-72EC1EE1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пациента</a:t>
            </a:r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6E0F2D-0CC0-799C-F67D-13B7531F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152356-6B91-99DC-4D6B-FE5CD326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09" y="1874642"/>
            <a:ext cx="8923581" cy="31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4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A9DF1-FC49-ECEE-E835-C074584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815"/>
            <a:ext cx="10515600" cy="651028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effectLst/>
                <a:latin typeface="TimesNewRomanPSMT"/>
              </a:rPr>
              <a:t>Средства реализации 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72580-BCFA-BA39-E768-9DE664DD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204"/>
            <a:ext cx="7892441" cy="57823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Для написания </a:t>
            </a:r>
            <a:r>
              <a:rPr lang="en" sz="1800" dirty="0"/>
              <a:t>Web-</a:t>
            </a:r>
            <a:r>
              <a:rPr lang="ru-RU" sz="1800" dirty="0"/>
              <a:t>приложения был выбран язык программирования </a:t>
            </a:r>
            <a:r>
              <a:rPr lang="en" sz="1800" dirty="0"/>
              <a:t>Golang </a:t>
            </a:r>
            <a:r>
              <a:rPr lang="ru-RU" sz="1800" dirty="0"/>
              <a:t>ввиду следующих причин: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он</a:t>
            </a:r>
            <a:r>
              <a:rPr lang="en" sz="1800" dirty="0"/>
              <a:t> </a:t>
            </a:r>
            <a:r>
              <a:rPr lang="ru-RU" sz="1800" dirty="0"/>
              <a:t>предоставляет широкие возможности стандартной библиотеки языка;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код на </a:t>
            </a:r>
            <a:r>
              <a:rPr lang="en" sz="1800" dirty="0"/>
              <a:t>Golang </a:t>
            </a:r>
            <a:r>
              <a:rPr lang="ru-RU" sz="1800" dirty="0"/>
              <a:t>компилируется в машинный код, что обеспечивает высокую скорость выполнения</a:t>
            </a:r>
            <a:r>
              <a:rPr lang="en" sz="1800" dirty="0"/>
              <a:t>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800" dirty="0"/>
              <a:t>строгая типизация и наличие инструментов статического анализа кода помогают выявлять ошибки на этапе компиляции, что повышает безопасность приложений.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ru-RU" sz="1800" dirty="0"/>
              <a:t>В качестве среды разработки был выбран </a:t>
            </a:r>
            <a:r>
              <a:rPr lang="en" sz="1800" dirty="0"/>
              <a:t>JetBrains Goland, </a:t>
            </a:r>
            <a:r>
              <a:rPr lang="ru-RU" sz="1800" dirty="0"/>
              <a:t>поскольку данная </a:t>
            </a:r>
            <a:r>
              <a:rPr lang="en" sz="1800" dirty="0"/>
              <a:t>IDE </a:t>
            </a:r>
            <a:r>
              <a:rPr lang="ru-RU" sz="1800" dirty="0"/>
              <a:t>предоставляет полный функционал, необходимый для разработки </a:t>
            </a:r>
            <a:r>
              <a:rPr lang="en" sz="1800" dirty="0"/>
              <a:t>Web-</a:t>
            </a:r>
            <a:r>
              <a:rPr lang="ru-RU" sz="1800" dirty="0"/>
              <a:t>приложения.</a:t>
            </a:r>
          </a:p>
        </p:txBody>
      </p:sp>
      <p:pic>
        <p:nvPicPr>
          <p:cNvPr id="1026" name="Picture 2" descr="Go — Википедия">
            <a:extLst>
              <a:ext uri="{FF2B5EF4-FFF2-40B4-BE49-F238E27FC236}">
                <a16:creationId xmlns:a16="http://schemas.microsoft.com/office/drawing/2014/main" id="{D5900C89-6219-7A26-E1AA-058C2C46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41" y="1795325"/>
            <a:ext cx="3057395" cy="114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and · Hyperskill">
            <a:extLst>
              <a:ext uri="{FF2B5EF4-FFF2-40B4-BE49-F238E27FC236}">
                <a16:creationId xmlns:a16="http://schemas.microsoft.com/office/drawing/2014/main" id="{18A4789A-EAFD-DA72-93CA-54EB8A87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04" y="4364173"/>
            <a:ext cx="1674311" cy="16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A6925D-1425-4074-7347-DAE29E82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09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23D60-D6C8-CA08-B4F8-E59A9601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84"/>
            <a:ext cx="10515600" cy="687061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58244-DD48-61C6-3F81-E534FDB3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995"/>
            <a:ext cx="10515600" cy="202293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Исследовалась зависимость времени запроса поиска записи от количества записей в таблице при наличии и отсутствии дополнительных индексов.</a:t>
            </a:r>
            <a:r>
              <a:rPr lang="en-US" sz="1800" dirty="0"/>
              <a:t> </a:t>
            </a:r>
            <a:r>
              <a:rPr lang="ru-RU" sz="1800" dirty="0"/>
              <a:t>Дополнительный индекс был создан на паре столбцов (</a:t>
            </a:r>
            <a:r>
              <a:rPr lang="en" sz="1800" dirty="0"/>
              <a:t>doctor_id, patient_id) </a:t>
            </a:r>
            <a:r>
              <a:rPr lang="ru-RU" sz="1800" dirty="0"/>
              <a:t>в таблице </a:t>
            </a:r>
            <a:r>
              <a:rPr lang="en" sz="1800" dirty="0"/>
              <a:t>Appointments.</a:t>
            </a:r>
            <a:r>
              <a:rPr lang="ru-RU" sz="1800" dirty="0"/>
              <a:t> 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ru-RU" sz="1800" dirty="0"/>
              <a:t>Исследовался следующий запрос:</a:t>
            </a:r>
            <a:r>
              <a:rPr lang="en-US" sz="1800" dirty="0"/>
              <a:t> 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7DABD26-85E8-181C-125D-29E8B347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40785"/>
              </p:ext>
            </p:extLst>
          </p:nvPr>
        </p:nvGraphicFramePr>
        <p:xfrm>
          <a:off x="970244" y="2993720"/>
          <a:ext cx="10251511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1511">
                  <a:extLst>
                    <a:ext uri="{9D8B030D-6E8A-4147-A177-3AD203B41FA5}">
                      <a16:colId xmlns:a16="http://schemas.microsoft.com/office/drawing/2014/main" val="40878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appointments </a:t>
                      </a:r>
                      <a:br>
                        <a:rPr lang="en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doctorid = 200 and patientid =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48273"/>
                  </a:ext>
                </a:extLst>
              </a:tr>
            </a:tbl>
          </a:graphicData>
        </a:graphic>
      </p:graphicFrame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95791507-E89F-5EEB-CBE3-D76A3652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0E90-C8E1-E949-B621-41D09C9F185C}" type="slidenum">
              <a:rPr lang="ru-RU" sz="1600" smtClean="0"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57715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441</Words>
  <Application>Microsoft Macintosh PowerPoint</Application>
  <PresentationFormat>Широкоэкранный</PresentationFormat>
  <Paragraphs>113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TimesNewRomanPSMT</vt:lpstr>
      <vt:lpstr>Тема Office</vt:lpstr>
      <vt:lpstr>Разработка базы данных для веб-приложения сети медицинских клиник</vt:lpstr>
      <vt:lpstr>Цель и задачи</vt:lpstr>
      <vt:lpstr>Анализ существующих решений</vt:lpstr>
      <vt:lpstr>Диаграмма базы данных</vt:lpstr>
      <vt:lpstr>Диаграмма прецедентов для врача</vt:lpstr>
      <vt:lpstr>Диаграмма прецедентов для администратора</vt:lpstr>
      <vt:lpstr>Диаграмма прецедентов для пациента</vt:lpstr>
      <vt:lpstr>Средства реализации </vt:lpstr>
      <vt:lpstr>Исследование</vt:lpstr>
      <vt:lpstr>Результаты исследования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веб-приложения сети медицинских клиник</dc:title>
  <dc:creator>Microsoft Office User</dc:creator>
  <cp:lastModifiedBy>Microsoft Office User</cp:lastModifiedBy>
  <cp:revision>35</cp:revision>
  <dcterms:created xsi:type="dcterms:W3CDTF">2024-06-12T11:38:47Z</dcterms:created>
  <dcterms:modified xsi:type="dcterms:W3CDTF">2024-06-26T17:58:43Z</dcterms:modified>
</cp:coreProperties>
</file>