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9" r:id="rId4"/>
    <p:sldId id="266" r:id="rId5"/>
    <p:sldId id="270" r:id="rId6"/>
    <p:sldId id="279" r:id="rId7"/>
    <p:sldId id="267" r:id="rId8"/>
    <p:sldId id="271" r:id="rId9"/>
    <p:sldId id="272" r:id="rId10"/>
    <p:sldId id="280" r:id="rId11"/>
    <p:sldId id="274" r:id="rId12"/>
    <p:sldId id="259" r:id="rId13"/>
    <p:sldId id="273" r:id="rId14"/>
    <p:sldId id="268" r:id="rId15"/>
    <p:sldId id="275" r:id="rId16"/>
    <p:sldId id="276" r:id="rId17"/>
    <p:sldId id="264" r:id="rId18"/>
    <p:sldId id="278" r:id="rId19"/>
    <p:sldId id="277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8EBA5-A3D1-458F-B493-A7784F843002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F439B-A8E6-4161-83DC-2A29D76659C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94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1450-F2A9-41C1-8119-B38BC03DA58C}" type="datetime1">
              <a:rPr lang="en-US" smtClean="0"/>
              <a:pPr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0145-8AC0-4DDC-911D-F77BEBC790BD}" type="datetime1">
              <a:rPr lang="en-US" smtClean="0"/>
              <a:pPr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4AA7-0685-45A7-9F44-7D10107E141B}" type="datetime1">
              <a:rPr lang="en-US" smtClean="0"/>
              <a:pPr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E042-8C99-4012-BBC4-835B518843A0}" type="datetime1">
              <a:rPr lang="en-US" smtClean="0"/>
              <a:pPr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97B6-059F-43FD-B53A-998549F69658}" type="datetime1">
              <a:rPr lang="en-US" smtClean="0"/>
              <a:pPr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978A-2AF6-4872-9549-BBC7E5EEFE7B}" type="datetime1">
              <a:rPr lang="en-US" smtClean="0"/>
              <a:pPr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1374-2E5A-42C7-B8F6-0AB8B24FEC0B}" type="datetime1">
              <a:rPr lang="en-US" smtClean="0"/>
              <a:pPr/>
              <a:t>11/25/2016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26FA-4A17-4144-A70F-4074511E2C99}" type="datetime1">
              <a:rPr lang="en-US" smtClean="0"/>
              <a:pPr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F8BC-40DC-4171-ABBA-F975DA434BC3}" type="datetime1">
              <a:rPr lang="en-US" smtClean="0"/>
              <a:pPr/>
              <a:t>11/25/2016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C415-8473-40AA-9C9E-EA02E2BBE695}" type="datetime1">
              <a:rPr lang="en-US" smtClean="0"/>
              <a:pPr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5ABF-363E-43D1-B7C6-BD8F5D7891DF}" type="datetime1">
              <a:rPr lang="en-US" smtClean="0"/>
              <a:pPr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20CB3-E548-497B-8DA5-345095E99FDB}" type="datetime1">
              <a:rPr lang="en-US" smtClean="0"/>
              <a:pPr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Forense</a:t>
            </a:r>
            <a:r>
              <a:rPr lang="en-US" b="1" dirty="0"/>
              <a:t> de </a:t>
            </a:r>
            <a:r>
              <a:rPr lang="en-US" b="1" dirty="0" err="1"/>
              <a:t>memória</a:t>
            </a:r>
            <a:r>
              <a:rPr lang="en-US" b="1" dirty="0"/>
              <a:t> de </a:t>
            </a:r>
            <a:r>
              <a:rPr lang="en-US" b="1" dirty="0" err="1"/>
              <a:t>máquinas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nuvem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tx1"/>
                </a:solidFill>
              </a:rPr>
              <a:t>Hamilton Fonte II</a:t>
            </a:r>
          </a:p>
          <a:p>
            <a:pPr>
              <a:lnSpc>
                <a:spcPct val="150000"/>
              </a:lnSpc>
            </a:pPr>
            <a:r>
              <a:rPr lang="pt-BR" sz="2800" b="1" dirty="0">
                <a:solidFill>
                  <a:schemeClr val="tx1"/>
                </a:solidFill>
              </a:rPr>
              <a:t>Orientador: Prof. Dr. Marcos </a:t>
            </a:r>
            <a:r>
              <a:rPr lang="pt-BR" sz="2800" b="1" dirty="0" err="1">
                <a:solidFill>
                  <a:schemeClr val="tx1"/>
                </a:solidFill>
              </a:rPr>
              <a:t>Simplicio</a:t>
            </a:r>
            <a:endParaRPr lang="pt-BR" sz="28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6477000"/>
            <a:ext cx="6400800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Data da apresentação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Evolução</a:t>
            </a:r>
            <a:r>
              <a:rPr lang="en-US" dirty="0"/>
              <a:t> da </a:t>
            </a:r>
            <a:r>
              <a:rPr lang="en-US" dirty="0" err="1"/>
              <a:t>Forense</a:t>
            </a:r>
            <a:r>
              <a:rPr lang="en-US" dirty="0"/>
              <a:t> 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Credibilidade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92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Evolução</a:t>
            </a:r>
            <a:r>
              <a:rPr lang="en-US" dirty="0"/>
              <a:t> da </a:t>
            </a:r>
            <a:r>
              <a:rPr lang="en-US" dirty="0" err="1"/>
              <a:t>Forense</a:t>
            </a:r>
            <a:r>
              <a:rPr lang="en-US" dirty="0"/>
              <a:t> 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Credibilidade</a:t>
            </a:r>
            <a:r>
              <a:rPr lang="en-US" dirty="0"/>
              <a:t> da </a:t>
            </a:r>
            <a:r>
              <a:rPr lang="en-US" dirty="0" err="1"/>
              <a:t>evidência</a:t>
            </a:r>
            <a:endParaRPr lang="en-US" dirty="0"/>
          </a:p>
          <a:p>
            <a:pPr lvl="1"/>
            <a:r>
              <a:rPr lang="en-US" dirty="0" err="1"/>
              <a:t>Cadeia</a:t>
            </a:r>
            <a:r>
              <a:rPr lang="en-US" dirty="0"/>
              <a:t> de </a:t>
            </a:r>
            <a:r>
              <a:rPr lang="en-US" dirty="0" err="1"/>
              <a:t>custódia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Método</a:t>
            </a:r>
            <a:r>
              <a:rPr lang="en-US" dirty="0"/>
              <a:t> que </a:t>
            </a:r>
            <a:r>
              <a:rPr lang="en-US" dirty="0" err="1"/>
              <a:t>produziu</a:t>
            </a:r>
            <a:r>
              <a:rPr lang="en-US" dirty="0"/>
              <a:t> a </a:t>
            </a:r>
            <a:r>
              <a:rPr lang="en-US" dirty="0" err="1"/>
              <a:t>evidência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repetível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644" y="3094969"/>
            <a:ext cx="6019800" cy="33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80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Evolução</a:t>
            </a:r>
            <a:r>
              <a:rPr lang="en-US" dirty="0"/>
              <a:t> da </a:t>
            </a:r>
            <a:r>
              <a:rPr lang="en-US" dirty="0" err="1"/>
              <a:t>Forense</a:t>
            </a:r>
            <a:r>
              <a:rPr lang="en-US" dirty="0"/>
              <a:t> 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Ad-Hoc</a:t>
            </a:r>
          </a:p>
          <a:p>
            <a:pPr lvl="1"/>
            <a:r>
              <a:rPr lang="en-US" dirty="0" err="1"/>
              <a:t>Suspeitos</a:t>
            </a:r>
            <a:r>
              <a:rPr lang="en-US" dirty="0"/>
              <a:t> </a:t>
            </a:r>
            <a:r>
              <a:rPr lang="en-US" dirty="0" err="1"/>
              <a:t>inocentados</a:t>
            </a:r>
            <a:r>
              <a:rPr lang="en-US" dirty="0"/>
              <a:t> - </a:t>
            </a:r>
            <a:r>
              <a:rPr lang="en-US" dirty="0" err="1"/>
              <a:t>violação</a:t>
            </a:r>
            <a:r>
              <a:rPr lang="en-US" dirty="0"/>
              <a:t> de </a:t>
            </a:r>
            <a:r>
              <a:rPr lang="en-US" dirty="0" err="1"/>
              <a:t>privacidade</a:t>
            </a:r>
            <a:endParaRPr lang="en-US" dirty="0"/>
          </a:p>
          <a:p>
            <a:pPr lvl="1"/>
            <a:r>
              <a:rPr lang="en-US" dirty="0"/>
              <a:t>Operation </a:t>
            </a:r>
            <a:r>
              <a:rPr lang="en-US" dirty="0" err="1"/>
              <a:t>Sundevil</a:t>
            </a:r>
            <a:r>
              <a:rPr lang="en-US" dirty="0"/>
              <a:t> (1990) - </a:t>
            </a:r>
            <a:r>
              <a:rPr lang="en-US" dirty="0" err="1"/>
              <a:t>Phreakers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Estruturada</a:t>
            </a:r>
            <a:r>
              <a:rPr lang="en-US" dirty="0"/>
              <a:t> (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volta</a:t>
            </a:r>
            <a:r>
              <a:rPr lang="en-US" dirty="0"/>
              <a:t> de 2000)</a:t>
            </a:r>
          </a:p>
          <a:p>
            <a:pPr lvl="1"/>
            <a:r>
              <a:rPr lang="en-US" dirty="0" err="1"/>
              <a:t>Nascimento</a:t>
            </a:r>
            <a:r>
              <a:rPr lang="en-US" dirty="0"/>
              <a:t> dos </a:t>
            </a:r>
            <a:r>
              <a:rPr lang="en-US" dirty="0" err="1"/>
              <a:t>processos</a:t>
            </a:r>
            <a:r>
              <a:rPr lang="en-US" dirty="0"/>
              <a:t> (EDIP – Carrier e Spafford)</a:t>
            </a:r>
          </a:p>
          <a:p>
            <a:pPr lvl="1"/>
            <a:r>
              <a:rPr lang="en-US" dirty="0" err="1"/>
              <a:t>Nascimento</a:t>
            </a:r>
            <a:r>
              <a:rPr lang="en-US" dirty="0"/>
              <a:t> de </a:t>
            </a:r>
            <a:r>
              <a:rPr lang="en-US" dirty="0" err="1"/>
              <a:t>ferramentas</a:t>
            </a:r>
            <a:r>
              <a:rPr lang="en-US" dirty="0"/>
              <a:t> (</a:t>
            </a:r>
            <a:r>
              <a:rPr lang="en-US" dirty="0" err="1"/>
              <a:t>EnCase</a:t>
            </a:r>
            <a:r>
              <a:rPr lang="en-US" dirty="0"/>
              <a:t>, FTK, Volatility…)</a:t>
            </a:r>
          </a:p>
          <a:p>
            <a:pPr lvl="1"/>
            <a:endParaRPr lang="en-US" dirty="0"/>
          </a:p>
          <a:p>
            <a:r>
              <a:rPr lang="en-US" dirty="0" err="1"/>
              <a:t>Empresarial</a:t>
            </a:r>
            <a:endParaRPr lang="en-US" dirty="0"/>
          </a:p>
          <a:p>
            <a:pPr lvl="1"/>
            <a:r>
              <a:rPr lang="en-US" dirty="0"/>
              <a:t>Sniper Forensics</a:t>
            </a:r>
          </a:p>
          <a:p>
            <a:pPr lvl="1"/>
            <a:r>
              <a:rPr lang="en-US" dirty="0"/>
              <a:t>Forensics as a Service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Trabalhos</a:t>
            </a:r>
            <a:r>
              <a:rPr lang="en-US" dirty="0"/>
              <a:t> </a:t>
            </a:r>
            <a:r>
              <a:rPr lang="en-US" dirty="0" err="1"/>
              <a:t>relacionados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Virtual Machine Introspection</a:t>
            </a:r>
          </a:p>
          <a:p>
            <a:pPr lvl="1"/>
            <a:r>
              <a:rPr lang="en-US" dirty="0" err="1"/>
              <a:t>Tradução</a:t>
            </a:r>
            <a:r>
              <a:rPr lang="en-US" dirty="0"/>
              <a:t> de </a:t>
            </a:r>
            <a:r>
              <a:rPr lang="en-US" dirty="0" err="1"/>
              <a:t>endereços</a:t>
            </a:r>
            <a:r>
              <a:rPr lang="en-US" dirty="0"/>
              <a:t> de </a:t>
            </a:r>
            <a:r>
              <a:rPr lang="en-US" dirty="0" err="1"/>
              <a:t>memória</a:t>
            </a:r>
            <a:r>
              <a:rPr lang="en-US" dirty="0"/>
              <a:t> da </a:t>
            </a:r>
            <a:r>
              <a:rPr lang="en-US" dirty="0" err="1"/>
              <a:t>máquina</a:t>
            </a:r>
            <a:r>
              <a:rPr lang="en-US" dirty="0"/>
              <a:t> </a:t>
            </a:r>
            <a:r>
              <a:rPr lang="en-US" dirty="0" err="1"/>
              <a:t>convidada</a:t>
            </a:r>
            <a:r>
              <a:rPr lang="en-US" dirty="0"/>
              <a:t> para a </a:t>
            </a:r>
            <a:r>
              <a:rPr lang="en-US" dirty="0" err="1"/>
              <a:t>máquina</a:t>
            </a:r>
            <a:r>
              <a:rPr lang="en-US" dirty="0"/>
              <a:t> </a:t>
            </a:r>
            <a:r>
              <a:rPr lang="en-US" dirty="0" err="1"/>
              <a:t>hospedeira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Coleta</a:t>
            </a:r>
            <a:r>
              <a:rPr lang="en-US" dirty="0"/>
              <a:t> continua total</a:t>
            </a:r>
          </a:p>
          <a:p>
            <a:pPr lvl="1"/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constantemente</a:t>
            </a:r>
            <a:r>
              <a:rPr lang="en-US" dirty="0"/>
              <a:t> </a:t>
            </a:r>
            <a:r>
              <a:rPr lang="en-US" dirty="0" err="1"/>
              <a:t>armazenados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Responsabilidade</a:t>
            </a:r>
            <a:r>
              <a:rPr lang="en-US" dirty="0"/>
              <a:t> do </a:t>
            </a:r>
            <a:r>
              <a:rPr lang="en-US" dirty="0" err="1"/>
              <a:t>provedor</a:t>
            </a:r>
            <a:r>
              <a:rPr lang="en-US" dirty="0"/>
              <a:t> de </a:t>
            </a:r>
            <a:r>
              <a:rPr lang="en-US" dirty="0" err="1"/>
              <a:t>nuvem</a:t>
            </a:r>
            <a:endParaRPr lang="en-US" dirty="0"/>
          </a:p>
          <a:p>
            <a:pPr lvl="1"/>
            <a:r>
              <a:rPr lang="en-US" dirty="0" err="1"/>
              <a:t>Foco</a:t>
            </a:r>
            <a:r>
              <a:rPr lang="en-US" dirty="0"/>
              <a:t> do </a:t>
            </a:r>
            <a:r>
              <a:rPr lang="en-US" dirty="0" err="1"/>
              <a:t>provedor</a:t>
            </a:r>
            <a:r>
              <a:rPr lang="en-US" dirty="0"/>
              <a:t> é </a:t>
            </a:r>
            <a:r>
              <a:rPr lang="en-US" dirty="0" err="1"/>
              <a:t>estabilidade</a:t>
            </a:r>
            <a:r>
              <a:rPr lang="en-US" dirty="0"/>
              <a:t> do </a:t>
            </a:r>
            <a:r>
              <a:rPr lang="en-US" dirty="0" err="1"/>
              <a:t>serviço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Nenhuma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preparada</a:t>
            </a:r>
            <a:r>
              <a:rPr lang="en-US" dirty="0"/>
              <a:t> para </a:t>
            </a:r>
            <a:r>
              <a:rPr lang="en-US" dirty="0" err="1"/>
              <a:t>nuvem</a:t>
            </a:r>
            <a:endParaRPr lang="en-US" dirty="0"/>
          </a:p>
          <a:p>
            <a:pPr lvl="1"/>
            <a:r>
              <a:rPr lang="en-US" dirty="0" err="1"/>
              <a:t>Nenhum</a:t>
            </a:r>
            <a:r>
              <a:rPr lang="en-US" dirty="0"/>
              <a:t> leva a </a:t>
            </a:r>
            <a:r>
              <a:rPr lang="en-US" dirty="0" err="1"/>
              <a:t>cadeia</a:t>
            </a:r>
            <a:r>
              <a:rPr lang="en-US" dirty="0"/>
              <a:t> de </a:t>
            </a:r>
            <a:r>
              <a:rPr lang="en-US" dirty="0" err="1"/>
              <a:t>custódia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consideração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consideram</a:t>
            </a:r>
            <a:r>
              <a:rPr lang="en-US" dirty="0"/>
              <a:t> a </a:t>
            </a:r>
            <a:r>
              <a:rPr lang="en-US" dirty="0" err="1"/>
              <a:t>elasticidade</a:t>
            </a:r>
            <a:r>
              <a:rPr lang="en-US" dirty="0"/>
              <a:t> do pool.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74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Proposta</a:t>
            </a:r>
            <a:r>
              <a:rPr lang="en-US" dirty="0"/>
              <a:t> - </a:t>
            </a:r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5381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capaz</a:t>
            </a:r>
            <a:r>
              <a:rPr lang="en-US" dirty="0"/>
              <a:t> de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ameaças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deixam</a:t>
            </a:r>
            <a:r>
              <a:rPr lang="en-US" dirty="0"/>
              <a:t> </a:t>
            </a:r>
            <a:r>
              <a:rPr lang="en-US" dirty="0" err="1"/>
              <a:t>rastros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disco.</a:t>
            </a:r>
          </a:p>
          <a:p>
            <a:pPr marL="1371600" lvl="2" indent="-514350"/>
            <a:r>
              <a:rPr lang="en-US" dirty="0"/>
              <a:t>Inline hooking</a:t>
            </a:r>
          </a:p>
          <a:p>
            <a:pPr marL="1371600" lvl="2" indent="-514350"/>
            <a:r>
              <a:rPr lang="en-US" dirty="0" err="1"/>
              <a:t>Injeção</a:t>
            </a:r>
            <a:r>
              <a:rPr lang="en-US" dirty="0"/>
              <a:t> </a:t>
            </a:r>
            <a:r>
              <a:rPr lang="en-US" dirty="0" err="1"/>
              <a:t>remota</a:t>
            </a:r>
            <a:r>
              <a:rPr lang="en-US" dirty="0"/>
              <a:t> de </a:t>
            </a:r>
            <a:r>
              <a:rPr lang="en-US" dirty="0" err="1"/>
              <a:t>biblioteca</a:t>
            </a:r>
            <a:r>
              <a:rPr lang="en-US" dirty="0"/>
              <a:t> (direct memory loading) </a:t>
            </a:r>
          </a:p>
          <a:p>
            <a:pPr marL="1371600" lvl="2" indent="-514350"/>
            <a:r>
              <a:rPr lang="en-US" dirty="0" err="1"/>
              <a:t>Injeção</a:t>
            </a:r>
            <a:r>
              <a:rPr lang="en-US" dirty="0"/>
              <a:t> de </a:t>
            </a: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vazio</a:t>
            </a:r>
            <a:r>
              <a:rPr lang="en-US" dirty="0"/>
              <a:t> (hollow process injection)</a:t>
            </a:r>
          </a:p>
          <a:p>
            <a:pPr marL="1828800" lvl="3" indent="-514350"/>
            <a:r>
              <a:rPr lang="en-US" dirty="0" err="1"/>
              <a:t>Dridex</a:t>
            </a:r>
            <a:r>
              <a:rPr lang="en-US" dirty="0"/>
              <a:t> / </a:t>
            </a:r>
            <a:r>
              <a:rPr lang="en-US" dirty="0" err="1"/>
              <a:t>Skeeyah</a:t>
            </a:r>
            <a:endParaRPr lang="en-US" dirty="0"/>
          </a:p>
          <a:p>
            <a:pPr marL="1371600" lvl="2" indent="-514350"/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Armazenar</a:t>
            </a:r>
            <a:r>
              <a:rPr lang="en-US" dirty="0"/>
              <a:t> o </a:t>
            </a:r>
            <a:r>
              <a:rPr lang="en-US" dirty="0" err="1"/>
              <a:t>necessário</a:t>
            </a:r>
            <a:r>
              <a:rPr lang="en-US" dirty="0"/>
              <a:t> para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análise</a:t>
            </a:r>
            <a:endParaRPr lang="en-US" dirty="0"/>
          </a:p>
          <a:p>
            <a:pPr marL="1371600" lvl="2" indent="-514350"/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capaz</a:t>
            </a:r>
            <a:r>
              <a:rPr lang="en-US" dirty="0"/>
              <a:t> de </a:t>
            </a:r>
            <a:r>
              <a:rPr lang="en-US" dirty="0" err="1"/>
              <a:t>distinguir</a:t>
            </a:r>
            <a:r>
              <a:rPr lang="en-US" dirty="0"/>
              <a:t> antes e </a:t>
            </a:r>
            <a:r>
              <a:rPr lang="en-US" dirty="0" err="1"/>
              <a:t>depois</a:t>
            </a:r>
            <a:r>
              <a:rPr lang="en-US" dirty="0"/>
              <a:t> da </a:t>
            </a:r>
            <a:r>
              <a:rPr lang="en-US" dirty="0" err="1"/>
              <a:t>intrusão</a:t>
            </a:r>
            <a:r>
              <a:rPr lang="en-US" dirty="0"/>
              <a:t> [Walter, Case, Levy, Hale]</a:t>
            </a:r>
          </a:p>
          <a:p>
            <a:pPr marL="1371600" lvl="2" indent="-514350">
              <a:buFont typeface="+mj-lt"/>
              <a:buAutoNum type="alphaL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95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Proposta</a:t>
            </a:r>
            <a:r>
              <a:rPr lang="en-US" dirty="0"/>
              <a:t> - </a:t>
            </a:r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Conseguir</a:t>
            </a:r>
            <a:r>
              <a:rPr lang="en-US" dirty="0"/>
              <a:t> </a:t>
            </a:r>
            <a:r>
              <a:rPr lang="en-US" dirty="0" err="1"/>
              <a:t>reproduzir</a:t>
            </a:r>
            <a:r>
              <a:rPr lang="en-US" dirty="0"/>
              <a:t> o </a:t>
            </a:r>
            <a:r>
              <a:rPr lang="en-US" dirty="0" err="1"/>
              <a:t>processo</a:t>
            </a:r>
            <a:r>
              <a:rPr lang="en-US" dirty="0"/>
              <a:t> de </a:t>
            </a:r>
            <a:r>
              <a:rPr lang="en-US" dirty="0" err="1"/>
              <a:t>coleta</a:t>
            </a:r>
            <a:endParaRPr lang="en-US" dirty="0"/>
          </a:p>
          <a:p>
            <a:pPr marL="1314450" lvl="2" indent="-457200"/>
            <a:r>
              <a:rPr lang="en-US" dirty="0"/>
              <a:t>Via Container (Docker,  IMCTFY, Rocket). </a:t>
            </a:r>
            <a:r>
              <a:rPr lang="en-US" dirty="0" err="1"/>
              <a:t>Armazenar</a:t>
            </a:r>
            <a:r>
              <a:rPr lang="en-US" dirty="0"/>
              <a:t> o hash de </a:t>
            </a:r>
            <a:r>
              <a:rPr lang="en-US" dirty="0" err="1"/>
              <a:t>identificação</a:t>
            </a:r>
            <a:r>
              <a:rPr lang="en-US" dirty="0"/>
              <a:t> da </a:t>
            </a:r>
            <a:r>
              <a:rPr lang="en-US" dirty="0" err="1"/>
              <a:t>imagem</a:t>
            </a:r>
            <a:r>
              <a:rPr lang="en-US" dirty="0"/>
              <a:t> junto com a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coletada</a:t>
            </a:r>
            <a:r>
              <a:rPr lang="en-US" dirty="0"/>
              <a:t>.</a:t>
            </a:r>
          </a:p>
          <a:p>
            <a:pPr marL="1314450" lvl="2" indent="-457200"/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Garantir</a:t>
            </a:r>
            <a:r>
              <a:rPr lang="en-US" dirty="0"/>
              <a:t> </a:t>
            </a:r>
            <a:r>
              <a:rPr lang="en-US" dirty="0" err="1"/>
              <a:t>cadeia</a:t>
            </a:r>
            <a:r>
              <a:rPr lang="en-US" dirty="0"/>
              <a:t> de </a:t>
            </a:r>
            <a:r>
              <a:rPr lang="en-US" dirty="0" err="1"/>
              <a:t>custódia</a:t>
            </a:r>
            <a:r>
              <a:rPr lang="en-US" dirty="0"/>
              <a:t>.</a:t>
            </a:r>
          </a:p>
          <a:p>
            <a:pPr marL="1314450" lvl="2" indent="-457200"/>
            <a:r>
              <a:rPr lang="en-US" dirty="0" err="1"/>
              <a:t>Armazenar</a:t>
            </a:r>
            <a:r>
              <a:rPr lang="en-US" dirty="0"/>
              <a:t> </a:t>
            </a:r>
            <a:r>
              <a:rPr lang="en-US" dirty="0" err="1"/>
              <a:t>evidência</a:t>
            </a:r>
            <a:r>
              <a:rPr lang="en-US" dirty="0"/>
              <a:t> fora da </a:t>
            </a:r>
            <a:r>
              <a:rPr lang="en-US" dirty="0" err="1"/>
              <a:t>nuvem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78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p Arrow 7"/>
          <p:cNvSpPr/>
          <p:nvPr/>
        </p:nvSpPr>
        <p:spPr>
          <a:xfrm rot="16200000">
            <a:off x="4189962" y="1408919"/>
            <a:ext cx="330665" cy="22420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Up Arrow 11"/>
          <p:cNvSpPr/>
          <p:nvPr/>
        </p:nvSpPr>
        <p:spPr>
          <a:xfrm rot="16200000">
            <a:off x="4189962" y="4753578"/>
            <a:ext cx="330665" cy="22420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Up Arrow 12"/>
          <p:cNvSpPr/>
          <p:nvPr/>
        </p:nvSpPr>
        <p:spPr>
          <a:xfrm rot="16200000">
            <a:off x="4189962" y="3069631"/>
            <a:ext cx="330665" cy="22420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785966" y="2279170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785966" y="2602349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85966" y="2907820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85966" y="3230999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59514" y="2288144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59514" y="2611323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59514" y="2916794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59514" y="3239973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75438" y="3452871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1137" y="1845569"/>
            <a:ext cx="3053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Repositórios Físicos – </a:t>
            </a:r>
            <a:r>
              <a:rPr lang="en-US" sz="1350" dirty="0" err="1"/>
              <a:t>Controle</a:t>
            </a:r>
            <a:r>
              <a:rPr lang="en-US" sz="1350" dirty="0"/>
              <a:t> de </a:t>
            </a:r>
            <a:r>
              <a:rPr lang="en-US" sz="1350" dirty="0" err="1"/>
              <a:t>acesso</a:t>
            </a:r>
            <a:endParaRPr lang="en-US" sz="1350" dirty="0"/>
          </a:p>
        </p:txBody>
      </p:sp>
      <p:sp>
        <p:nvSpPr>
          <p:cNvPr id="35" name="Magnetic Disk 34"/>
          <p:cNvSpPr/>
          <p:nvPr/>
        </p:nvSpPr>
        <p:spPr>
          <a:xfrm>
            <a:off x="1417448" y="2542940"/>
            <a:ext cx="685800" cy="4594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TextBox 45"/>
          <p:cNvSpPr txBox="1"/>
          <p:nvPr/>
        </p:nvSpPr>
        <p:spPr>
          <a:xfrm>
            <a:off x="1349659" y="3153806"/>
            <a:ext cx="8675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Usuário A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1417448" y="3451759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764597" y="3446148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106608" y="3445036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468177" y="3431590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058630" y="2296429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400640" y="2295318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747789" y="2289706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089799" y="2288595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51369" y="2275149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806" y="2364613"/>
            <a:ext cx="458765" cy="455766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5282023" y="1866101"/>
            <a:ext cx="13123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Janela</a:t>
            </a:r>
            <a:r>
              <a:rPr lang="en-US" sz="1350" dirty="0"/>
              <a:t> de </a:t>
            </a:r>
            <a:r>
              <a:rPr lang="en-US" sz="1350" dirty="0" err="1"/>
              <a:t>coleta</a:t>
            </a:r>
            <a:endParaRPr lang="en-US" sz="13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370" y="2097575"/>
            <a:ext cx="2285600" cy="1311887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370" y="3681890"/>
            <a:ext cx="2285600" cy="1311887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370" y="5317513"/>
            <a:ext cx="2285600" cy="1311887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063" y="3941375"/>
            <a:ext cx="458765" cy="455766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582" y="5540985"/>
            <a:ext cx="458765" cy="45576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5572656" y="2898973"/>
            <a:ext cx="7859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Id image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2813186" y="3736510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813186" y="4059689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813186" y="4365160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813186" y="4688339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1086734" y="3745484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1086734" y="4068663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1086734" y="4374134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1086734" y="4697313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102658" y="4910211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agnetic Disk 139"/>
          <p:cNvSpPr/>
          <p:nvPr/>
        </p:nvSpPr>
        <p:spPr>
          <a:xfrm>
            <a:off x="1444669" y="4000280"/>
            <a:ext cx="685800" cy="4594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1" name="TextBox 140"/>
          <p:cNvSpPr txBox="1"/>
          <p:nvPr/>
        </p:nvSpPr>
        <p:spPr>
          <a:xfrm>
            <a:off x="1376880" y="4611146"/>
            <a:ext cx="8627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Usuário</a:t>
            </a:r>
            <a:r>
              <a:rPr lang="en-US" sz="1350" dirty="0"/>
              <a:t> B</a:t>
            </a:r>
          </a:p>
        </p:txBody>
      </p:sp>
      <p:cxnSp>
        <p:nvCxnSpPr>
          <p:cNvPr id="142" name="Straight Connector 141"/>
          <p:cNvCxnSpPr/>
          <p:nvPr/>
        </p:nvCxnSpPr>
        <p:spPr>
          <a:xfrm>
            <a:off x="1444669" y="4909099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1791818" y="4903488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2133828" y="4902376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2495398" y="4888930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1085850" y="3753769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427861" y="3752658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1775009" y="3747046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2117020" y="3745935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478590" y="3732489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813186" y="5215130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2813186" y="5538310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2813186" y="5843780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2813186" y="6166960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1086734" y="5224104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1086734" y="5547284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1086734" y="5852754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086734" y="6175934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1102658" y="6388831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Magnetic Disk 179"/>
          <p:cNvSpPr/>
          <p:nvPr/>
        </p:nvSpPr>
        <p:spPr>
          <a:xfrm>
            <a:off x="1444669" y="5478900"/>
            <a:ext cx="685800" cy="4594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1" name="TextBox 180"/>
          <p:cNvSpPr txBox="1"/>
          <p:nvPr/>
        </p:nvSpPr>
        <p:spPr>
          <a:xfrm>
            <a:off x="1376880" y="6089767"/>
            <a:ext cx="8611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Usuário</a:t>
            </a:r>
            <a:r>
              <a:rPr lang="en-US" sz="1350"/>
              <a:t> C</a:t>
            </a:r>
            <a:endParaRPr lang="en-US" sz="1350" dirty="0"/>
          </a:p>
        </p:txBody>
      </p:sp>
      <p:cxnSp>
        <p:nvCxnSpPr>
          <p:cNvPr id="182" name="Straight Connector 181"/>
          <p:cNvCxnSpPr/>
          <p:nvPr/>
        </p:nvCxnSpPr>
        <p:spPr>
          <a:xfrm>
            <a:off x="1444669" y="6387720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1791818" y="6382108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2133828" y="6380997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2495398" y="6367551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1085850" y="5232390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1427861" y="5231278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1775009" y="5225667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2117020" y="5224555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2478590" y="5211109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150090" y="1883919"/>
            <a:ext cx="42191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TLS</a:t>
            </a:r>
          </a:p>
        </p:txBody>
      </p:sp>
      <p:sp>
        <p:nvSpPr>
          <p:cNvPr id="77" name="TextBox 122"/>
          <p:cNvSpPr txBox="1"/>
          <p:nvPr/>
        </p:nvSpPr>
        <p:spPr>
          <a:xfrm>
            <a:off x="5533483" y="4623860"/>
            <a:ext cx="7859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Id image</a:t>
            </a:r>
          </a:p>
        </p:txBody>
      </p:sp>
      <p:sp>
        <p:nvSpPr>
          <p:cNvPr id="78" name="TextBox 122"/>
          <p:cNvSpPr txBox="1"/>
          <p:nvPr/>
        </p:nvSpPr>
        <p:spPr>
          <a:xfrm>
            <a:off x="5572656" y="6129310"/>
            <a:ext cx="7859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Id image</a:t>
            </a:r>
          </a:p>
        </p:txBody>
      </p:sp>
      <p:sp>
        <p:nvSpPr>
          <p:cNvPr id="7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Proposta</a:t>
            </a:r>
            <a:r>
              <a:rPr lang="en-US" dirty="0"/>
              <a:t> Macro</a:t>
            </a:r>
          </a:p>
        </p:txBody>
      </p:sp>
    </p:spTree>
    <p:extLst>
      <p:ext uri="{BB962C8B-B14F-4D97-AF65-F5344CB8AC3E}">
        <p14:creationId xmlns:p14="http://schemas.microsoft.com/office/powerpoint/2010/main" val="1000106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Vantagens</a:t>
            </a:r>
            <a:r>
              <a:rPr lang="en-US" dirty="0"/>
              <a:t> e </a:t>
            </a:r>
            <a:r>
              <a:rPr lang="en-US" dirty="0" err="1"/>
              <a:t>Desvantagens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Vantagens</a:t>
            </a:r>
            <a:endParaRPr lang="en-US" dirty="0"/>
          </a:p>
          <a:p>
            <a:pPr lvl="1"/>
            <a:r>
              <a:rPr lang="en-US" dirty="0"/>
              <a:t>Volume de </a:t>
            </a:r>
            <a:r>
              <a:rPr lang="en-US" dirty="0" err="1"/>
              <a:t>informação</a:t>
            </a:r>
            <a:r>
              <a:rPr lang="en-US" dirty="0"/>
              <a:t> sob </a:t>
            </a:r>
            <a:r>
              <a:rPr lang="en-US" dirty="0" err="1"/>
              <a:t>controle</a:t>
            </a:r>
            <a:endParaRPr lang="en-US" dirty="0"/>
          </a:p>
          <a:p>
            <a:pPr lvl="1"/>
            <a:r>
              <a:rPr lang="en-US" dirty="0" err="1"/>
              <a:t>Reprodutibilidade</a:t>
            </a:r>
            <a:r>
              <a:rPr lang="en-US" dirty="0"/>
              <a:t> do </a:t>
            </a:r>
            <a:r>
              <a:rPr lang="en-US" dirty="0" err="1"/>
              <a:t>processo</a:t>
            </a:r>
            <a:r>
              <a:rPr lang="en-US" dirty="0"/>
              <a:t> (image hash id)</a:t>
            </a:r>
          </a:p>
          <a:p>
            <a:endParaRPr lang="en-US" dirty="0"/>
          </a:p>
          <a:p>
            <a:r>
              <a:rPr lang="en-US" dirty="0" err="1"/>
              <a:t>Desvantagens</a:t>
            </a:r>
            <a:endParaRPr lang="en-US" dirty="0"/>
          </a:p>
          <a:p>
            <a:pPr lvl="1"/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salva</a:t>
            </a:r>
            <a:r>
              <a:rPr lang="en-US" dirty="0"/>
              <a:t> o kernel space ( </a:t>
            </a:r>
            <a:r>
              <a:rPr lang="en-US" dirty="0" err="1"/>
              <a:t>análise</a:t>
            </a:r>
            <a:r>
              <a:rPr lang="en-US" dirty="0"/>
              <a:t> via PEB x VAD 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estamos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Reprodutibilidade</a:t>
            </a:r>
            <a:r>
              <a:rPr lang="en-US" dirty="0"/>
              <a:t> da </a:t>
            </a:r>
            <a:r>
              <a:rPr lang="en-US" dirty="0" err="1"/>
              <a:t>coleta</a:t>
            </a:r>
            <a:endParaRPr lang="en-US" dirty="0"/>
          </a:p>
          <a:p>
            <a:pPr lvl="1"/>
            <a:r>
              <a:rPr lang="en-US" dirty="0"/>
              <a:t>Docker 1.10 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77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Proximos</a:t>
            </a:r>
            <a:r>
              <a:rPr lang="en-US" dirty="0"/>
              <a:t> </a:t>
            </a:r>
            <a:r>
              <a:rPr lang="en-US" dirty="0" err="1"/>
              <a:t>passos</a:t>
            </a:r>
            <a:r>
              <a:rPr lang="en-US" dirty="0"/>
              <a:t> e </a:t>
            </a:r>
            <a:r>
              <a:rPr lang="en-US" dirty="0" err="1"/>
              <a:t>dificuldades</a:t>
            </a:r>
            <a:r>
              <a:rPr lang="en-US" dirty="0"/>
              <a:t> </a:t>
            </a:r>
            <a:r>
              <a:rPr lang="en-US" dirty="0" err="1"/>
              <a:t>encontradas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Conseguir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com a </a:t>
            </a:r>
            <a:r>
              <a:rPr lang="en-US" dirty="0" err="1"/>
              <a:t>memória</a:t>
            </a:r>
            <a:r>
              <a:rPr lang="en-US" dirty="0"/>
              <a:t> do </a:t>
            </a:r>
            <a:r>
              <a:rPr lang="en-US" dirty="0" err="1"/>
              <a:t>processo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Ferramental</a:t>
            </a:r>
            <a:r>
              <a:rPr lang="en-US" dirty="0"/>
              <a:t>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da </a:t>
            </a:r>
            <a:r>
              <a:rPr lang="en-US" dirty="0" err="1"/>
              <a:t>máquina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Salvar</a:t>
            </a:r>
            <a:r>
              <a:rPr lang="en-US" dirty="0"/>
              <a:t> o </a:t>
            </a:r>
            <a:r>
              <a:rPr lang="en-US" dirty="0" err="1"/>
              <a:t>conteúdo</a:t>
            </a:r>
            <a:r>
              <a:rPr lang="en-US" dirty="0"/>
              <a:t> da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local </a:t>
            </a:r>
            <a:r>
              <a:rPr lang="en-US" dirty="0" err="1"/>
              <a:t>seguro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momento</a:t>
            </a:r>
            <a:r>
              <a:rPr lang="en-US" dirty="0"/>
              <a:t> da </a:t>
            </a:r>
            <a:r>
              <a:rPr lang="en-US" dirty="0" err="1"/>
              <a:t>intrusão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7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err="1"/>
              <a:t>Evolução</a:t>
            </a:r>
            <a:r>
              <a:rPr lang="en-US" dirty="0"/>
              <a:t> da </a:t>
            </a:r>
            <a:r>
              <a:rPr lang="en-US" dirty="0" err="1"/>
              <a:t>forense</a:t>
            </a:r>
            <a:endParaRPr lang="en-US" dirty="0"/>
          </a:p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problemas</a:t>
            </a:r>
            <a:endParaRPr lang="en-US" dirty="0"/>
          </a:p>
          <a:p>
            <a:r>
              <a:rPr lang="en-US" dirty="0" err="1"/>
              <a:t>Trabalhos</a:t>
            </a:r>
            <a:r>
              <a:rPr lang="en-US" dirty="0"/>
              <a:t> </a:t>
            </a:r>
            <a:r>
              <a:rPr lang="en-US" dirty="0" err="1"/>
              <a:t>relacionados</a:t>
            </a:r>
            <a:endParaRPr lang="en-US" dirty="0"/>
          </a:p>
          <a:p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proposta</a:t>
            </a:r>
            <a:endParaRPr lang="en-US" dirty="0"/>
          </a:p>
          <a:p>
            <a:pPr lvl="1"/>
            <a:r>
              <a:rPr lang="en-US" dirty="0"/>
              <a:t>Sniper forensics</a:t>
            </a:r>
          </a:p>
          <a:p>
            <a:pPr lvl="1"/>
            <a:r>
              <a:rPr lang="en-US" dirty="0"/>
              <a:t>Container</a:t>
            </a:r>
          </a:p>
          <a:p>
            <a:r>
              <a:rPr lang="en-US" dirty="0" err="1"/>
              <a:t>Vantagens</a:t>
            </a:r>
            <a:r>
              <a:rPr lang="en-US" dirty="0"/>
              <a:t> e </a:t>
            </a:r>
            <a:r>
              <a:rPr lang="en-US" dirty="0" err="1"/>
              <a:t>desvantagens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000" dirty="0"/>
              <a:t>Obrigado?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9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Evolução</a:t>
            </a:r>
            <a:r>
              <a:rPr lang="en-US" dirty="0"/>
              <a:t> da </a:t>
            </a:r>
            <a:r>
              <a:rPr lang="en-US" dirty="0" err="1"/>
              <a:t>Forense</a:t>
            </a:r>
            <a:r>
              <a:rPr lang="en-US" dirty="0"/>
              <a:t> 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Heranças</a:t>
            </a:r>
            <a:r>
              <a:rPr lang="en-US" dirty="0"/>
              <a:t> da </a:t>
            </a:r>
            <a:r>
              <a:rPr lang="en-US" dirty="0" err="1"/>
              <a:t>forense</a:t>
            </a:r>
            <a:r>
              <a:rPr lang="en-US" dirty="0"/>
              <a:t> </a:t>
            </a:r>
            <a:r>
              <a:rPr lang="en-US" dirty="0" err="1"/>
              <a:t>tradicional</a:t>
            </a:r>
            <a:endParaRPr lang="en-US" dirty="0"/>
          </a:p>
          <a:p>
            <a:pPr lvl="1"/>
            <a:r>
              <a:rPr lang="en-US" dirty="0" err="1"/>
              <a:t>Isolamento</a:t>
            </a:r>
            <a:r>
              <a:rPr lang="en-US" dirty="0"/>
              <a:t> do </a:t>
            </a:r>
            <a:r>
              <a:rPr lang="en-US" dirty="0" err="1"/>
              <a:t>ambiente</a:t>
            </a:r>
            <a:r>
              <a:rPr lang="en-US" dirty="0"/>
              <a:t> &gt;&gt; </a:t>
            </a:r>
            <a:r>
              <a:rPr lang="en-US" dirty="0" err="1"/>
              <a:t>apreensão</a:t>
            </a:r>
            <a:r>
              <a:rPr lang="en-US" dirty="0"/>
              <a:t> do hardware.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2743200"/>
            <a:ext cx="3987800" cy="29908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05200"/>
            <a:ext cx="3881967" cy="291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Evolução</a:t>
            </a:r>
            <a:r>
              <a:rPr lang="en-US" dirty="0"/>
              <a:t> da </a:t>
            </a:r>
            <a:r>
              <a:rPr lang="en-US" dirty="0" err="1"/>
              <a:t>Forense</a:t>
            </a:r>
            <a:r>
              <a:rPr lang="en-US" dirty="0"/>
              <a:t> 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>
            <a:normAutofit/>
          </a:bodyPr>
          <a:lstStyle/>
          <a:p>
            <a:r>
              <a:rPr lang="en-US" dirty="0" err="1"/>
              <a:t>Heranças</a:t>
            </a:r>
            <a:r>
              <a:rPr lang="en-US" dirty="0"/>
              <a:t> da </a:t>
            </a:r>
            <a:r>
              <a:rPr lang="en-US" dirty="0" err="1"/>
              <a:t>forense</a:t>
            </a:r>
            <a:r>
              <a:rPr lang="en-US" dirty="0"/>
              <a:t> </a:t>
            </a:r>
            <a:r>
              <a:rPr lang="en-US" dirty="0" err="1"/>
              <a:t>tradicional</a:t>
            </a:r>
            <a:endParaRPr lang="en-US" dirty="0"/>
          </a:p>
          <a:p>
            <a:pPr lvl="1"/>
            <a:r>
              <a:rPr lang="en-US" dirty="0" err="1"/>
              <a:t>Completude</a:t>
            </a:r>
            <a:r>
              <a:rPr lang="en-US" dirty="0"/>
              <a:t> da </a:t>
            </a:r>
            <a:r>
              <a:rPr lang="en-US" dirty="0" err="1"/>
              <a:t>coleta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9" y="2438400"/>
            <a:ext cx="3962401" cy="222969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84880"/>
            <a:ext cx="4038600" cy="296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4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Evolução</a:t>
            </a:r>
            <a:r>
              <a:rPr lang="en-US" dirty="0"/>
              <a:t> da </a:t>
            </a:r>
            <a:r>
              <a:rPr lang="en-US" dirty="0" err="1"/>
              <a:t>Forense</a:t>
            </a:r>
            <a:r>
              <a:rPr lang="en-US" dirty="0"/>
              <a:t> 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Problema</a:t>
            </a:r>
            <a:r>
              <a:rPr lang="en-US" dirty="0"/>
              <a:t> do crescent volume de dados. </a:t>
            </a:r>
            <a:r>
              <a:rPr lang="en-US" dirty="0" err="1"/>
              <a:t>Investigadores</a:t>
            </a:r>
            <a:r>
              <a:rPr lang="en-US" dirty="0"/>
              <a:t> tem 6 </a:t>
            </a:r>
            <a:r>
              <a:rPr lang="en-US" dirty="0" err="1"/>
              <a:t>meses</a:t>
            </a:r>
            <a:r>
              <a:rPr lang="en-US" dirty="0"/>
              <a:t> de backlog para </a:t>
            </a:r>
            <a:r>
              <a:rPr lang="en-US" dirty="0" err="1"/>
              <a:t>analisar</a:t>
            </a:r>
            <a:r>
              <a:rPr lang="en-US" dirty="0"/>
              <a:t> </a:t>
            </a:r>
            <a:r>
              <a:rPr lang="en-US" sz="2000" dirty="0"/>
              <a:t>[University of Houston - 2013]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 err="1"/>
              <a:t>Problema</a:t>
            </a:r>
            <a:r>
              <a:rPr lang="en-US" dirty="0"/>
              <a:t> do Volume </a:t>
            </a:r>
            <a:r>
              <a:rPr lang="en-US" dirty="0" err="1"/>
              <a:t>útil</a:t>
            </a:r>
            <a:r>
              <a:rPr lang="en-US" dirty="0"/>
              <a:t> de dados. </a:t>
            </a:r>
            <a:r>
              <a:rPr lang="en-US" sz="2000" dirty="0"/>
              <a:t>[</a:t>
            </a:r>
            <a:r>
              <a:rPr lang="en-US" sz="2000" dirty="0" err="1"/>
              <a:t>experiência</a:t>
            </a:r>
            <a:r>
              <a:rPr lang="en-US" sz="2000" dirty="0"/>
              <a:t> </a:t>
            </a:r>
            <a:r>
              <a:rPr lang="en-US" sz="2000" dirty="0" err="1"/>
              <a:t>própria</a:t>
            </a:r>
            <a:r>
              <a:rPr lang="en-US" sz="2000" dirty="0"/>
              <a:t> - 2%]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657600"/>
            <a:ext cx="3048000" cy="27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5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Evolução</a:t>
            </a:r>
            <a:r>
              <a:rPr lang="en-US" dirty="0"/>
              <a:t> da </a:t>
            </a:r>
            <a:r>
              <a:rPr lang="en-US" dirty="0" err="1"/>
              <a:t>Forense</a:t>
            </a:r>
            <a:r>
              <a:rPr lang="en-US" dirty="0"/>
              <a:t> 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Maquina</a:t>
            </a:r>
            <a:r>
              <a:rPr lang="en-US" dirty="0"/>
              <a:t> Virtual</a:t>
            </a: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algn="ctr"/>
            <a:r>
              <a:rPr lang="en-US" dirty="0" err="1"/>
              <a:t>Soluções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34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Evolução</a:t>
            </a:r>
            <a:r>
              <a:rPr lang="en-US" dirty="0"/>
              <a:t> da </a:t>
            </a:r>
            <a:r>
              <a:rPr lang="en-US" dirty="0" err="1"/>
              <a:t>Forense</a:t>
            </a:r>
            <a:r>
              <a:rPr lang="en-US" dirty="0"/>
              <a:t> 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err="1"/>
              <a:t>Soluções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endParaRPr lang="en-US" dirty="0"/>
          </a:p>
          <a:p>
            <a:pPr lvl="1"/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jurisdição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540567"/>
            <a:ext cx="6324600" cy="287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6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Evolução</a:t>
            </a:r>
            <a:r>
              <a:rPr lang="en-US" dirty="0"/>
              <a:t> da </a:t>
            </a:r>
            <a:r>
              <a:rPr lang="en-US" dirty="0" err="1"/>
              <a:t>Forense</a:t>
            </a:r>
            <a:r>
              <a:rPr lang="en-US" dirty="0"/>
              <a:t> 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err="1"/>
              <a:t>Soluções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endParaRPr lang="en-US" dirty="0"/>
          </a:p>
          <a:p>
            <a:pPr lvl="1"/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privacidade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935" y="2781300"/>
            <a:ext cx="5080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6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Evolução</a:t>
            </a:r>
            <a:r>
              <a:rPr lang="en-US" dirty="0"/>
              <a:t> da </a:t>
            </a:r>
            <a:r>
              <a:rPr lang="en-US" dirty="0" err="1"/>
              <a:t>Forense</a:t>
            </a:r>
            <a:r>
              <a:rPr lang="en-US" dirty="0"/>
              <a:t> 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/>
              <a:t>Soluções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endParaRPr lang="en-US" dirty="0"/>
          </a:p>
          <a:p>
            <a:pPr lvl="1"/>
            <a:r>
              <a:rPr lang="en-US" dirty="0" err="1"/>
              <a:t>Problema</a:t>
            </a:r>
            <a:r>
              <a:rPr lang="en-US" dirty="0"/>
              <a:t> da </a:t>
            </a:r>
            <a:r>
              <a:rPr lang="en-US" dirty="0" err="1"/>
              <a:t>volatilidade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930452"/>
            <a:ext cx="4876800" cy="365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4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503</Words>
  <Application>Microsoft Office PowerPoint</Application>
  <PresentationFormat>Apresentação na tela (4:3)</PresentationFormat>
  <Paragraphs>128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Forense de memória de máquinas em nuvem</vt:lpstr>
      <vt:lpstr>Agenda</vt:lpstr>
      <vt:lpstr>Evolução da Forense Digital</vt:lpstr>
      <vt:lpstr>Evolução da Forense Digital</vt:lpstr>
      <vt:lpstr>Evolução da Forense Digital</vt:lpstr>
      <vt:lpstr>Evolução da Forense Digital</vt:lpstr>
      <vt:lpstr>Evolução da Forense Digital</vt:lpstr>
      <vt:lpstr>Evolução da Forense Digital</vt:lpstr>
      <vt:lpstr>Evolução da Forense Digital</vt:lpstr>
      <vt:lpstr>Evolução da Forense Digital</vt:lpstr>
      <vt:lpstr>Evolução da Forense Digital</vt:lpstr>
      <vt:lpstr>Evolução da Forense Digital</vt:lpstr>
      <vt:lpstr>Trabalhos relacionados</vt:lpstr>
      <vt:lpstr>Solução Proposta - Objetivos</vt:lpstr>
      <vt:lpstr>Solução Proposta - Objetivos</vt:lpstr>
      <vt:lpstr>Solução Proposta Macro</vt:lpstr>
      <vt:lpstr>Vantagens e Desvantagens</vt:lpstr>
      <vt:lpstr>Onde estamos</vt:lpstr>
      <vt:lpstr>Proximos passos e dificuldades encontradas</vt:lpstr>
      <vt:lpstr>Obrigado?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do Trabalho</dc:title>
  <dc:creator>marcos</dc:creator>
  <cp:lastModifiedBy>dev 01</cp:lastModifiedBy>
  <cp:revision>91</cp:revision>
  <dcterms:created xsi:type="dcterms:W3CDTF">2013-09-11T02:07:38Z</dcterms:created>
  <dcterms:modified xsi:type="dcterms:W3CDTF">2016-11-25T12:41:53Z</dcterms:modified>
</cp:coreProperties>
</file>