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anrope Light"/>
      <p:regular r:id="rId26"/>
      <p:bold r:id="rId27"/>
    </p:embeddedFont>
    <p:embeddedFont>
      <p:font typeface="Roboto"/>
      <p:regular r:id="rId28"/>
      <p:bold r:id="rId29"/>
      <p:italic r:id="rId30"/>
      <p:boldItalic r:id="rId31"/>
    </p:embeddedFont>
    <p:embeddedFont>
      <p:font typeface="Nunito"/>
      <p:regular r:id="rId32"/>
      <p:bold r:id="rId33"/>
      <p:italic r:id="rId34"/>
      <p:boldItalic r:id="rId35"/>
    </p:embeddedFont>
    <p:embeddedFont>
      <p:font typeface="Manrope"/>
      <p:regular r:id="rId36"/>
      <p:bold r:id="rId37"/>
    </p:embeddedFont>
    <p:embeddedFont>
      <p:font typeface="Pacifico"/>
      <p:regular r:id="rId38"/>
    </p:embeddedFont>
    <p:embeddedFont>
      <p:font typeface="Nunito Medium"/>
      <p:regular r:id="rId39"/>
      <p:bold r:id="rId40"/>
      <p:italic r:id="rId41"/>
      <p:boldItalic r:id="rId42"/>
    </p:embeddedFont>
    <p:embeddedFont>
      <p:font typeface="Helvetica Neue"/>
      <p:regular r:id="rId43"/>
      <p:bold r:id="rId44"/>
      <p:italic r:id="rId45"/>
      <p:boldItalic r:id="rId46"/>
    </p:embeddedFont>
    <p:embeddedFont>
      <p:font typeface="Nunito Black"/>
      <p:bold r:id="rId47"/>
      <p:boldItalic r:id="rId48"/>
    </p:embeddedFont>
    <p:embeddedFont>
      <p:font typeface="Quicksand Light"/>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476E8B-7DC9-4F1E-B650-86A320206D57}">
  <a:tblStyle styleId="{84476E8B-7DC9-4F1E-B650-86A320206D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Medium-bold.fntdata"/><Relationship Id="rId42" Type="http://schemas.openxmlformats.org/officeDocument/2006/relationships/font" Target="fonts/NunitoMedium-boldItalic.fntdata"/><Relationship Id="rId41" Type="http://schemas.openxmlformats.org/officeDocument/2006/relationships/font" Target="fonts/NunitoMedium-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lack-boldItalic.fntdata"/><Relationship Id="rId47" Type="http://schemas.openxmlformats.org/officeDocument/2006/relationships/font" Target="fonts/NunitoBlack-bold.fntdata"/><Relationship Id="rId49" Type="http://schemas.openxmlformats.org/officeDocument/2006/relationships/font" Target="fonts/Quicksand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Nunito-bold.fntdata"/><Relationship Id="rId32" Type="http://schemas.openxmlformats.org/officeDocument/2006/relationships/font" Target="fonts/Nunito-regular.fntdata"/><Relationship Id="rId35" Type="http://schemas.openxmlformats.org/officeDocument/2006/relationships/font" Target="fonts/Nunito-boldItalic.fntdata"/><Relationship Id="rId34" Type="http://schemas.openxmlformats.org/officeDocument/2006/relationships/font" Target="fonts/Nunito-italic.fntdata"/><Relationship Id="rId37" Type="http://schemas.openxmlformats.org/officeDocument/2006/relationships/font" Target="fonts/Manrope-bold.fntdata"/><Relationship Id="rId36" Type="http://schemas.openxmlformats.org/officeDocument/2006/relationships/font" Target="fonts/Manrope-regular.fntdata"/><Relationship Id="rId39" Type="http://schemas.openxmlformats.org/officeDocument/2006/relationships/font" Target="fonts/NunitoMedium-regular.fntdata"/><Relationship Id="rId38" Type="http://schemas.openxmlformats.org/officeDocument/2006/relationships/font" Target="fonts/Pacific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ManropeLight-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ManropeLight-bold.fntdata"/><Relationship Id="rId29" Type="http://schemas.openxmlformats.org/officeDocument/2006/relationships/font" Target="fonts/Roboto-bold.fntdata"/><Relationship Id="rId50" Type="http://schemas.openxmlformats.org/officeDocument/2006/relationships/font" Target="fonts/QuicksandLigh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c4b4621e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c4b4621e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c4b4621e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c4b4621e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c4b4621e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c4b4621e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4b4621ee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4b4621ee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c4b4621e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c4b4621e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c4b4621e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c4b4621ee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c4b4621e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c4b4621e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c4b4621ee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c4b4621ee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c4b4621e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c4b4621e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c4b4621ee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c4b4621ee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f7aae8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f7aae8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c4b4621e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c4b4621e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c4b4621e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c4b4621e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c4b4621e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c4b4621e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c4b4621e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c4b4621e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b4621e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b4621e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b4621e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b4621e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c4b4621e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c4b4621e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4b4621e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4b4621e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p:cSld name="SECTION_TITLE_AND_DESCRIPTION_1">
    <p:bg>
      <p:bgPr>
        <a:noFill/>
      </p:bgPr>
    </p:bg>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F1F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7B9D"/>
              </a:buClr>
              <a:buSzPts val="1200"/>
              <a:buFont typeface="Nunito Black"/>
              <a:buNone/>
              <a:defRPr sz="1200">
                <a:solidFill>
                  <a:srgbClr val="457B9D"/>
                </a:solidFill>
                <a:latin typeface="Nunito Black"/>
                <a:ea typeface="Nunito Black"/>
                <a:cs typeface="Nunito Black"/>
                <a:sym typeface="Nunito Black"/>
              </a:defRPr>
            </a:lvl1pPr>
            <a:lvl2pPr lvl="1"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2pPr>
            <a:lvl3pPr lvl="2"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3pPr>
            <a:lvl4pPr lvl="3"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4pPr>
            <a:lvl5pPr lvl="4"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5pPr>
            <a:lvl6pPr lvl="5"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6pPr>
            <a:lvl7pPr lvl="6"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7pPr>
            <a:lvl8pPr lvl="7"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8pPr>
            <a:lvl9pPr lvl="8" rtl="0">
              <a:spcBef>
                <a:spcPts val="1600"/>
              </a:spcBef>
              <a:spcAft>
                <a:spcPts val="1600"/>
              </a:spcAft>
              <a:buClr>
                <a:srgbClr val="457B9D"/>
              </a:buClr>
              <a:buSzPts val="1100"/>
              <a:buFont typeface="Nunito Black"/>
              <a:buNone/>
              <a:defRPr sz="1100">
                <a:solidFill>
                  <a:srgbClr val="457B9D"/>
                </a:solidFill>
                <a:latin typeface="Nunito Black"/>
                <a:ea typeface="Nunito Black"/>
                <a:cs typeface="Nunito Black"/>
                <a:sym typeface="Nunito Black"/>
              </a:defRPr>
            </a:lvl9pPr>
          </a:lstStyle>
          <a:p/>
        </p:txBody>
      </p:sp>
      <p:sp>
        <p:nvSpPr>
          <p:cNvPr id="12" name="Google Shape;12;p2"/>
          <p:cNvSpPr txBox="1"/>
          <p:nvPr>
            <p:ph type="title"/>
          </p:nvPr>
        </p:nvSpPr>
        <p:spPr>
          <a:xfrm>
            <a:off x="220975" y="201800"/>
            <a:ext cx="4115100" cy="585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E63946"/>
              </a:buClr>
              <a:buSzPts val="2400"/>
              <a:buFont typeface="Pacifico"/>
              <a:buNone/>
              <a:defRPr>
                <a:solidFill>
                  <a:srgbClr val="E63946"/>
                </a:solidFill>
                <a:latin typeface="Pacifico"/>
                <a:ea typeface="Pacifico"/>
                <a:cs typeface="Pacifico"/>
                <a:sym typeface="Pacifico"/>
              </a:defRPr>
            </a:lvl1pPr>
            <a:lvl2pPr lvl="1" rtl="0">
              <a:spcBef>
                <a:spcPts val="0"/>
              </a:spcBef>
              <a:spcAft>
                <a:spcPts val="0"/>
              </a:spcAft>
              <a:buSzPts val="2000"/>
              <a:buNone/>
              <a:defRPr sz="2000">
                <a:latin typeface="Roboto"/>
                <a:ea typeface="Roboto"/>
                <a:cs typeface="Roboto"/>
                <a:sym typeface="Roboto"/>
              </a:defRPr>
            </a:lvl2pPr>
            <a:lvl3pPr lvl="2" rtl="0">
              <a:spcBef>
                <a:spcPts val="0"/>
              </a:spcBef>
              <a:spcAft>
                <a:spcPts val="0"/>
              </a:spcAft>
              <a:buSzPts val="2000"/>
              <a:buNone/>
              <a:defRPr sz="2000">
                <a:latin typeface="Roboto"/>
                <a:ea typeface="Roboto"/>
                <a:cs typeface="Roboto"/>
                <a:sym typeface="Roboto"/>
              </a:defRPr>
            </a:lvl3pPr>
            <a:lvl4pPr lvl="3" rtl="0">
              <a:spcBef>
                <a:spcPts val="0"/>
              </a:spcBef>
              <a:spcAft>
                <a:spcPts val="0"/>
              </a:spcAft>
              <a:buSzPts val="2000"/>
              <a:buNone/>
              <a:defRPr sz="2000">
                <a:latin typeface="Roboto"/>
                <a:ea typeface="Roboto"/>
                <a:cs typeface="Roboto"/>
                <a:sym typeface="Roboto"/>
              </a:defRPr>
            </a:lvl4pPr>
            <a:lvl5pPr lvl="4" rtl="0">
              <a:spcBef>
                <a:spcPts val="0"/>
              </a:spcBef>
              <a:spcAft>
                <a:spcPts val="0"/>
              </a:spcAft>
              <a:buSzPts val="2000"/>
              <a:buNone/>
              <a:defRPr sz="2000">
                <a:latin typeface="Roboto"/>
                <a:ea typeface="Roboto"/>
                <a:cs typeface="Roboto"/>
                <a:sym typeface="Roboto"/>
              </a:defRPr>
            </a:lvl5pPr>
            <a:lvl6pPr lvl="5" rtl="0">
              <a:spcBef>
                <a:spcPts val="0"/>
              </a:spcBef>
              <a:spcAft>
                <a:spcPts val="0"/>
              </a:spcAft>
              <a:buSzPts val="2000"/>
              <a:buNone/>
              <a:defRPr sz="2000">
                <a:latin typeface="Roboto"/>
                <a:ea typeface="Roboto"/>
                <a:cs typeface="Roboto"/>
                <a:sym typeface="Roboto"/>
              </a:defRPr>
            </a:lvl6pPr>
            <a:lvl7pPr lvl="6" rtl="0">
              <a:spcBef>
                <a:spcPts val="0"/>
              </a:spcBef>
              <a:spcAft>
                <a:spcPts val="0"/>
              </a:spcAft>
              <a:buSzPts val="2000"/>
              <a:buNone/>
              <a:defRPr sz="2000">
                <a:latin typeface="Roboto"/>
                <a:ea typeface="Roboto"/>
                <a:cs typeface="Roboto"/>
                <a:sym typeface="Roboto"/>
              </a:defRPr>
            </a:lvl7pPr>
            <a:lvl8pPr lvl="7" rtl="0">
              <a:spcBef>
                <a:spcPts val="0"/>
              </a:spcBef>
              <a:spcAft>
                <a:spcPts val="0"/>
              </a:spcAft>
              <a:buSzPts val="2000"/>
              <a:buNone/>
              <a:defRPr sz="2000">
                <a:latin typeface="Roboto"/>
                <a:ea typeface="Roboto"/>
                <a:cs typeface="Roboto"/>
                <a:sym typeface="Roboto"/>
              </a:defRPr>
            </a:lvl8pPr>
            <a:lvl9pPr lvl="8" rtl="0">
              <a:spcBef>
                <a:spcPts val="0"/>
              </a:spcBef>
              <a:spcAft>
                <a:spcPts val="0"/>
              </a:spcAft>
              <a:buSzPts val="2000"/>
              <a:buNone/>
              <a:defRPr sz="2000">
                <a:latin typeface="Roboto"/>
                <a:ea typeface="Roboto"/>
                <a:cs typeface="Roboto"/>
                <a:sym typeface="Roboto"/>
              </a:defRPr>
            </a:lvl9pPr>
          </a:lstStyle>
          <a:p/>
        </p:txBody>
      </p:sp>
      <p:sp>
        <p:nvSpPr>
          <p:cNvPr id="13" name="Google Shape;13;p2"/>
          <p:cNvSpPr txBox="1"/>
          <p:nvPr/>
        </p:nvSpPr>
        <p:spPr>
          <a:xfrm>
            <a:off x="8398350" y="4558251"/>
            <a:ext cx="497100" cy="38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rgbClr val="0D0C0E"/>
                </a:solidFill>
                <a:latin typeface="Helvetica Neue"/>
                <a:ea typeface="Helvetica Neue"/>
                <a:cs typeface="Helvetica Neue"/>
                <a:sym typeface="Helvetica Neue"/>
              </a:rPr>
              <a:t>‹#›</a:t>
            </a:fld>
            <a:endParaRPr sz="800">
              <a:solidFill>
                <a:srgbClr val="0D0C0E"/>
              </a:solidFill>
              <a:latin typeface="Helvetica Neue"/>
              <a:ea typeface="Helvetica Neue"/>
              <a:cs typeface="Helvetica Neue"/>
              <a:sym typeface="Helvetica Neue"/>
            </a:endParaRPr>
          </a:p>
        </p:txBody>
      </p:sp>
    </p:spTree>
  </p:cSld>
  <p:clrMapOvr>
    <a:masterClrMapping/>
  </p:clrMapOvr>
  <p:extLst>
    <p:ext uri="{DCECCB84-F9BA-43D5-87BE-67443E8EF086}">
      <p15:sldGuideLst>
        <p15:guide id="1" pos="139">
          <p15:clr>
            <a:srgbClr val="FA7B17"/>
          </p15:clr>
        </p15:guide>
        <p15:guide id="2" orient="horz" pos="127">
          <p15:clr>
            <a:srgbClr val="FA7B17"/>
          </p15:clr>
        </p15:guide>
        <p15:guide id="3" orient="horz" pos="719">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5" name="Google Shape;55;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1">
  <p:cSld name="SECTION_TITLE_AND_DESCRIPTION_1_1">
    <p:bg>
      <p:bgPr>
        <a:solidFill>
          <a:srgbClr val="457B9D"/>
        </a:solidFill>
      </p:bgPr>
    </p:bg>
    <p:spTree>
      <p:nvGrpSpPr>
        <p:cNvPr id="14" name="Shape 14"/>
        <p:cNvGrpSpPr/>
        <p:nvPr/>
      </p:nvGrpSpPr>
      <p:grpSpPr>
        <a:xfrm>
          <a:off x="0" y="0"/>
          <a:ext cx="0" cy="0"/>
          <a:chOff x="0" y="0"/>
          <a:chExt cx="0" cy="0"/>
        </a:xfrm>
      </p:grpSpPr>
      <p:sp>
        <p:nvSpPr>
          <p:cNvPr id="15" name="Google Shape;15;p3"/>
          <p:cNvSpPr txBox="1"/>
          <p:nvPr>
            <p:ph idx="1"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7B9D"/>
              </a:buClr>
              <a:buSzPts val="1200"/>
              <a:buFont typeface="Nunito Black"/>
              <a:buNone/>
              <a:defRPr sz="1200">
                <a:solidFill>
                  <a:srgbClr val="457B9D"/>
                </a:solidFill>
                <a:latin typeface="Nunito Black"/>
                <a:ea typeface="Nunito Black"/>
                <a:cs typeface="Nunito Black"/>
                <a:sym typeface="Nunito Black"/>
              </a:defRPr>
            </a:lvl1pPr>
            <a:lvl2pPr lvl="1"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2pPr>
            <a:lvl3pPr lvl="2"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3pPr>
            <a:lvl4pPr lvl="3"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4pPr>
            <a:lvl5pPr lvl="4"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5pPr>
            <a:lvl6pPr lvl="5"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6pPr>
            <a:lvl7pPr lvl="6"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7pPr>
            <a:lvl8pPr lvl="7"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8pPr>
            <a:lvl9pPr lvl="8" rtl="0">
              <a:spcBef>
                <a:spcPts val="1600"/>
              </a:spcBef>
              <a:spcAft>
                <a:spcPts val="1600"/>
              </a:spcAft>
              <a:buClr>
                <a:srgbClr val="457B9D"/>
              </a:buClr>
              <a:buSzPts val="1100"/>
              <a:buFont typeface="Nunito Black"/>
              <a:buNone/>
              <a:defRPr sz="1100">
                <a:solidFill>
                  <a:srgbClr val="457B9D"/>
                </a:solidFill>
                <a:latin typeface="Nunito Black"/>
                <a:ea typeface="Nunito Black"/>
                <a:cs typeface="Nunito Black"/>
                <a:sym typeface="Nunito Black"/>
              </a:defRPr>
            </a:lvl9pPr>
          </a:lstStyle>
          <a:p/>
        </p:txBody>
      </p:sp>
      <p:sp>
        <p:nvSpPr>
          <p:cNvPr id="16" name="Google Shape;16;p3"/>
          <p:cNvSpPr txBox="1"/>
          <p:nvPr>
            <p:ph type="title"/>
          </p:nvPr>
        </p:nvSpPr>
        <p:spPr>
          <a:xfrm>
            <a:off x="220975" y="201800"/>
            <a:ext cx="4115100" cy="585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1FAEE"/>
              </a:buClr>
              <a:buSzPts val="2400"/>
              <a:buFont typeface="Pacifico"/>
              <a:buNone/>
              <a:defRPr>
                <a:solidFill>
                  <a:srgbClr val="F1FAEE"/>
                </a:solidFill>
                <a:latin typeface="Pacifico"/>
                <a:ea typeface="Pacifico"/>
                <a:cs typeface="Pacifico"/>
                <a:sym typeface="Pacifico"/>
              </a:defRPr>
            </a:lvl1pPr>
            <a:lvl2pPr lvl="1" rtl="0">
              <a:spcBef>
                <a:spcPts val="0"/>
              </a:spcBef>
              <a:spcAft>
                <a:spcPts val="0"/>
              </a:spcAft>
              <a:buClr>
                <a:srgbClr val="F1FAEE"/>
              </a:buClr>
              <a:buSzPts val="2000"/>
              <a:buNone/>
              <a:defRPr sz="2000">
                <a:solidFill>
                  <a:srgbClr val="F1FAEE"/>
                </a:solidFill>
                <a:latin typeface="Roboto"/>
                <a:ea typeface="Roboto"/>
                <a:cs typeface="Roboto"/>
                <a:sym typeface="Roboto"/>
              </a:defRPr>
            </a:lvl2pPr>
            <a:lvl3pPr lvl="2" rtl="0">
              <a:spcBef>
                <a:spcPts val="0"/>
              </a:spcBef>
              <a:spcAft>
                <a:spcPts val="0"/>
              </a:spcAft>
              <a:buClr>
                <a:srgbClr val="F1FAEE"/>
              </a:buClr>
              <a:buSzPts val="2000"/>
              <a:buNone/>
              <a:defRPr sz="2000">
                <a:solidFill>
                  <a:srgbClr val="F1FAEE"/>
                </a:solidFill>
                <a:latin typeface="Roboto"/>
                <a:ea typeface="Roboto"/>
                <a:cs typeface="Roboto"/>
                <a:sym typeface="Roboto"/>
              </a:defRPr>
            </a:lvl3pPr>
            <a:lvl4pPr lvl="3" rtl="0">
              <a:spcBef>
                <a:spcPts val="0"/>
              </a:spcBef>
              <a:spcAft>
                <a:spcPts val="0"/>
              </a:spcAft>
              <a:buClr>
                <a:srgbClr val="F1FAEE"/>
              </a:buClr>
              <a:buSzPts val="2000"/>
              <a:buNone/>
              <a:defRPr sz="2000">
                <a:solidFill>
                  <a:srgbClr val="F1FAEE"/>
                </a:solidFill>
                <a:latin typeface="Roboto"/>
                <a:ea typeface="Roboto"/>
                <a:cs typeface="Roboto"/>
                <a:sym typeface="Roboto"/>
              </a:defRPr>
            </a:lvl4pPr>
            <a:lvl5pPr lvl="4" rtl="0">
              <a:spcBef>
                <a:spcPts val="0"/>
              </a:spcBef>
              <a:spcAft>
                <a:spcPts val="0"/>
              </a:spcAft>
              <a:buClr>
                <a:srgbClr val="F1FAEE"/>
              </a:buClr>
              <a:buSzPts val="2000"/>
              <a:buNone/>
              <a:defRPr sz="2000">
                <a:solidFill>
                  <a:srgbClr val="F1FAEE"/>
                </a:solidFill>
                <a:latin typeface="Roboto"/>
                <a:ea typeface="Roboto"/>
                <a:cs typeface="Roboto"/>
                <a:sym typeface="Roboto"/>
              </a:defRPr>
            </a:lvl5pPr>
            <a:lvl6pPr lvl="5" rtl="0">
              <a:spcBef>
                <a:spcPts val="0"/>
              </a:spcBef>
              <a:spcAft>
                <a:spcPts val="0"/>
              </a:spcAft>
              <a:buClr>
                <a:srgbClr val="F1FAEE"/>
              </a:buClr>
              <a:buSzPts val="2000"/>
              <a:buNone/>
              <a:defRPr sz="2000">
                <a:solidFill>
                  <a:srgbClr val="F1FAEE"/>
                </a:solidFill>
                <a:latin typeface="Roboto"/>
                <a:ea typeface="Roboto"/>
                <a:cs typeface="Roboto"/>
                <a:sym typeface="Roboto"/>
              </a:defRPr>
            </a:lvl6pPr>
            <a:lvl7pPr lvl="6" rtl="0">
              <a:spcBef>
                <a:spcPts val="0"/>
              </a:spcBef>
              <a:spcAft>
                <a:spcPts val="0"/>
              </a:spcAft>
              <a:buClr>
                <a:srgbClr val="F1FAEE"/>
              </a:buClr>
              <a:buSzPts val="2000"/>
              <a:buNone/>
              <a:defRPr sz="2000">
                <a:solidFill>
                  <a:srgbClr val="F1FAEE"/>
                </a:solidFill>
                <a:latin typeface="Roboto"/>
                <a:ea typeface="Roboto"/>
                <a:cs typeface="Roboto"/>
                <a:sym typeface="Roboto"/>
              </a:defRPr>
            </a:lvl7pPr>
            <a:lvl8pPr lvl="7" rtl="0">
              <a:spcBef>
                <a:spcPts val="0"/>
              </a:spcBef>
              <a:spcAft>
                <a:spcPts val="0"/>
              </a:spcAft>
              <a:buClr>
                <a:srgbClr val="F1FAEE"/>
              </a:buClr>
              <a:buSzPts val="2000"/>
              <a:buNone/>
              <a:defRPr sz="2000">
                <a:solidFill>
                  <a:srgbClr val="F1FAEE"/>
                </a:solidFill>
                <a:latin typeface="Roboto"/>
                <a:ea typeface="Roboto"/>
                <a:cs typeface="Roboto"/>
                <a:sym typeface="Roboto"/>
              </a:defRPr>
            </a:lvl8pPr>
            <a:lvl9pPr lvl="8" rtl="0">
              <a:spcBef>
                <a:spcPts val="0"/>
              </a:spcBef>
              <a:spcAft>
                <a:spcPts val="0"/>
              </a:spcAft>
              <a:buClr>
                <a:srgbClr val="F1FAEE"/>
              </a:buClr>
              <a:buSzPts val="2000"/>
              <a:buNone/>
              <a:defRPr sz="2000">
                <a:solidFill>
                  <a:srgbClr val="F1FAEE"/>
                </a:solidFill>
                <a:latin typeface="Roboto"/>
                <a:ea typeface="Roboto"/>
                <a:cs typeface="Roboto"/>
                <a:sym typeface="Roboto"/>
              </a:defRPr>
            </a:lvl9pPr>
          </a:lstStyle>
          <a:p/>
        </p:txBody>
      </p:sp>
      <p:sp>
        <p:nvSpPr>
          <p:cNvPr id="17" name="Google Shape;17;p3"/>
          <p:cNvSpPr txBox="1"/>
          <p:nvPr/>
        </p:nvSpPr>
        <p:spPr>
          <a:xfrm>
            <a:off x="8398350" y="4558251"/>
            <a:ext cx="497100" cy="38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rgbClr val="0D0C0E"/>
                </a:solidFill>
                <a:latin typeface="Helvetica Neue"/>
                <a:ea typeface="Helvetica Neue"/>
                <a:cs typeface="Helvetica Neue"/>
                <a:sym typeface="Helvetica Neue"/>
              </a:rPr>
              <a:t>‹#›</a:t>
            </a:fld>
            <a:endParaRPr sz="800">
              <a:solidFill>
                <a:srgbClr val="0D0C0E"/>
              </a:solidFill>
              <a:latin typeface="Helvetica Neue"/>
              <a:ea typeface="Helvetica Neue"/>
              <a:cs typeface="Helvetica Neue"/>
              <a:sym typeface="Helvetica Neue"/>
            </a:endParaRPr>
          </a:p>
        </p:txBody>
      </p:sp>
      <p:sp>
        <p:nvSpPr>
          <p:cNvPr id="18" name="Google Shape;18;p3"/>
          <p:cNvSpPr txBox="1"/>
          <p:nvPr>
            <p:ph idx="2"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A8DADC"/>
              </a:buClr>
              <a:buSzPts val="1200"/>
              <a:buFont typeface="Nunito Black"/>
              <a:buNone/>
              <a:defRPr sz="1200">
                <a:solidFill>
                  <a:srgbClr val="A8DADC"/>
                </a:solidFill>
                <a:latin typeface="Nunito Black"/>
                <a:ea typeface="Nunito Black"/>
                <a:cs typeface="Nunito Black"/>
                <a:sym typeface="Nunito Black"/>
              </a:defRPr>
            </a:lvl1pPr>
            <a:lvl2pPr lvl="1"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2pPr>
            <a:lvl3pPr lvl="2"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3pPr>
            <a:lvl4pPr lvl="3"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4pPr>
            <a:lvl5pPr lvl="4"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5pPr>
            <a:lvl6pPr lvl="5"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6pPr>
            <a:lvl7pPr lvl="6"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7pPr>
            <a:lvl8pPr lvl="7"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8pPr>
            <a:lvl9pPr lvl="8" rtl="0">
              <a:spcBef>
                <a:spcPts val="1600"/>
              </a:spcBef>
              <a:spcAft>
                <a:spcPts val="1600"/>
              </a:spcAft>
              <a:buClr>
                <a:srgbClr val="A8DADC"/>
              </a:buClr>
              <a:buSzPts val="1100"/>
              <a:buFont typeface="Nunito Black"/>
              <a:buNone/>
              <a:defRPr sz="1100">
                <a:solidFill>
                  <a:srgbClr val="A8DADC"/>
                </a:solidFill>
                <a:latin typeface="Nunito Black"/>
                <a:ea typeface="Nunito Black"/>
                <a:cs typeface="Nunito Black"/>
                <a:sym typeface="Nunito Black"/>
              </a:defRPr>
            </a:lvl9pPr>
          </a:lstStyle>
          <a:p/>
        </p:txBody>
      </p:sp>
    </p:spTree>
  </p:cSld>
  <p:clrMapOvr>
    <a:masterClrMapping/>
  </p:clrMapOvr>
  <p:extLst>
    <p:ext uri="{DCECCB84-F9BA-43D5-87BE-67443E8EF086}">
      <p15:sldGuideLst>
        <p15:guide id="1" pos="139">
          <p15:clr>
            <a:srgbClr val="FA7B17"/>
          </p15:clr>
        </p15:guide>
        <p15:guide id="2" orient="horz" pos="127">
          <p15:clr>
            <a:srgbClr val="FA7B17"/>
          </p15:clr>
        </p15:guide>
        <p15:guide id="3" orient="horz" pos="71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1 2">
  <p:cSld name="SECTION_TITLE_AND_DESCRIPTION_1_1_2">
    <p:bg>
      <p:bgPr>
        <a:solidFill>
          <a:srgbClr val="A8DADC"/>
        </a:solidFill>
      </p:bgPr>
    </p:bg>
    <p:spTree>
      <p:nvGrpSpPr>
        <p:cNvPr id="19" name="Shape 19"/>
        <p:cNvGrpSpPr/>
        <p:nvPr/>
      </p:nvGrpSpPr>
      <p:grpSpPr>
        <a:xfrm>
          <a:off x="0" y="0"/>
          <a:ext cx="0" cy="0"/>
          <a:chOff x="0" y="0"/>
          <a:chExt cx="0" cy="0"/>
        </a:xfrm>
      </p:grpSpPr>
      <p:sp>
        <p:nvSpPr>
          <p:cNvPr id="20" name="Google Shape;20;p4"/>
          <p:cNvSpPr txBox="1"/>
          <p:nvPr>
            <p:ph idx="1"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7B9D"/>
              </a:buClr>
              <a:buSzPts val="1200"/>
              <a:buFont typeface="Nunito Black"/>
              <a:buNone/>
              <a:defRPr sz="1200">
                <a:solidFill>
                  <a:srgbClr val="457B9D"/>
                </a:solidFill>
                <a:latin typeface="Nunito Black"/>
                <a:ea typeface="Nunito Black"/>
                <a:cs typeface="Nunito Black"/>
                <a:sym typeface="Nunito Black"/>
              </a:defRPr>
            </a:lvl1pPr>
            <a:lvl2pPr lvl="1"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2pPr>
            <a:lvl3pPr lvl="2"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3pPr>
            <a:lvl4pPr lvl="3"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4pPr>
            <a:lvl5pPr lvl="4"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5pPr>
            <a:lvl6pPr lvl="5"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6pPr>
            <a:lvl7pPr lvl="6"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7pPr>
            <a:lvl8pPr lvl="7"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8pPr>
            <a:lvl9pPr lvl="8" rtl="0">
              <a:spcBef>
                <a:spcPts val="1600"/>
              </a:spcBef>
              <a:spcAft>
                <a:spcPts val="1600"/>
              </a:spcAft>
              <a:buClr>
                <a:srgbClr val="457B9D"/>
              </a:buClr>
              <a:buSzPts val="1100"/>
              <a:buFont typeface="Nunito Black"/>
              <a:buNone/>
              <a:defRPr sz="1100">
                <a:solidFill>
                  <a:srgbClr val="457B9D"/>
                </a:solidFill>
                <a:latin typeface="Nunito Black"/>
                <a:ea typeface="Nunito Black"/>
                <a:cs typeface="Nunito Black"/>
                <a:sym typeface="Nunito Black"/>
              </a:defRPr>
            </a:lvl9pPr>
          </a:lstStyle>
          <a:p/>
        </p:txBody>
      </p:sp>
      <p:sp>
        <p:nvSpPr>
          <p:cNvPr id="21" name="Google Shape;21;p4"/>
          <p:cNvSpPr txBox="1"/>
          <p:nvPr>
            <p:ph type="title"/>
          </p:nvPr>
        </p:nvSpPr>
        <p:spPr>
          <a:xfrm>
            <a:off x="220975" y="201800"/>
            <a:ext cx="4115100" cy="585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1D3557"/>
              </a:buClr>
              <a:buSzPts val="2400"/>
              <a:buFont typeface="Pacifico"/>
              <a:buNone/>
              <a:defRPr>
                <a:solidFill>
                  <a:srgbClr val="1D3557"/>
                </a:solidFill>
                <a:latin typeface="Pacifico"/>
                <a:ea typeface="Pacifico"/>
                <a:cs typeface="Pacifico"/>
                <a:sym typeface="Pacifico"/>
              </a:defRPr>
            </a:lvl1pPr>
            <a:lvl2pPr lvl="1" rtl="0">
              <a:spcBef>
                <a:spcPts val="0"/>
              </a:spcBef>
              <a:spcAft>
                <a:spcPts val="0"/>
              </a:spcAft>
              <a:buClr>
                <a:srgbClr val="1D3557"/>
              </a:buClr>
              <a:buSzPts val="2000"/>
              <a:buNone/>
              <a:defRPr sz="2000">
                <a:solidFill>
                  <a:srgbClr val="1D3557"/>
                </a:solidFill>
                <a:latin typeface="Roboto"/>
                <a:ea typeface="Roboto"/>
                <a:cs typeface="Roboto"/>
                <a:sym typeface="Roboto"/>
              </a:defRPr>
            </a:lvl2pPr>
            <a:lvl3pPr lvl="2" rtl="0">
              <a:spcBef>
                <a:spcPts val="0"/>
              </a:spcBef>
              <a:spcAft>
                <a:spcPts val="0"/>
              </a:spcAft>
              <a:buClr>
                <a:srgbClr val="1D3557"/>
              </a:buClr>
              <a:buSzPts val="2000"/>
              <a:buNone/>
              <a:defRPr sz="2000">
                <a:solidFill>
                  <a:srgbClr val="1D3557"/>
                </a:solidFill>
                <a:latin typeface="Roboto"/>
                <a:ea typeface="Roboto"/>
                <a:cs typeface="Roboto"/>
                <a:sym typeface="Roboto"/>
              </a:defRPr>
            </a:lvl3pPr>
            <a:lvl4pPr lvl="3" rtl="0">
              <a:spcBef>
                <a:spcPts val="0"/>
              </a:spcBef>
              <a:spcAft>
                <a:spcPts val="0"/>
              </a:spcAft>
              <a:buClr>
                <a:srgbClr val="1D3557"/>
              </a:buClr>
              <a:buSzPts val="2000"/>
              <a:buNone/>
              <a:defRPr sz="2000">
                <a:solidFill>
                  <a:srgbClr val="1D3557"/>
                </a:solidFill>
                <a:latin typeface="Roboto"/>
                <a:ea typeface="Roboto"/>
                <a:cs typeface="Roboto"/>
                <a:sym typeface="Roboto"/>
              </a:defRPr>
            </a:lvl4pPr>
            <a:lvl5pPr lvl="4" rtl="0">
              <a:spcBef>
                <a:spcPts val="0"/>
              </a:spcBef>
              <a:spcAft>
                <a:spcPts val="0"/>
              </a:spcAft>
              <a:buClr>
                <a:srgbClr val="1D3557"/>
              </a:buClr>
              <a:buSzPts val="2000"/>
              <a:buNone/>
              <a:defRPr sz="2000">
                <a:solidFill>
                  <a:srgbClr val="1D3557"/>
                </a:solidFill>
                <a:latin typeface="Roboto"/>
                <a:ea typeface="Roboto"/>
                <a:cs typeface="Roboto"/>
                <a:sym typeface="Roboto"/>
              </a:defRPr>
            </a:lvl5pPr>
            <a:lvl6pPr lvl="5" rtl="0">
              <a:spcBef>
                <a:spcPts val="0"/>
              </a:spcBef>
              <a:spcAft>
                <a:spcPts val="0"/>
              </a:spcAft>
              <a:buClr>
                <a:srgbClr val="1D3557"/>
              </a:buClr>
              <a:buSzPts val="2000"/>
              <a:buNone/>
              <a:defRPr sz="2000">
                <a:solidFill>
                  <a:srgbClr val="1D3557"/>
                </a:solidFill>
                <a:latin typeface="Roboto"/>
                <a:ea typeface="Roboto"/>
                <a:cs typeface="Roboto"/>
                <a:sym typeface="Roboto"/>
              </a:defRPr>
            </a:lvl6pPr>
            <a:lvl7pPr lvl="6" rtl="0">
              <a:spcBef>
                <a:spcPts val="0"/>
              </a:spcBef>
              <a:spcAft>
                <a:spcPts val="0"/>
              </a:spcAft>
              <a:buClr>
                <a:srgbClr val="1D3557"/>
              </a:buClr>
              <a:buSzPts val="2000"/>
              <a:buNone/>
              <a:defRPr sz="2000">
                <a:solidFill>
                  <a:srgbClr val="1D3557"/>
                </a:solidFill>
                <a:latin typeface="Roboto"/>
                <a:ea typeface="Roboto"/>
                <a:cs typeface="Roboto"/>
                <a:sym typeface="Roboto"/>
              </a:defRPr>
            </a:lvl7pPr>
            <a:lvl8pPr lvl="7" rtl="0">
              <a:spcBef>
                <a:spcPts val="0"/>
              </a:spcBef>
              <a:spcAft>
                <a:spcPts val="0"/>
              </a:spcAft>
              <a:buClr>
                <a:srgbClr val="1D3557"/>
              </a:buClr>
              <a:buSzPts val="2000"/>
              <a:buNone/>
              <a:defRPr sz="2000">
                <a:solidFill>
                  <a:srgbClr val="1D3557"/>
                </a:solidFill>
                <a:latin typeface="Roboto"/>
                <a:ea typeface="Roboto"/>
                <a:cs typeface="Roboto"/>
                <a:sym typeface="Roboto"/>
              </a:defRPr>
            </a:lvl8pPr>
            <a:lvl9pPr lvl="8" rtl="0">
              <a:spcBef>
                <a:spcPts val="0"/>
              </a:spcBef>
              <a:spcAft>
                <a:spcPts val="0"/>
              </a:spcAft>
              <a:buClr>
                <a:srgbClr val="1D3557"/>
              </a:buClr>
              <a:buSzPts val="2000"/>
              <a:buNone/>
              <a:defRPr sz="2000">
                <a:solidFill>
                  <a:srgbClr val="1D3557"/>
                </a:solidFill>
                <a:latin typeface="Roboto"/>
                <a:ea typeface="Roboto"/>
                <a:cs typeface="Roboto"/>
                <a:sym typeface="Roboto"/>
              </a:defRPr>
            </a:lvl9pPr>
          </a:lstStyle>
          <a:p/>
        </p:txBody>
      </p:sp>
      <p:sp>
        <p:nvSpPr>
          <p:cNvPr id="22" name="Google Shape;22;p4"/>
          <p:cNvSpPr txBox="1"/>
          <p:nvPr/>
        </p:nvSpPr>
        <p:spPr>
          <a:xfrm>
            <a:off x="8398350" y="4558251"/>
            <a:ext cx="497100" cy="38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rgbClr val="0D0C0E"/>
                </a:solidFill>
                <a:latin typeface="Helvetica Neue"/>
                <a:ea typeface="Helvetica Neue"/>
                <a:cs typeface="Helvetica Neue"/>
                <a:sym typeface="Helvetica Neue"/>
              </a:rPr>
              <a:t>‹#›</a:t>
            </a:fld>
            <a:endParaRPr sz="800">
              <a:solidFill>
                <a:srgbClr val="0D0C0E"/>
              </a:solidFill>
              <a:latin typeface="Helvetica Neue"/>
              <a:ea typeface="Helvetica Neue"/>
              <a:cs typeface="Helvetica Neue"/>
              <a:sym typeface="Helvetica Neue"/>
            </a:endParaRPr>
          </a:p>
        </p:txBody>
      </p:sp>
      <p:sp>
        <p:nvSpPr>
          <p:cNvPr id="23" name="Google Shape;23;p4"/>
          <p:cNvSpPr txBox="1"/>
          <p:nvPr>
            <p:ph idx="2"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Nunito Black"/>
              <a:buNone/>
              <a:defRPr sz="1200">
                <a:latin typeface="Nunito Black"/>
                <a:ea typeface="Nunito Black"/>
                <a:cs typeface="Nunito Black"/>
                <a:sym typeface="Nunito Black"/>
              </a:defRPr>
            </a:lvl1pPr>
            <a:lvl2pPr lvl="1" rtl="0">
              <a:spcBef>
                <a:spcPts val="1600"/>
              </a:spcBef>
              <a:spcAft>
                <a:spcPts val="0"/>
              </a:spcAft>
              <a:buSzPts val="1100"/>
              <a:buFont typeface="Nunito Black"/>
              <a:buNone/>
              <a:defRPr sz="1100">
                <a:latin typeface="Nunito Black"/>
                <a:ea typeface="Nunito Black"/>
                <a:cs typeface="Nunito Black"/>
                <a:sym typeface="Nunito Black"/>
              </a:defRPr>
            </a:lvl2pPr>
            <a:lvl3pPr lvl="2" rtl="0">
              <a:spcBef>
                <a:spcPts val="1600"/>
              </a:spcBef>
              <a:spcAft>
                <a:spcPts val="0"/>
              </a:spcAft>
              <a:buSzPts val="1100"/>
              <a:buFont typeface="Nunito Black"/>
              <a:buNone/>
              <a:defRPr sz="1100">
                <a:latin typeface="Nunito Black"/>
                <a:ea typeface="Nunito Black"/>
                <a:cs typeface="Nunito Black"/>
                <a:sym typeface="Nunito Black"/>
              </a:defRPr>
            </a:lvl3pPr>
            <a:lvl4pPr lvl="3" rtl="0">
              <a:spcBef>
                <a:spcPts val="1600"/>
              </a:spcBef>
              <a:spcAft>
                <a:spcPts val="0"/>
              </a:spcAft>
              <a:buSzPts val="1100"/>
              <a:buFont typeface="Nunito Black"/>
              <a:buNone/>
              <a:defRPr sz="1100">
                <a:latin typeface="Nunito Black"/>
                <a:ea typeface="Nunito Black"/>
                <a:cs typeface="Nunito Black"/>
                <a:sym typeface="Nunito Black"/>
              </a:defRPr>
            </a:lvl4pPr>
            <a:lvl5pPr lvl="4" rtl="0">
              <a:spcBef>
                <a:spcPts val="1600"/>
              </a:spcBef>
              <a:spcAft>
                <a:spcPts val="0"/>
              </a:spcAft>
              <a:buSzPts val="1100"/>
              <a:buFont typeface="Nunito Black"/>
              <a:buNone/>
              <a:defRPr sz="1100">
                <a:latin typeface="Nunito Black"/>
                <a:ea typeface="Nunito Black"/>
                <a:cs typeface="Nunito Black"/>
                <a:sym typeface="Nunito Black"/>
              </a:defRPr>
            </a:lvl5pPr>
            <a:lvl6pPr lvl="5" rtl="0">
              <a:spcBef>
                <a:spcPts val="1600"/>
              </a:spcBef>
              <a:spcAft>
                <a:spcPts val="0"/>
              </a:spcAft>
              <a:buSzPts val="1100"/>
              <a:buFont typeface="Nunito Black"/>
              <a:buNone/>
              <a:defRPr sz="1100">
                <a:latin typeface="Nunito Black"/>
                <a:ea typeface="Nunito Black"/>
                <a:cs typeface="Nunito Black"/>
                <a:sym typeface="Nunito Black"/>
              </a:defRPr>
            </a:lvl6pPr>
            <a:lvl7pPr lvl="6" rtl="0">
              <a:spcBef>
                <a:spcPts val="1600"/>
              </a:spcBef>
              <a:spcAft>
                <a:spcPts val="0"/>
              </a:spcAft>
              <a:buSzPts val="1100"/>
              <a:buFont typeface="Nunito Black"/>
              <a:buNone/>
              <a:defRPr sz="1100">
                <a:latin typeface="Nunito Black"/>
                <a:ea typeface="Nunito Black"/>
                <a:cs typeface="Nunito Black"/>
                <a:sym typeface="Nunito Black"/>
              </a:defRPr>
            </a:lvl7pPr>
            <a:lvl8pPr lvl="7" rtl="0">
              <a:spcBef>
                <a:spcPts val="1600"/>
              </a:spcBef>
              <a:spcAft>
                <a:spcPts val="0"/>
              </a:spcAft>
              <a:buSzPts val="1100"/>
              <a:buFont typeface="Nunito Black"/>
              <a:buNone/>
              <a:defRPr sz="1100">
                <a:latin typeface="Nunito Black"/>
                <a:ea typeface="Nunito Black"/>
                <a:cs typeface="Nunito Black"/>
                <a:sym typeface="Nunito Black"/>
              </a:defRPr>
            </a:lvl8pPr>
            <a:lvl9pPr lvl="8" rtl="0">
              <a:spcBef>
                <a:spcPts val="1600"/>
              </a:spcBef>
              <a:spcAft>
                <a:spcPts val="1600"/>
              </a:spcAft>
              <a:buSzPts val="1100"/>
              <a:buFont typeface="Nunito Black"/>
              <a:buNone/>
              <a:defRPr sz="1100">
                <a:latin typeface="Nunito Black"/>
                <a:ea typeface="Nunito Black"/>
                <a:cs typeface="Nunito Black"/>
                <a:sym typeface="Nunito Black"/>
              </a:defRPr>
            </a:lvl9pPr>
          </a:lstStyle>
          <a:p/>
        </p:txBody>
      </p:sp>
    </p:spTree>
  </p:cSld>
  <p:clrMapOvr>
    <a:masterClrMapping/>
  </p:clrMapOvr>
  <p:extLst>
    <p:ext uri="{DCECCB84-F9BA-43D5-87BE-67443E8EF086}">
      <p15:sldGuideLst>
        <p15:guide id="1" pos="139">
          <p15:clr>
            <a:srgbClr val="FA7B17"/>
          </p15:clr>
        </p15:guide>
        <p15:guide id="2" orient="horz" pos="127">
          <p15:clr>
            <a:srgbClr val="FA7B17"/>
          </p15:clr>
        </p15:guide>
        <p15:guide id="3" orient="horz" pos="71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1 1">
  <p:cSld name="SECTION_TITLE_AND_DESCRIPTION_1_1_1">
    <p:bg>
      <p:bgPr>
        <a:solidFill>
          <a:srgbClr val="1D3557"/>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57B9D"/>
              </a:buClr>
              <a:buSzPts val="1200"/>
              <a:buFont typeface="Nunito Black"/>
              <a:buNone/>
              <a:defRPr sz="1200">
                <a:solidFill>
                  <a:srgbClr val="457B9D"/>
                </a:solidFill>
                <a:latin typeface="Nunito Black"/>
                <a:ea typeface="Nunito Black"/>
                <a:cs typeface="Nunito Black"/>
                <a:sym typeface="Nunito Black"/>
              </a:defRPr>
            </a:lvl1pPr>
            <a:lvl2pPr lvl="1"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2pPr>
            <a:lvl3pPr lvl="2"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3pPr>
            <a:lvl4pPr lvl="3"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4pPr>
            <a:lvl5pPr lvl="4"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5pPr>
            <a:lvl6pPr lvl="5"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6pPr>
            <a:lvl7pPr lvl="6"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7pPr>
            <a:lvl8pPr lvl="7" rtl="0">
              <a:spcBef>
                <a:spcPts val="1600"/>
              </a:spcBef>
              <a:spcAft>
                <a:spcPts val="0"/>
              </a:spcAft>
              <a:buClr>
                <a:srgbClr val="457B9D"/>
              </a:buClr>
              <a:buSzPts val="1100"/>
              <a:buFont typeface="Nunito Black"/>
              <a:buNone/>
              <a:defRPr sz="1100">
                <a:solidFill>
                  <a:srgbClr val="457B9D"/>
                </a:solidFill>
                <a:latin typeface="Nunito Black"/>
                <a:ea typeface="Nunito Black"/>
                <a:cs typeface="Nunito Black"/>
                <a:sym typeface="Nunito Black"/>
              </a:defRPr>
            </a:lvl8pPr>
            <a:lvl9pPr lvl="8" rtl="0">
              <a:spcBef>
                <a:spcPts val="1600"/>
              </a:spcBef>
              <a:spcAft>
                <a:spcPts val="1600"/>
              </a:spcAft>
              <a:buClr>
                <a:srgbClr val="457B9D"/>
              </a:buClr>
              <a:buSzPts val="1100"/>
              <a:buFont typeface="Nunito Black"/>
              <a:buNone/>
              <a:defRPr sz="1100">
                <a:solidFill>
                  <a:srgbClr val="457B9D"/>
                </a:solidFill>
                <a:latin typeface="Nunito Black"/>
                <a:ea typeface="Nunito Black"/>
                <a:cs typeface="Nunito Black"/>
                <a:sym typeface="Nunito Black"/>
              </a:defRPr>
            </a:lvl9pPr>
          </a:lstStyle>
          <a:p/>
        </p:txBody>
      </p:sp>
      <p:sp>
        <p:nvSpPr>
          <p:cNvPr id="26" name="Google Shape;26;p5"/>
          <p:cNvSpPr txBox="1"/>
          <p:nvPr>
            <p:ph type="title"/>
          </p:nvPr>
        </p:nvSpPr>
        <p:spPr>
          <a:xfrm>
            <a:off x="220975" y="201800"/>
            <a:ext cx="4115100" cy="585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Font typeface="Pacifico"/>
              <a:buNone/>
              <a:defRPr>
                <a:latin typeface="Pacifico"/>
                <a:ea typeface="Pacifico"/>
                <a:cs typeface="Pacifico"/>
                <a:sym typeface="Pacifico"/>
              </a:defRPr>
            </a:lvl1pPr>
            <a:lvl2pPr lvl="1" rtl="0">
              <a:spcBef>
                <a:spcPts val="0"/>
              </a:spcBef>
              <a:spcAft>
                <a:spcPts val="0"/>
              </a:spcAft>
              <a:buSzPts val="2000"/>
              <a:buNone/>
              <a:defRPr sz="2000">
                <a:latin typeface="Roboto"/>
                <a:ea typeface="Roboto"/>
                <a:cs typeface="Roboto"/>
                <a:sym typeface="Roboto"/>
              </a:defRPr>
            </a:lvl2pPr>
            <a:lvl3pPr lvl="2" rtl="0">
              <a:spcBef>
                <a:spcPts val="0"/>
              </a:spcBef>
              <a:spcAft>
                <a:spcPts val="0"/>
              </a:spcAft>
              <a:buSzPts val="2000"/>
              <a:buNone/>
              <a:defRPr sz="2000">
                <a:latin typeface="Roboto"/>
                <a:ea typeface="Roboto"/>
                <a:cs typeface="Roboto"/>
                <a:sym typeface="Roboto"/>
              </a:defRPr>
            </a:lvl3pPr>
            <a:lvl4pPr lvl="3" rtl="0">
              <a:spcBef>
                <a:spcPts val="0"/>
              </a:spcBef>
              <a:spcAft>
                <a:spcPts val="0"/>
              </a:spcAft>
              <a:buSzPts val="2000"/>
              <a:buNone/>
              <a:defRPr sz="2000">
                <a:latin typeface="Roboto"/>
                <a:ea typeface="Roboto"/>
                <a:cs typeface="Roboto"/>
                <a:sym typeface="Roboto"/>
              </a:defRPr>
            </a:lvl4pPr>
            <a:lvl5pPr lvl="4" rtl="0">
              <a:spcBef>
                <a:spcPts val="0"/>
              </a:spcBef>
              <a:spcAft>
                <a:spcPts val="0"/>
              </a:spcAft>
              <a:buSzPts val="2000"/>
              <a:buNone/>
              <a:defRPr sz="2000">
                <a:latin typeface="Roboto"/>
                <a:ea typeface="Roboto"/>
                <a:cs typeface="Roboto"/>
                <a:sym typeface="Roboto"/>
              </a:defRPr>
            </a:lvl5pPr>
            <a:lvl6pPr lvl="5" rtl="0">
              <a:spcBef>
                <a:spcPts val="0"/>
              </a:spcBef>
              <a:spcAft>
                <a:spcPts val="0"/>
              </a:spcAft>
              <a:buSzPts val="2000"/>
              <a:buNone/>
              <a:defRPr sz="2000">
                <a:latin typeface="Roboto"/>
                <a:ea typeface="Roboto"/>
                <a:cs typeface="Roboto"/>
                <a:sym typeface="Roboto"/>
              </a:defRPr>
            </a:lvl6pPr>
            <a:lvl7pPr lvl="6" rtl="0">
              <a:spcBef>
                <a:spcPts val="0"/>
              </a:spcBef>
              <a:spcAft>
                <a:spcPts val="0"/>
              </a:spcAft>
              <a:buSzPts val="2000"/>
              <a:buNone/>
              <a:defRPr sz="2000">
                <a:latin typeface="Roboto"/>
                <a:ea typeface="Roboto"/>
                <a:cs typeface="Roboto"/>
                <a:sym typeface="Roboto"/>
              </a:defRPr>
            </a:lvl7pPr>
            <a:lvl8pPr lvl="7" rtl="0">
              <a:spcBef>
                <a:spcPts val="0"/>
              </a:spcBef>
              <a:spcAft>
                <a:spcPts val="0"/>
              </a:spcAft>
              <a:buSzPts val="2000"/>
              <a:buNone/>
              <a:defRPr sz="2000">
                <a:latin typeface="Roboto"/>
                <a:ea typeface="Roboto"/>
                <a:cs typeface="Roboto"/>
                <a:sym typeface="Roboto"/>
              </a:defRPr>
            </a:lvl8pPr>
            <a:lvl9pPr lvl="8" rtl="0">
              <a:spcBef>
                <a:spcPts val="0"/>
              </a:spcBef>
              <a:spcAft>
                <a:spcPts val="0"/>
              </a:spcAft>
              <a:buSzPts val="2000"/>
              <a:buNone/>
              <a:defRPr sz="2000">
                <a:latin typeface="Roboto"/>
                <a:ea typeface="Roboto"/>
                <a:cs typeface="Roboto"/>
                <a:sym typeface="Roboto"/>
              </a:defRPr>
            </a:lvl9pPr>
          </a:lstStyle>
          <a:p/>
        </p:txBody>
      </p:sp>
      <p:sp>
        <p:nvSpPr>
          <p:cNvPr id="27" name="Google Shape;27;p5"/>
          <p:cNvSpPr txBox="1"/>
          <p:nvPr/>
        </p:nvSpPr>
        <p:spPr>
          <a:xfrm>
            <a:off x="8398350" y="4558251"/>
            <a:ext cx="497100" cy="38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rgbClr val="0D0C0E"/>
                </a:solidFill>
                <a:latin typeface="Helvetica Neue"/>
                <a:ea typeface="Helvetica Neue"/>
                <a:cs typeface="Helvetica Neue"/>
                <a:sym typeface="Helvetica Neue"/>
              </a:rPr>
              <a:t>‹#›</a:t>
            </a:fld>
            <a:endParaRPr sz="800">
              <a:solidFill>
                <a:srgbClr val="0D0C0E"/>
              </a:solidFill>
              <a:latin typeface="Helvetica Neue"/>
              <a:ea typeface="Helvetica Neue"/>
              <a:cs typeface="Helvetica Neue"/>
              <a:sym typeface="Helvetica Neue"/>
            </a:endParaRPr>
          </a:p>
        </p:txBody>
      </p:sp>
      <p:sp>
        <p:nvSpPr>
          <p:cNvPr id="28" name="Google Shape;28;p5"/>
          <p:cNvSpPr txBox="1"/>
          <p:nvPr>
            <p:ph idx="2" type="subTitle"/>
          </p:nvPr>
        </p:nvSpPr>
        <p:spPr>
          <a:xfrm>
            <a:off x="220975" y="1141750"/>
            <a:ext cx="4115100" cy="3161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1FAEE"/>
              </a:buClr>
              <a:buSzPts val="1200"/>
              <a:buFont typeface="Nunito Black"/>
              <a:buNone/>
              <a:defRPr sz="1200">
                <a:solidFill>
                  <a:srgbClr val="F1FAEE"/>
                </a:solidFill>
                <a:latin typeface="Nunito Black"/>
                <a:ea typeface="Nunito Black"/>
                <a:cs typeface="Nunito Black"/>
                <a:sym typeface="Nunito Black"/>
              </a:defRPr>
            </a:lvl1pPr>
            <a:lvl2pPr lvl="1"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2pPr>
            <a:lvl3pPr lvl="2"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3pPr>
            <a:lvl4pPr lvl="3"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4pPr>
            <a:lvl5pPr lvl="4"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5pPr>
            <a:lvl6pPr lvl="5"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6pPr>
            <a:lvl7pPr lvl="6"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7pPr>
            <a:lvl8pPr lvl="7" rtl="0">
              <a:spcBef>
                <a:spcPts val="1600"/>
              </a:spcBef>
              <a:spcAft>
                <a:spcPts val="0"/>
              </a:spcAft>
              <a:buClr>
                <a:srgbClr val="A8DADC"/>
              </a:buClr>
              <a:buSzPts val="1100"/>
              <a:buFont typeface="Nunito Black"/>
              <a:buNone/>
              <a:defRPr sz="1100">
                <a:solidFill>
                  <a:srgbClr val="A8DADC"/>
                </a:solidFill>
                <a:latin typeface="Nunito Black"/>
                <a:ea typeface="Nunito Black"/>
                <a:cs typeface="Nunito Black"/>
                <a:sym typeface="Nunito Black"/>
              </a:defRPr>
            </a:lvl8pPr>
            <a:lvl9pPr lvl="8" rtl="0">
              <a:spcBef>
                <a:spcPts val="1600"/>
              </a:spcBef>
              <a:spcAft>
                <a:spcPts val="1600"/>
              </a:spcAft>
              <a:buClr>
                <a:srgbClr val="A8DADC"/>
              </a:buClr>
              <a:buSzPts val="1100"/>
              <a:buFont typeface="Nunito Black"/>
              <a:buNone/>
              <a:defRPr sz="1100">
                <a:solidFill>
                  <a:srgbClr val="A8DADC"/>
                </a:solidFill>
                <a:latin typeface="Nunito Black"/>
                <a:ea typeface="Nunito Black"/>
                <a:cs typeface="Nunito Black"/>
                <a:sym typeface="Nunito Black"/>
              </a:defRPr>
            </a:lvl9pPr>
          </a:lstStyle>
          <a:p/>
        </p:txBody>
      </p:sp>
    </p:spTree>
  </p:cSld>
  <p:clrMapOvr>
    <a:masterClrMapping/>
  </p:clrMapOvr>
  <p:extLst>
    <p:ext uri="{DCECCB84-F9BA-43D5-87BE-67443E8EF086}">
      <p15:sldGuideLst>
        <p15:guide id="1" pos="139">
          <p15:clr>
            <a:srgbClr val="FA7B17"/>
          </p15:clr>
        </p15:guide>
        <p15:guide id="2" orient="horz" pos="127">
          <p15:clr>
            <a:srgbClr val="FA7B17"/>
          </p15:clr>
        </p15:guide>
        <p15:guide id="3" orient="horz" pos="71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1FAEE"/>
        </a:solidFill>
      </p:bgPr>
    </p:bg>
    <p:spTree>
      <p:nvGrpSpPr>
        <p:cNvPr id="40" name="Shape 40"/>
        <p:cNvGrpSpPr/>
        <p:nvPr/>
      </p:nvGrpSpPr>
      <p:grpSpPr>
        <a:xfrm>
          <a:off x="0" y="0"/>
          <a:ext cx="0" cy="0"/>
          <a:chOff x="0" y="0"/>
          <a:chExt cx="0" cy="0"/>
        </a:xfrm>
      </p:grpSpPr>
      <p:sp>
        <p:nvSpPr>
          <p:cNvPr id="41" name="Google Shape;41;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7" name="Google Shape;47;p1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2" Type="http://schemas.openxmlformats.org/officeDocument/2006/relationships/theme" Target="../theme/theme3.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1FA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rgbClr val="E63946"/>
              </a:buClr>
              <a:buSzPts val="2400"/>
              <a:buFont typeface="Pacifico"/>
              <a:buNone/>
              <a:defRPr b="1" sz="2400">
                <a:solidFill>
                  <a:srgbClr val="E63946"/>
                </a:solidFill>
                <a:latin typeface="Pacifico"/>
                <a:ea typeface="Pacifico"/>
                <a:cs typeface="Pacifico"/>
                <a:sym typeface="Pacifico"/>
              </a:defRPr>
            </a:lvl1pPr>
            <a:lvl2pPr lvl="1"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2pPr>
            <a:lvl3pPr lvl="2"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3pPr>
            <a:lvl4pPr lvl="3"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4pPr>
            <a:lvl5pPr lvl="4"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5pPr>
            <a:lvl6pPr lvl="5"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6pPr>
            <a:lvl7pPr lvl="6"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7pPr>
            <a:lvl8pPr lvl="7"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8pPr>
            <a:lvl9pPr lvl="8" rtl="0">
              <a:lnSpc>
                <a:spcPct val="115000"/>
              </a:lnSpc>
              <a:spcBef>
                <a:spcPts val="0"/>
              </a:spcBef>
              <a:spcAft>
                <a:spcPts val="0"/>
              </a:spcAft>
              <a:buClr>
                <a:srgbClr val="E63946"/>
              </a:buClr>
              <a:buSzPts val="2400"/>
              <a:buFont typeface="Pacifico"/>
              <a:buNone/>
              <a:defRPr sz="2400">
                <a:solidFill>
                  <a:srgbClr val="E63946"/>
                </a:solidFill>
                <a:latin typeface="Pacifico"/>
                <a:ea typeface="Pacifico"/>
                <a:cs typeface="Pacifico"/>
                <a:sym typeface="Pacific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1pPr>
            <a:lvl2pPr indent="-311150" lvl="1" marL="9144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2pPr>
            <a:lvl3pPr indent="-311150" lvl="2" marL="13716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3pPr>
            <a:lvl4pPr indent="-311150" lvl="3" marL="18288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4pPr>
            <a:lvl5pPr indent="-311150" lvl="4" marL="22860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5pPr>
            <a:lvl6pPr indent="-311150" lvl="5" marL="27432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6pPr>
            <a:lvl7pPr indent="-311150" lvl="6" marL="32004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7pPr>
            <a:lvl8pPr indent="-311150" lvl="7" marL="3657600" rtl="0">
              <a:lnSpc>
                <a:spcPct val="115000"/>
              </a:lnSpc>
              <a:spcBef>
                <a:spcPts val="1600"/>
              </a:spcBef>
              <a:spcAft>
                <a:spcPts val="0"/>
              </a:spcAft>
              <a:buClr>
                <a:srgbClr val="457B9D"/>
              </a:buClr>
              <a:buSzPts val="1300"/>
              <a:buFont typeface="Nunito Black"/>
              <a:buChar char="○"/>
              <a:defRPr sz="1300">
                <a:solidFill>
                  <a:srgbClr val="457B9D"/>
                </a:solidFill>
                <a:latin typeface="Nunito Black"/>
                <a:ea typeface="Nunito Black"/>
                <a:cs typeface="Nunito Black"/>
                <a:sym typeface="Nunito Black"/>
              </a:defRPr>
            </a:lvl8pPr>
            <a:lvl9pPr indent="-311150" lvl="8" marL="4114800" rtl="0">
              <a:lnSpc>
                <a:spcPct val="115000"/>
              </a:lnSpc>
              <a:spcBef>
                <a:spcPts val="1600"/>
              </a:spcBef>
              <a:spcAft>
                <a:spcPts val="1600"/>
              </a:spcAft>
              <a:buClr>
                <a:srgbClr val="457B9D"/>
              </a:buClr>
              <a:buSzPts val="1300"/>
              <a:buFont typeface="Nunito Black"/>
              <a:buChar char="■"/>
              <a:defRPr sz="1300">
                <a:solidFill>
                  <a:srgbClr val="457B9D"/>
                </a:solidFill>
                <a:latin typeface="Nunito Black"/>
                <a:ea typeface="Nunito Black"/>
                <a:cs typeface="Nunito Black"/>
                <a:sym typeface="Nunito Black"/>
              </a:defRPr>
            </a:lvl9pPr>
          </a:lstStyle>
          <a:p/>
        </p:txBody>
      </p:sp>
      <p:sp>
        <p:nvSpPr>
          <p:cNvPr id="8" name="Google Shape;8;p1"/>
          <p:cNvSpPr txBox="1"/>
          <p:nvPr/>
        </p:nvSpPr>
        <p:spPr>
          <a:xfrm>
            <a:off x="8398350" y="4558251"/>
            <a:ext cx="497100" cy="389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rgbClr val="0D0C0E"/>
                </a:solidFill>
                <a:latin typeface="Manrope Light"/>
                <a:ea typeface="Manrope Light"/>
                <a:cs typeface="Manrope Light"/>
                <a:sym typeface="Manrope Light"/>
              </a:rPr>
              <a:t>‹#›</a:t>
            </a:fld>
            <a:endParaRPr sz="800">
              <a:solidFill>
                <a:srgbClr val="0D0C0E"/>
              </a:solidFill>
              <a:latin typeface="Manrope Light"/>
              <a:ea typeface="Manrope Light"/>
              <a:cs typeface="Manrope Light"/>
              <a:sym typeface="Manrope Ligh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 name="Google Shape;3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AEE"/>
        </a:solidFill>
      </p:bgPr>
    </p:bg>
    <p:spTree>
      <p:nvGrpSpPr>
        <p:cNvPr id="77" name="Shape 77"/>
        <p:cNvGrpSpPr/>
        <p:nvPr/>
      </p:nvGrpSpPr>
      <p:grpSpPr>
        <a:xfrm>
          <a:off x="0" y="0"/>
          <a:ext cx="0" cy="0"/>
          <a:chOff x="0" y="0"/>
          <a:chExt cx="0" cy="0"/>
        </a:xfrm>
      </p:grpSpPr>
      <p:sp>
        <p:nvSpPr>
          <p:cNvPr id="78" name="Google Shape;78;p18"/>
          <p:cNvSpPr/>
          <p:nvPr/>
        </p:nvSpPr>
        <p:spPr>
          <a:xfrm flipH="1" rot="-492325">
            <a:off x="-21343" y="3700051"/>
            <a:ext cx="9585025" cy="2705746"/>
          </a:xfrm>
          <a:prstGeom prst="rect">
            <a:avLst/>
          </a:prstGeom>
          <a:solidFill>
            <a:srgbClr val="A8DA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ctrTitle"/>
          </p:nvPr>
        </p:nvSpPr>
        <p:spPr>
          <a:xfrm>
            <a:off x="387900" y="744575"/>
            <a:ext cx="4260300" cy="169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891"/>
              <a:buNone/>
            </a:pPr>
            <a:r>
              <a:rPr lang="en" sz="3022">
                <a:solidFill>
                  <a:srgbClr val="E63946"/>
                </a:solidFill>
                <a:latin typeface="Pacifico"/>
                <a:ea typeface="Pacifico"/>
                <a:cs typeface="Pacifico"/>
                <a:sym typeface="Pacifico"/>
              </a:rPr>
              <a:t>PRD template for Modern Product Teams: </a:t>
            </a:r>
            <a:endParaRPr sz="2212">
              <a:solidFill>
                <a:srgbClr val="E63946"/>
              </a:solidFill>
              <a:latin typeface="Pacifico"/>
              <a:ea typeface="Pacifico"/>
              <a:cs typeface="Pacifico"/>
              <a:sym typeface="Pacifico"/>
            </a:endParaRPr>
          </a:p>
        </p:txBody>
      </p:sp>
      <p:sp>
        <p:nvSpPr>
          <p:cNvPr id="80" name="Google Shape;80;p18"/>
          <p:cNvSpPr txBox="1"/>
          <p:nvPr>
            <p:ph idx="1" type="subTitle"/>
          </p:nvPr>
        </p:nvSpPr>
        <p:spPr>
          <a:xfrm>
            <a:off x="387900" y="2376925"/>
            <a:ext cx="4419000" cy="836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26190"/>
              <a:buFont typeface="Arial"/>
              <a:buNone/>
            </a:pPr>
            <a:r>
              <a:rPr lang="en" sz="4200">
                <a:solidFill>
                  <a:srgbClr val="E63946"/>
                </a:solidFill>
                <a:latin typeface="Quicksand Light"/>
                <a:ea typeface="Quicksand Light"/>
                <a:cs typeface="Quicksand Light"/>
                <a:sym typeface="Quicksand Light"/>
              </a:rPr>
              <a:t>A r</a:t>
            </a:r>
            <a:r>
              <a:rPr lang="en" sz="4200">
                <a:solidFill>
                  <a:srgbClr val="E63946"/>
                </a:solidFill>
                <a:latin typeface="Quicksand Light"/>
                <a:ea typeface="Quicksand Light"/>
                <a:cs typeface="Quicksand Light"/>
                <a:sym typeface="Quicksand Light"/>
              </a:rPr>
              <a:t>equirements document template which aims to be low-maintenance, re-usable, and widely shareable</a:t>
            </a:r>
            <a:endParaRPr>
              <a:solidFill>
                <a:srgbClr val="E63946"/>
              </a:solidFill>
              <a:latin typeface="Quicksand Light"/>
              <a:ea typeface="Quicksand Light"/>
              <a:cs typeface="Quicksand Light"/>
              <a:sym typeface="Quicksand Light"/>
            </a:endParaRPr>
          </a:p>
        </p:txBody>
      </p:sp>
      <p:sp>
        <p:nvSpPr>
          <p:cNvPr id="81" name="Google Shape;81;p18"/>
          <p:cNvSpPr txBox="1"/>
          <p:nvPr>
            <p:ph idx="1" type="subTitle"/>
          </p:nvPr>
        </p:nvSpPr>
        <p:spPr>
          <a:xfrm>
            <a:off x="387900" y="3136825"/>
            <a:ext cx="4419000" cy="8361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688"/>
              <a:buNone/>
            </a:pPr>
            <a:r>
              <a:rPr lang="en" sz="925">
                <a:solidFill>
                  <a:srgbClr val="E63946"/>
                </a:solidFill>
                <a:latin typeface="Nunito Black"/>
                <a:ea typeface="Nunito Black"/>
                <a:cs typeface="Nunito Black"/>
                <a:sym typeface="Nunito Black"/>
              </a:rPr>
              <a:t>Presented by </a:t>
            </a:r>
            <a:r>
              <a:rPr lang="en" sz="925">
                <a:solidFill>
                  <a:srgbClr val="E63946"/>
                </a:solidFill>
                <a:latin typeface="Nunito Black"/>
                <a:ea typeface="Nunito Black"/>
                <a:cs typeface="Nunito Black"/>
                <a:sym typeface="Nunito Black"/>
              </a:rPr>
              <a:t>Hamilton Le at China Digital Meetup | Jan 2022</a:t>
            </a:r>
            <a:endParaRPr sz="100">
              <a:solidFill>
                <a:srgbClr val="E63946"/>
              </a:solidFill>
              <a:latin typeface="Nunito Black"/>
              <a:ea typeface="Nunito Black"/>
              <a:cs typeface="Nunito Black"/>
              <a:sym typeface="Nunito Black"/>
            </a:endParaRPr>
          </a:p>
        </p:txBody>
      </p:sp>
      <p:sp>
        <p:nvSpPr>
          <p:cNvPr id="82" name="Google Shape;82;p18"/>
          <p:cNvSpPr/>
          <p:nvPr/>
        </p:nvSpPr>
        <p:spPr>
          <a:xfrm flipH="1" rot="-10662242">
            <a:off x="-234894" y="-1403599"/>
            <a:ext cx="10012138" cy="2098094"/>
          </a:xfrm>
          <a:prstGeom prst="rect">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8"/>
          <p:cNvPicPr preferRelativeResize="0"/>
          <p:nvPr/>
        </p:nvPicPr>
        <p:blipFill>
          <a:blip r:embed="rId3">
            <a:alphaModFix/>
          </a:blip>
          <a:stretch>
            <a:fillRect/>
          </a:stretch>
        </p:blipFill>
        <p:spPr>
          <a:xfrm>
            <a:off x="4485774" y="530900"/>
            <a:ext cx="4573825" cy="4202975"/>
          </a:xfrm>
          <a:prstGeom prst="rect">
            <a:avLst/>
          </a:prstGeom>
          <a:noFill/>
          <a:ln>
            <a:noFill/>
          </a:ln>
        </p:spPr>
      </p:pic>
      <p:pic>
        <p:nvPicPr>
          <p:cNvPr id="84" name="Google Shape;84;p18"/>
          <p:cNvPicPr preferRelativeResize="0"/>
          <p:nvPr/>
        </p:nvPicPr>
        <p:blipFill>
          <a:blip r:embed="rId4">
            <a:alphaModFix/>
          </a:blip>
          <a:stretch>
            <a:fillRect/>
          </a:stretch>
        </p:blipFill>
        <p:spPr>
          <a:xfrm>
            <a:off x="4564375" y="1033450"/>
            <a:ext cx="4173826" cy="3594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Design: Concepts &amp; Approaches</a:t>
            </a:r>
            <a:endParaRPr b="1" sz="2400">
              <a:solidFill>
                <a:srgbClr val="E63946"/>
              </a:solidFill>
              <a:latin typeface="Pacifico"/>
              <a:ea typeface="Pacifico"/>
              <a:cs typeface="Pacifico"/>
              <a:sym typeface="Pacifico"/>
            </a:endParaRPr>
          </a:p>
        </p:txBody>
      </p:sp>
      <p:sp>
        <p:nvSpPr>
          <p:cNvPr id="182" name="Google Shape;182;p27"/>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During this step, the team should initially collect ideas from all stakeholders to supplement their own (including ideas from engineers, although technical limitations should not water down their idea.  Feasibility will be done at a later step).  UX research (e.g. interviews, usability tests) can also be conducted at this point.</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This step is where creativity and out-of-the-box thinking should flow.  These ideas should be in the form of visual pitches that can be conveyed in a few minutes.  For this purpose, we encourage the team to use FigJam to more easily brainstorm without worrying about polished ideas or lack of design skills.</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The main aim at this step is getting enough “half-ideas” to have a valuable discussion with stakeholders (&amp; tech VPs although getting their inputs does not have to wait until the next checkpoint)</a:t>
            </a:r>
            <a:endParaRPr sz="700">
              <a:solidFill>
                <a:srgbClr val="999999"/>
              </a:solidFill>
              <a:latin typeface="Nunito Medium"/>
              <a:ea typeface="Nunito Medium"/>
              <a:cs typeface="Nunito Medium"/>
              <a:sym typeface="Nunito Medium"/>
            </a:endParaRPr>
          </a:p>
        </p:txBody>
      </p:sp>
      <p:cxnSp>
        <p:nvCxnSpPr>
          <p:cNvPr id="183" name="Google Shape;183;p27"/>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184" name="Google Shape;184;p27"/>
          <p:cNvSpPr txBox="1"/>
          <p:nvPr>
            <p:ph idx="1" type="subTitle"/>
          </p:nvPr>
        </p:nvSpPr>
        <p:spPr>
          <a:xfrm>
            <a:off x="1859300" y="119647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Short description of each approach &amp; screencap of a key screen(s)</a:t>
            </a:r>
            <a:endParaRPr b="1" sz="1100"/>
          </a:p>
        </p:txBody>
      </p:sp>
      <p:sp>
        <p:nvSpPr>
          <p:cNvPr id="185" name="Google Shape;185;p27"/>
          <p:cNvSpPr txBox="1"/>
          <p:nvPr/>
        </p:nvSpPr>
        <p:spPr>
          <a:xfrm>
            <a:off x="1961700" y="3131120"/>
            <a:ext cx="3248400" cy="14316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[Description &amp; key screen]</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186" name="Google Shape;186;p27"/>
          <p:cNvSpPr txBox="1"/>
          <p:nvPr/>
        </p:nvSpPr>
        <p:spPr>
          <a:xfrm>
            <a:off x="1961700" y="1516420"/>
            <a:ext cx="3248400" cy="14316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[Description &amp; key screen]</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187" name="Google Shape;187;p27"/>
          <p:cNvSpPr txBox="1"/>
          <p:nvPr/>
        </p:nvSpPr>
        <p:spPr>
          <a:xfrm>
            <a:off x="5499900" y="3131120"/>
            <a:ext cx="3248400" cy="14316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[Description &amp; key screen]</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188" name="Google Shape;188;p27"/>
          <p:cNvSpPr txBox="1"/>
          <p:nvPr/>
        </p:nvSpPr>
        <p:spPr>
          <a:xfrm>
            <a:off x="5499900" y="1516420"/>
            <a:ext cx="3248400" cy="14316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[Description &amp; key screen]</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189" name="Google Shape;189;p27"/>
          <p:cNvSpPr txBox="1"/>
          <p:nvPr/>
        </p:nvSpPr>
        <p:spPr>
          <a:xfrm>
            <a:off x="1961700" y="862375"/>
            <a:ext cx="32484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FigJam</a:t>
            </a:r>
            <a:r>
              <a:rPr b="1" lang="en" sz="900">
                <a:solidFill>
                  <a:srgbClr val="1D3557"/>
                </a:solidFill>
                <a:latin typeface="Manrope"/>
                <a:ea typeface="Manrope"/>
                <a:cs typeface="Manrope"/>
                <a:sym typeface="Manrope"/>
              </a:rPr>
              <a:t> file: Link</a:t>
            </a:r>
            <a:endParaRPr b="1" sz="900">
              <a:solidFill>
                <a:srgbClr val="1D3557"/>
              </a:solidFill>
              <a:latin typeface="Manrope"/>
              <a:ea typeface="Manrope"/>
              <a:cs typeface="Manrope"/>
              <a:sym typeface="Manrope"/>
            </a:endParaRPr>
          </a:p>
        </p:txBody>
      </p:sp>
      <p:sp>
        <p:nvSpPr>
          <p:cNvPr id="190" name="Google Shape;190;p27"/>
          <p:cNvSpPr txBox="1"/>
          <p:nvPr/>
        </p:nvSpPr>
        <p:spPr>
          <a:xfrm>
            <a:off x="5499900" y="862375"/>
            <a:ext cx="31893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Link to UX interviews and/or usability tests</a:t>
            </a:r>
            <a:r>
              <a:rPr b="1" lang="en" sz="900">
                <a:solidFill>
                  <a:srgbClr val="1D3557"/>
                </a:solidFill>
                <a:latin typeface="Manrope"/>
                <a:ea typeface="Manrope"/>
                <a:cs typeface="Manrope"/>
                <a:sym typeface="Manrope"/>
              </a:rPr>
              <a:t>: Link</a:t>
            </a:r>
            <a:endParaRPr b="1" sz="900">
              <a:solidFill>
                <a:srgbClr val="1D3557"/>
              </a:solidFill>
              <a:latin typeface="Manrope"/>
              <a:ea typeface="Manrope"/>
              <a:cs typeface="Manrope"/>
              <a:sym typeface="Manro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4294967295" type="title"/>
          </p:nvPr>
        </p:nvSpPr>
        <p:spPr>
          <a:xfrm>
            <a:off x="142350" y="201800"/>
            <a:ext cx="8834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557"/>
                </a:solidFill>
              </a:rPr>
              <a:t>Checkpoint: 1st Sync with Mgmt &amp; Tech VPs</a:t>
            </a:r>
            <a:endParaRPr>
              <a:solidFill>
                <a:srgbClr val="1D3557"/>
              </a:solidFill>
            </a:endParaRPr>
          </a:p>
          <a:p>
            <a:pPr indent="0" lvl="0" marL="0" rtl="0" algn="l">
              <a:spcBef>
                <a:spcPts val="0"/>
              </a:spcBef>
              <a:spcAft>
                <a:spcPts val="0"/>
              </a:spcAft>
              <a:buNone/>
            </a:pPr>
            <a:r>
              <a:t/>
            </a:r>
            <a:endParaRPr>
              <a:solidFill>
                <a:srgbClr val="1D3557"/>
              </a:solidFill>
            </a:endParaRPr>
          </a:p>
          <a:p>
            <a:pPr indent="0" lvl="0" marL="0" rtl="0" algn="l">
              <a:spcBef>
                <a:spcPts val="0"/>
              </a:spcBef>
              <a:spcAft>
                <a:spcPts val="0"/>
              </a:spcAft>
              <a:buNone/>
            </a:pPr>
            <a:r>
              <a:t/>
            </a:r>
            <a:endParaRPr>
              <a:solidFill>
                <a:srgbClr val="1D3557"/>
              </a:solidFill>
            </a:endParaRPr>
          </a:p>
          <a:p>
            <a:pPr indent="0" lvl="0" marL="0" rtl="0" algn="l">
              <a:spcBef>
                <a:spcPts val="0"/>
              </a:spcBef>
              <a:spcAft>
                <a:spcPts val="0"/>
              </a:spcAft>
              <a:buNone/>
            </a:pPr>
            <a:r>
              <a:t/>
            </a:r>
            <a:endParaRPr>
              <a:solidFill>
                <a:srgbClr val="1D3557"/>
              </a:solidFill>
            </a:endParaRPr>
          </a:p>
        </p:txBody>
      </p:sp>
      <p:cxnSp>
        <p:nvCxnSpPr>
          <p:cNvPr id="196" name="Google Shape;196;p28"/>
          <p:cNvCxnSpPr/>
          <p:nvPr/>
        </p:nvCxnSpPr>
        <p:spPr>
          <a:xfrm>
            <a:off x="1741832" y="889300"/>
            <a:ext cx="0" cy="3372900"/>
          </a:xfrm>
          <a:prstGeom prst="straightConnector1">
            <a:avLst/>
          </a:prstGeom>
          <a:noFill/>
          <a:ln cap="flat" cmpd="sng" w="9525">
            <a:solidFill>
              <a:srgbClr val="F1FAEE"/>
            </a:solidFill>
            <a:prstDash val="dot"/>
            <a:round/>
            <a:headEnd len="med" w="med" type="none"/>
            <a:tailEnd len="med" w="med" type="none"/>
          </a:ln>
        </p:spPr>
      </p:cxnSp>
      <p:sp>
        <p:nvSpPr>
          <p:cNvPr id="197" name="Google Shape;197;p28"/>
          <p:cNvSpPr txBox="1"/>
          <p:nvPr>
            <p:ph idx="1" type="subTitle"/>
          </p:nvPr>
        </p:nvSpPr>
        <p:spPr>
          <a:xfrm>
            <a:off x="1859300"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Agenda points to discuss</a:t>
            </a:r>
            <a:endParaRPr b="1" sz="1100"/>
          </a:p>
        </p:txBody>
      </p:sp>
      <p:sp>
        <p:nvSpPr>
          <p:cNvPr id="198" name="Google Shape;198;p28"/>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Nunito Medium"/>
                <a:ea typeface="Nunito Medium"/>
                <a:cs typeface="Nunito Medium"/>
                <a:sym typeface="Nunito Medium"/>
              </a:rPr>
              <a:t>The main aim at the end of this meeting is to narrow down the approaches to the one which makes most sense.  We may later have to come back to this step after the next few checkpoints, but this will help us understand the scope of work we are dealing with (e.g. what are the aspects of the user journey that we’re changing, what edge cases are we handling or more importantly not handling, etc)</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p:txBody>
      </p:sp>
      <p:sp>
        <p:nvSpPr>
          <p:cNvPr id="199" name="Google Shape;199;p28"/>
          <p:cNvSpPr txBox="1"/>
          <p:nvPr/>
        </p:nvSpPr>
        <p:spPr>
          <a:xfrm>
            <a:off x="1909419"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00" name="Google Shape;200;p28"/>
          <p:cNvSpPr txBox="1"/>
          <p:nvPr/>
        </p:nvSpPr>
        <p:spPr>
          <a:xfrm>
            <a:off x="1909500" y="889300"/>
            <a:ext cx="33216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Meeting Recording: Link</a:t>
            </a:r>
            <a:endParaRPr sz="900">
              <a:solidFill>
                <a:srgbClr val="457B9D"/>
              </a:solidFill>
              <a:latin typeface="Manrope Light"/>
              <a:ea typeface="Manrope Light"/>
              <a:cs typeface="Manrope Light"/>
              <a:sym typeface="Manrope Light"/>
            </a:endParaRPr>
          </a:p>
        </p:txBody>
      </p:sp>
      <p:sp>
        <p:nvSpPr>
          <p:cNvPr id="201" name="Google Shape;201;p28"/>
          <p:cNvSpPr txBox="1"/>
          <p:nvPr>
            <p:ph idx="1" type="subTitle"/>
          </p:nvPr>
        </p:nvSpPr>
        <p:spPr>
          <a:xfrm>
            <a:off x="1859300" y="36737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decisions made &amp; why</a:t>
            </a:r>
            <a:endParaRPr b="1" sz="1100"/>
          </a:p>
        </p:txBody>
      </p:sp>
      <p:sp>
        <p:nvSpPr>
          <p:cNvPr id="202" name="Google Shape;202;p28"/>
          <p:cNvSpPr txBox="1"/>
          <p:nvPr/>
        </p:nvSpPr>
        <p:spPr>
          <a:xfrm>
            <a:off x="1961700" y="3993675"/>
            <a:ext cx="6786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03" name="Google Shape;203;p28"/>
          <p:cNvSpPr txBox="1"/>
          <p:nvPr>
            <p:ph idx="1" type="subTitle"/>
          </p:nvPr>
        </p:nvSpPr>
        <p:spPr>
          <a:xfrm>
            <a:off x="5376575"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Notes from the checkpoint sync</a:t>
            </a:r>
            <a:endParaRPr b="1" sz="1100"/>
          </a:p>
        </p:txBody>
      </p:sp>
      <p:sp>
        <p:nvSpPr>
          <p:cNvPr id="204" name="Google Shape;204;p28"/>
          <p:cNvSpPr txBox="1"/>
          <p:nvPr/>
        </p:nvSpPr>
        <p:spPr>
          <a:xfrm>
            <a:off x="5426694"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05" name="Google Shape;205;p28"/>
          <p:cNvSpPr txBox="1"/>
          <p:nvPr/>
        </p:nvSpPr>
        <p:spPr>
          <a:xfrm>
            <a:off x="5427725" y="889300"/>
            <a:ext cx="32694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Date: </a:t>
            </a:r>
            <a:endParaRPr sz="900">
              <a:solidFill>
                <a:srgbClr val="457B9D"/>
              </a:solidFill>
              <a:latin typeface="Manrope Light"/>
              <a:ea typeface="Manrope Light"/>
              <a:cs typeface="Manrope Light"/>
              <a:sym typeface="Manrop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PRD: High level User stories w/scopes </a:t>
            </a:r>
            <a:endParaRPr b="1" sz="2400">
              <a:solidFill>
                <a:srgbClr val="E63946"/>
              </a:solidFill>
              <a:latin typeface="Pacifico"/>
              <a:ea typeface="Pacifico"/>
              <a:cs typeface="Pacifico"/>
              <a:sym typeface="Pacifico"/>
            </a:endParaRPr>
          </a:p>
        </p:txBody>
      </p:sp>
      <p:sp>
        <p:nvSpPr>
          <p:cNvPr id="211" name="Google Shape;211;p29"/>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Here we are starting to flesh out the concepts into epics, specific user stories and their respective priorities and scopes.  We are not looking to have very detailed acceptance criterias here, but instead, it’s an exercise to think through various flows of the user journey.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Try to limit to 5-8 to keep it high-level.  A rule of thumb is that the overall happy path should be just 1-2 user stories, unless it involves many different users.  Major edge cases should have their own user stories too.</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In addition, please spend some time to think through how this may impact other parts of the platform, as well as the comms to those PM/squads to coordinate any conflicts.</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Also think through necessary Client Team &amp; Circle configurations that needs to be implemented for the rollout.</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p:txBody>
      </p:sp>
      <p:cxnSp>
        <p:nvCxnSpPr>
          <p:cNvPr id="212" name="Google Shape;212;p29"/>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213" name="Google Shape;213;p29"/>
          <p:cNvSpPr txBox="1"/>
          <p:nvPr>
            <p:ph idx="1" type="subTitle"/>
          </p:nvPr>
        </p:nvSpPr>
        <p:spPr>
          <a:xfrm>
            <a:off x="1859300" y="869125"/>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Epics &amp; </a:t>
            </a:r>
            <a:r>
              <a:rPr b="1" lang="en" sz="1100"/>
              <a:t>User Stories (max 8)</a:t>
            </a:r>
            <a:endParaRPr b="1" sz="1100"/>
          </a:p>
        </p:txBody>
      </p:sp>
      <p:sp>
        <p:nvSpPr>
          <p:cNvPr id="214" name="Google Shape;214;p29"/>
          <p:cNvSpPr txBox="1"/>
          <p:nvPr/>
        </p:nvSpPr>
        <p:spPr>
          <a:xfrm>
            <a:off x="1961700" y="1189100"/>
            <a:ext cx="6786600" cy="7389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[Epic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Etc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215" name="Google Shape;215;p29"/>
          <p:cNvSpPr txBox="1"/>
          <p:nvPr>
            <p:ph idx="1" type="subTitle"/>
          </p:nvPr>
        </p:nvSpPr>
        <p:spPr>
          <a:xfrm>
            <a:off x="1859300" y="2862325"/>
            <a:ext cx="34560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Impact to other parts of the platform</a:t>
            </a:r>
            <a:endParaRPr b="1" sz="1100"/>
          </a:p>
        </p:txBody>
      </p:sp>
      <p:sp>
        <p:nvSpPr>
          <p:cNvPr id="216" name="Google Shape;216;p29"/>
          <p:cNvSpPr txBox="1"/>
          <p:nvPr/>
        </p:nvSpPr>
        <p:spPr>
          <a:xfrm>
            <a:off x="1961700" y="3182300"/>
            <a:ext cx="3353700" cy="6003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[search algo, login pages, user settings, etc]</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217" name="Google Shape;217;p29"/>
          <p:cNvSpPr txBox="1"/>
          <p:nvPr>
            <p:ph idx="1" type="subTitle"/>
          </p:nvPr>
        </p:nvSpPr>
        <p:spPr>
          <a:xfrm>
            <a:off x="5292100" y="2862325"/>
            <a:ext cx="34560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User or cohort</a:t>
            </a:r>
            <a:r>
              <a:rPr b="1" lang="en" sz="1100"/>
              <a:t> configurations</a:t>
            </a:r>
            <a:endParaRPr b="1" sz="1100"/>
          </a:p>
        </p:txBody>
      </p:sp>
      <p:sp>
        <p:nvSpPr>
          <p:cNvPr id="218" name="Google Shape;218;p29"/>
          <p:cNvSpPr txBox="1"/>
          <p:nvPr/>
        </p:nvSpPr>
        <p:spPr>
          <a:xfrm>
            <a:off x="5394500" y="3182300"/>
            <a:ext cx="3353700" cy="6003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4294967295" type="title"/>
          </p:nvPr>
        </p:nvSpPr>
        <p:spPr>
          <a:xfrm>
            <a:off x="142350" y="201800"/>
            <a:ext cx="8834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557"/>
                </a:solidFill>
              </a:rPr>
              <a:t>Checkpoint: Engineering sync for inputs on feasibility</a:t>
            </a:r>
            <a:endParaRPr>
              <a:solidFill>
                <a:srgbClr val="1D3557"/>
              </a:solidFill>
            </a:endParaRPr>
          </a:p>
        </p:txBody>
      </p:sp>
      <p:cxnSp>
        <p:nvCxnSpPr>
          <p:cNvPr id="224" name="Google Shape;224;p30"/>
          <p:cNvCxnSpPr/>
          <p:nvPr/>
        </p:nvCxnSpPr>
        <p:spPr>
          <a:xfrm>
            <a:off x="1741832" y="889300"/>
            <a:ext cx="0" cy="3372900"/>
          </a:xfrm>
          <a:prstGeom prst="straightConnector1">
            <a:avLst/>
          </a:prstGeom>
          <a:noFill/>
          <a:ln cap="flat" cmpd="sng" w="9525">
            <a:solidFill>
              <a:srgbClr val="F1FAEE"/>
            </a:solidFill>
            <a:prstDash val="dot"/>
            <a:round/>
            <a:headEnd len="med" w="med" type="none"/>
            <a:tailEnd len="med" w="med" type="none"/>
          </a:ln>
        </p:spPr>
      </p:cxnSp>
      <p:sp>
        <p:nvSpPr>
          <p:cNvPr id="225" name="Google Shape;225;p30"/>
          <p:cNvSpPr txBox="1"/>
          <p:nvPr>
            <p:ph idx="1" type="subTitle"/>
          </p:nvPr>
        </p:nvSpPr>
        <p:spPr>
          <a:xfrm>
            <a:off x="1859300"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Agenda points to discuss</a:t>
            </a:r>
            <a:endParaRPr b="1" sz="1100"/>
          </a:p>
        </p:txBody>
      </p:sp>
      <p:sp>
        <p:nvSpPr>
          <p:cNvPr id="226" name="Google Shape;226;p30"/>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Nunito Medium"/>
                <a:ea typeface="Nunito Medium"/>
                <a:cs typeface="Nunito Medium"/>
                <a:sym typeface="Nunito Medium"/>
              </a:rPr>
              <a:t>Here is where we start to bring in technical considerations into the discussion.  These engineers can be from your squad if the feature is under your missions’ theme, or VPs if it’s a brand new feature.  We’re not looking for engineering estimates, but instead walking through the designs and user stories so that engineers can start poking holes previously not thought through (e.g. how to handle past data migrations, security, performance, etc)</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p:txBody>
      </p:sp>
      <p:sp>
        <p:nvSpPr>
          <p:cNvPr id="227" name="Google Shape;227;p30"/>
          <p:cNvSpPr txBox="1"/>
          <p:nvPr/>
        </p:nvSpPr>
        <p:spPr>
          <a:xfrm>
            <a:off x="1909419"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28" name="Google Shape;228;p30"/>
          <p:cNvSpPr txBox="1"/>
          <p:nvPr/>
        </p:nvSpPr>
        <p:spPr>
          <a:xfrm>
            <a:off x="1909500" y="889300"/>
            <a:ext cx="33216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Meeting Recording: Link</a:t>
            </a:r>
            <a:endParaRPr sz="900">
              <a:solidFill>
                <a:srgbClr val="457B9D"/>
              </a:solidFill>
              <a:latin typeface="Manrope Light"/>
              <a:ea typeface="Manrope Light"/>
              <a:cs typeface="Manrope Light"/>
              <a:sym typeface="Manrope Light"/>
            </a:endParaRPr>
          </a:p>
        </p:txBody>
      </p:sp>
      <p:sp>
        <p:nvSpPr>
          <p:cNvPr id="229" name="Google Shape;229;p30"/>
          <p:cNvSpPr txBox="1"/>
          <p:nvPr>
            <p:ph idx="1" type="subTitle"/>
          </p:nvPr>
        </p:nvSpPr>
        <p:spPr>
          <a:xfrm>
            <a:off x="1859300" y="36737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decisions made &amp; why</a:t>
            </a:r>
            <a:endParaRPr b="1" sz="1100"/>
          </a:p>
        </p:txBody>
      </p:sp>
      <p:sp>
        <p:nvSpPr>
          <p:cNvPr id="230" name="Google Shape;230;p30"/>
          <p:cNvSpPr txBox="1"/>
          <p:nvPr/>
        </p:nvSpPr>
        <p:spPr>
          <a:xfrm>
            <a:off x="1961700" y="3993675"/>
            <a:ext cx="6786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31" name="Google Shape;231;p30"/>
          <p:cNvSpPr txBox="1"/>
          <p:nvPr>
            <p:ph idx="1" type="subTitle"/>
          </p:nvPr>
        </p:nvSpPr>
        <p:spPr>
          <a:xfrm>
            <a:off x="5376575"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Notes from the checkpoint sync</a:t>
            </a:r>
            <a:endParaRPr b="1" sz="1100"/>
          </a:p>
        </p:txBody>
      </p:sp>
      <p:sp>
        <p:nvSpPr>
          <p:cNvPr id="232" name="Google Shape;232;p30"/>
          <p:cNvSpPr txBox="1"/>
          <p:nvPr/>
        </p:nvSpPr>
        <p:spPr>
          <a:xfrm>
            <a:off x="5426694"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33" name="Google Shape;233;p30"/>
          <p:cNvSpPr txBox="1"/>
          <p:nvPr/>
        </p:nvSpPr>
        <p:spPr>
          <a:xfrm>
            <a:off x="5427725" y="889300"/>
            <a:ext cx="32694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Date: </a:t>
            </a:r>
            <a:endParaRPr sz="900">
              <a:solidFill>
                <a:srgbClr val="457B9D"/>
              </a:solidFill>
              <a:latin typeface="Manrope Light"/>
              <a:ea typeface="Manrope Light"/>
              <a:cs typeface="Manrope Light"/>
              <a:sym typeface="Manrop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nvSpPr>
        <p:spPr>
          <a:xfrm>
            <a:off x="220975" y="201800"/>
            <a:ext cx="85467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Design: Mockups / Prototypes &amp; Edge Case Handling</a:t>
            </a:r>
            <a:endParaRPr b="1" sz="2400">
              <a:solidFill>
                <a:srgbClr val="E63946"/>
              </a:solidFill>
              <a:latin typeface="Pacifico"/>
              <a:ea typeface="Pacifico"/>
              <a:cs typeface="Pacifico"/>
              <a:sym typeface="Pacifico"/>
            </a:endParaRPr>
          </a:p>
          <a:p>
            <a:pPr indent="0" lvl="0" marL="0" rtl="0" algn="l">
              <a:lnSpc>
                <a:spcPct val="115000"/>
              </a:lnSpc>
              <a:spcBef>
                <a:spcPts val="0"/>
              </a:spcBef>
              <a:spcAft>
                <a:spcPts val="0"/>
              </a:spcAft>
              <a:buNone/>
            </a:pPr>
            <a:r>
              <a:t/>
            </a:r>
            <a:endParaRPr b="1" sz="2400">
              <a:solidFill>
                <a:srgbClr val="E63946"/>
              </a:solidFill>
              <a:latin typeface="Pacifico"/>
              <a:ea typeface="Pacifico"/>
              <a:cs typeface="Pacifico"/>
              <a:sym typeface="Pacifico"/>
            </a:endParaRPr>
          </a:p>
          <a:p>
            <a:pPr indent="0" lvl="0" marL="0" rtl="0" algn="l">
              <a:lnSpc>
                <a:spcPct val="115000"/>
              </a:lnSpc>
              <a:spcBef>
                <a:spcPts val="0"/>
              </a:spcBef>
              <a:spcAft>
                <a:spcPts val="0"/>
              </a:spcAft>
              <a:buNone/>
            </a:pPr>
            <a:r>
              <a:t/>
            </a:r>
            <a:endParaRPr b="1" sz="2400">
              <a:solidFill>
                <a:srgbClr val="E63946"/>
              </a:solidFill>
              <a:latin typeface="Pacifico"/>
              <a:ea typeface="Pacifico"/>
              <a:cs typeface="Pacifico"/>
              <a:sym typeface="Pacifico"/>
            </a:endParaRPr>
          </a:p>
        </p:txBody>
      </p:sp>
      <p:sp>
        <p:nvSpPr>
          <p:cNvPr id="239" name="Google Shape;239;p31"/>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Here is where design is creating the higher fidelity designs, taking into consideration the rest of the platform in regards to if there are any dependencies, how we handle the edge cases mentioned in the last few checkpoints, as well as getting user feedback through prototypes if applicable.  The primary aim is to have the main designs and closing any holes in the feature logic, so that we can get the approval from management in the next checkpoint (small UI items like text copy, padding, etc doesn’t need to be completely done at this stage)</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During this step, if there are questions that the designer and PM cannot answer or decide on themselves, then they can go to VPs and/or management to clarify, but that should not be thought of as completing the next checkpoint.</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p:txBody>
      </p:sp>
      <p:cxnSp>
        <p:nvCxnSpPr>
          <p:cNvPr id="240" name="Google Shape;240;p31"/>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241" name="Google Shape;241;p31"/>
          <p:cNvSpPr txBox="1"/>
          <p:nvPr/>
        </p:nvSpPr>
        <p:spPr>
          <a:xfrm>
            <a:off x="1961700" y="862375"/>
            <a:ext cx="33393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Latest Figma file: Link</a:t>
            </a:r>
            <a:endParaRPr b="1" sz="900">
              <a:solidFill>
                <a:srgbClr val="1D3557"/>
              </a:solidFill>
              <a:latin typeface="Manrope"/>
              <a:ea typeface="Manrope"/>
              <a:cs typeface="Manrope"/>
              <a:sym typeface="Manrope"/>
            </a:endParaRPr>
          </a:p>
        </p:txBody>
      </p:sp>
      <p:sp>
        <p:nvSpPr>
          <p:cNvPr id="242" name="Google Shape;242;p31"/>
          <p:cNvSpPr txBox="1"/>
          <p:nvPr>
            <p:ph idx="1" type="subTitle"/>
          </p:nvPr>
        </p:nvSpPr>
        <p:spPr>
          <a:xfrm>
            <a:off x="1859300" y="1185475"/>
            <a:ext cx="346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Highlights from UAT</a:t>
            </a:r>
            <a:endParaRPr b="1" sz="1100"/>
          </a:p>
        </p:txBody>
      </p:sp>
      <p:sp>
        <p:nvSpPr>
          <p:cNvPr id="243" name="Google Shape;243;p31"/>
          <p:cNvSpPr txBox="1"/>
          <p:nvPr/>
        </p:nvSpPr>
        <p:spPr>
          <a:xfrm>
            <a:off x="1961700" y="1505450"/>
            <a:ext cx="3339300" cy="4617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Lorem Ipsum</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
        <p:nvSpPr>
          <p:cNvPr id="244" name="Google Shape;244;p31"/>
          <p:cNvSpPr txBox="1"/>
          <p:nvPr/>
        </p:nvSpPr>
        <p:spPr>
          <a:xfrm>
            <a:off x="5401166" y="1505450"/>
            <a:ext cx="3366600" cy="29553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245" name="Google Shape;245;p31"/>
          <p:cNvSpPr txBox="1"/>
          <p:nvPr>
            <p:ph idx="1" type="subTitle"/>
          </p:nvPr>
        </p:nvSpPr>
        <p:spPr>
          <a:xfrm>
            <a:off x="5401166" y="1185475"/>
            <a:ext cx="346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screens</a:t>
            </a:r>
            <a:endParaRPr b="1" sz="1100"/>
          </a:p>
        </p:txBody>
      </p:sp>
      <p:sp>
        <p:nvSpPr>
          <p:cNvPr id="246" name="Google Shape;246;p31"/>
          <p:cNvSpPr txBox="1"/>
          <p:nvPr/>
        </p:nvSpPr>
        <p:spPr>
          <a:xfrm>
            <a:off x="5401166" y="862375"/>
            <a:ext cx="33666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Prototype: Link</a:t>
            </a:r>
            <a:endParaRPr b="1" sz="900">
              <a:solidFill>
                <a:srgbClr val="1D3557"/>
              </a:solidFill>
              <a:latin typeface="Manrope"/>
              <a:ea typeface="Manrope"/>
              <a:cs typeface="Manrope"/>
              <a:sym typeface="Manrope"/>
            </a:endParaRPr>
          </a:p>
        </p:txBody>
      </p:sp>
      <p:sp>
        <p:nvSpPr>
          <p:cNvPr id="247" name="Google Shape;247;p31"/>
          <p:cNvSpPr txBox="1"/>
          <p:nvPr/>
        </p:nvSpPr>
        <p:spPr>
          <a:xfrm>
            <a:off x="6748241" y="1694675"/>
            <a:ext cx="1755300" cy="11544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p:txBody>
      </p:sp>
      <p:sp>
        <p:nvSpPr>
          <p:cNvPr id="248" name="Google Shape;248;p31"/>
          <p:cNvSpPr txBox="1"/>
          <p:nvPr/>
        </p:nvSpPr>
        <p:spPr>
          <a:xfrm>
            <a:off x="6206816" y="3107800"/>
            <a:ext cx="1755300" cy="11544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p:txBody>
      </p:sp>
      <p:sp>
        <p:nvSpPr>
          <p:cNvPr id="249" name="Google Shape;249;p31"/>
          <p:cNvSpPr txBox="1"/>
          <p:nvPr/>
        </p:nvSpPr>
        <p:spPr>
          <a:xfrm>
            <a:off x="5567741" y="2275400"/>
            <a:ext cx="1755300" cy="11544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chemeClr val="accent6"/>
              </a:solidFill>
              <a:latin typeface="Manrope Light"/>
              <a:ea typeface="Manrope Light"/>
              <a:cs typeface="Manrope Light"/>
              <a:sym typeface="Manrop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4294967295" type="title"/>
          </p:nvPr>
        </p:nvSpPr>
        <p:spPr>
          <a:xfrm>
            <a:off x="142350" y="201800"/>
            <a:ext cx="8834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557"/>
                </a:solidFill>
              </a:rPr>
              <a:t>Checkpoint: 2nd Sync with Mgmt &amp; Tech VPs</a:t>
            </a:r>
            <a:endParaRPr>
              <a:solidFill>
                <a:srgbClr val="1D3557"/>
              </a:solidFill>
            </a:endParaRPr>
          </a:p>
          <a:p>
            <a:pPr indent="0" lvl="0" marL="0" rtl="0" algn="l">
              <a:spcBef>
                <a:spcPts val="0"/>
              </a:spcBef>
              <a:spcAft>
                <a:spcPts val="0"/>
              </a:spcAft>
              <a:buNone/>
            </a:pPr>
            <a:r>
              <a:t/>
            </a:r>
            <a:endParaRPr>
              <a:solidFill>
                <a:srgbClr val="1D3557"/>
              </a:solidFill>
            </a:endParaRPr>
          </a:p>
          <a:p>
            <a:pPr indent="0" lvl="0" marL="0" rtl="0" algn="l">
              <a:spcBef>
                <a:spcPts val="0"/>
              </a:spcBef>
              <a:spcAft>
                <a:spcPts val="0"/>
              </a:spcAft>
              <a:buNone/>
            </a:pPr>
            <a:r>
              <a:t/>
            </a:r>
            <a:endParaRPr>
              <a:solidFill>
                <a:srgbClr val="1D3557"/>
              </a:solidFill>
            </a:endParaRPr>
          </a:p>
        </p:txBody>
      </p:sp>
      <p:cxnSp>
        <p:nvCxnSpPr>
          <p:cNvPr id="255" name="Google Shape;255;p32"/>
          <p:cNvCxnSpPr/>
          <p:nvPr/>
        </p:nvCxnSpPr>
        <p:spPr>
          <a:xfrm>
            <a:off x="1741832" y="889300"/>
            <a:ext cx="0" cy="3372900"/>
          </a:xfrm>
          <a:prstGeom prst="straightConnector1">
            <a:avLst/>
          </a:prstGeom>
          <a:noFill/>
          <a:ln cap="flat" cmpd="sng" w="9525">
            <a:solidFill>
              <a:srgbClr val="F1FAEE"/>
            </a:solidFill>
            <a:prstDash val="dot"/>
            <a:round/>
            <a:headEnd len="med" w="med" type="none"/>
            <a:tailEnd len="med" w="med" type="none"/>
          </a:ln>
        </p:spPr>
      </p:cxnSp>
      <p:sp>
        <p:nvSpPr>
          <p:cNvPr id="256" name="Google Shape;256;p32"/>
          <p:cNvSpPr txBox="1"/>
          <p:nvPr>
            <p:ph idx="1" type="subTitle"/>
          </p:nvPr>
        </p:nvSpPr>
        <p:spPr>
          <a:xfrm>
            <a:off x="1859300"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Agenda points to discuss</a:t>
            </a:r>
            <a:endParaRPr b="1" sz="1100"/>
          </a:p>
        </p:txBody>
      </p:sp>
      <p:sp>
        <p:nvSpPr>
          <p:cNvPr id="257" name="Google Shape;257;p32"/>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Nunito Medium"/>
                <a:ea typeface="Nunito Medium"/>
                <a:cs typeface="Nunito Medium"/>
                <a:sym typeface="Nunito Medium"/>
              </a:rPr>
              <a:t>Here is where we review the designs with management to get their sign-off.  This serves a few purposes for management:</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101600" lvl="0" marL="114300" rtl="0" algn="l">
              <a:lnSpc>
                <a:spcPct val="100000"/>
              </a:lnSpc>
              <a:spcBef>
                <a:spcPts val="0"/>
              </a:spcBef>
              <a:spcAft>
                <a:spcPts val="0"/>
              </a:spcAft>
              <a:buSzPts val="700"/>
              <a:buFont typeface="Nunito Medium"/>
              <a:buAutoNum type="arabicPeriod"/>
            </a:pPr>
            <a:r>
              <a:rPr lang="en" sz="700">
                <a:latin typeface="Nunito Medium"/>
                <a:ea typeface="Nunito Medium"/>
                <a:cs typeface="Nunito Medium"/>
                <a:sym typeface="Nunito Medium"/>
              </a:rPr>
              <a:t>They can start to coordinate other departments for the release to users, such as with marketing, sales, and account management..</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101600" lvl="0" marL="114300" rtl="0" algn="l">
              <a:lnSpc>
                <a:spcPct val="100000"/>
              </a:lnSpc>
              <a:spcBef>
                <a:spcPts val="0"/>
              </a:spcBef>
              <a:spcAft>
                <a:spcPts val="0"/>
              </a:spcAft>
              <a:buSzPts val="700"/>
              <a:buFont typeface="Nunito Medium"/>
              <a:buAutoNum type="arabicPeriod"/>
            </a:pPr>
            <a:r>
              <a:rPr lang="en" sz="700">
                <a:latin typeface="Nunito Medium"/>
                <a:ea typeface="Nunito Medium"/>
                <a:cs typeface="Nunito Medium"/>
                <a:sym typeface="Nunito Medium"/>
              </a:rPr>
              <a:t>They can ensure that the feature still aligns with the company direction and strategy.</a:t>
            </a:r>
            <a:endParaRPr sz="700">
              <a:latin typeface="Nunito Medium"/>
              <a:ea typeface="Nunito Medium"/>
              <a:cs typeface="Nunito Medium"/>
              <a:sym typeface="Nunito Medium"/>
            </a:endParaRPr>
          </a:p>
          <a:p>
            <a:pPr indent="0" lvl="0" marL="45720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101600" lvl="0" marL="114300" rtl="0" algn="l">
              <a:lnSpc>
                <a:spcPct val="100000"/>
              </a:lnSpc>
              <a:spcBef>
                <a:spcPts val="0"/>
              </a:spcBef>
              <a:spcAft>
                <a:spcPts val="0"/>
              </a:spcAft>
              <a:buSzPts val="700"/>
              <a:buFont typeface="Nunito Medium"/>
              <a:buAutoNum type="arabicPeriod"/>
            </a:pPr>
            <a:r>
              <a:rPr lang="en" sz="700">
                <a:latin typeface="Nunito Medium"/>
                <a:ea typeface="Nunito Medium"/>
                <a:cs typeface="Nunito Medium"/>
                <a:sym typeface="Nunito Medium"/>
              </a:rPr>
              <a:t>They can ensure the brand guidelines and company personality are upheld in the designs and user journey.</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p:txBody>
      </p:sp>
      <p:sp>
        <p:nvSpPr>
          <p:cNvPr id="258" name="Google Shape;258;p32"/>
          <p:cNvSpPr txBox="1"/>
          <p:nvPr/>
        </p:nvSpPr>
        <p:spPr>
          <a:xfrm>
            <a:off x="1909419"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59" name="Google Shape;259;p32"/>
          <p:cNvSpPr txBox="1"/>
          <p:nvPr/>
        </p:nvSpPr>
        <p:spPr>
          <a:xfrm>
            <a:off x="1909500" y="889300"/>
            <a:ext cx="33216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Meeting Recording: Link</a:t>
            </a:r>
            <a:endParaRPr sz="900">
              <a:solidFill>
                <a:srgbClr val="457B9D"/>
              </a:solidFill>
              <a:latin typeface="Manrope Light"/>
              <a:ea typeface="Manrope Light"/>
              <a:cs typeface="Manrope Light"/>
              <a:sym typeface="Manrope Light"/>
            </a:endParaRPr>
          </a:p>
        </p:txBody>
      </p:sp>
      <p:sp>
        <p:nvSpPr>
          <p:cNvPr id="260" name="Google Shape;260;p32"/>
          <p:cNvSpPr txBox="1"/>
          <p:nvPr>
            <p:ph idx="1" type="subTitle"/>
          </p:nvPr>
        </p:nvSpPr>
        <p:spPr>
          <a:xfrm>
            <a:off x="1859300" y="36737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decisions made &amp; why</a:t>
            </a:r>
            <a:endParaRPr b="1" sz="1100"/>
          </a:p>
        </p:txBody>
      </p:sp>
      <p:sp>
        <p:nvSpPr>
          <p:cNvPr id="261" name="Google Shape;261;p32"/>
          <p:cNvSpPr txBox="1"/>
          <p:nvPr/>
        </p:nvSpPr>
        <p:spPr>
          <a:xfrm>
            <a:off x="1961700" y="3993675"/>
            <a:ext cx="6786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62" name="Google Shape;262;p32"/>
          <p:cNvSpPr txBox="1"/>
          <p:nvPr>
            <p:ph idx="1" type="subTitle"/>
          </p:nvPr>
        </p:nvSpPr>
        <p:spPr>
          <a:xfrm>
            <a:off x="5376575"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Notes from the checkpoint sync</a:t>
            </a:r>
            <a:endParaRPr b="1" sz="1100"/>
          </a:p>
        </p:txBody>
      </p:sp>
      <p:sp>
        <p:nvSpPr>
          <p:cNvPr id="263" name="Google Shape;263;p32"/>
          <p:cNvSpPr txBox="1"/>
          <p:nvPr/>
        </p:nvSpPr>
        <p:spPr>
          <a:xfrm>
            <a:off x="5426694"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64" name="Google Shape;264;p32"/>
          <p:cNvSpPr txBox="1"/>
          <p:nvPr/>
        </p:nvSpPr>
        <p:spPr>
          <a:xfrm>
            <a:off x="5427725" y="889300"/>
            <a:ext cx="32694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Date: </a:t>
            </a:r>
            <a:endParaRPr sz="900">
              <a:solidFill>
                <a:srgbClr val="457B9D"/>
              </a:solidFill>
              <a:latin typeface="Manrope Light"/>
              <a:ea typeface="Manrope Light"/>
              <a:cs typeface="Manrope Light"/>
              <a:sym typeface="Manrop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Squad: Phase Scoping &amp; Writing Trello Cards</a:t>
            </a:r>
            <a:endParaRPr b="1" sz="2400">
              <a:solidFill>
                <a:srgbClr val="E63946"/>
              </a:solidFill>
              <a:latin typeface="Pacifico"/>
              <a:ea typeface="Pacifico"/>
              <a:cs typeface="Pacifico"/>
              <a:sym typeface="Pacifico"/>
            </a:endParaRPr>
          </a:p>
        </p:txBody>
      </p:sp>
      <p:sp>
        <p:nvSpPr>
          <p:cNvPr id="270" name="Google Shape;270;p33"/>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Once we get sign-off then the PM will start to map out the individual user stories and slice them into internal phases for the squad to better digest.  Once confirmed, the PM should get the detailed requirements of the 1st phase ready (which includes links to the design files).</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Future scopes can be spec’d out later, but the trello cards of all scopes should still be made as placeholders and put in the icebox so that the entire squad understands the scope of the entire feature.  Additionally, when new cards are made due to unforeseen edge cases or considerations (which are inevitable), then we can re-prioritize those cards accordingly with the future scope cards.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p:txBody>
      </p:sp>
      <p:cxnSp>
        <p:nvCxnSpPr>
          <p:cNvPr id="271" name="Google Shape;271;p33"/>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272" name="Google Shape;272;p33"/>
          <p:cNvSpPr txBox="1"/>
          <p:nvPr/>
        </p:nvSpPr>
        <p:spPr>
          <a:xfrm>
            <a:off x="1961700" y="1189100"/>
            <a:ext cx="6786600" cy="15699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Phase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2]</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Phase 2</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2]</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0" lvl="0" marL="0" rtl="0" algn="l">
              <a:spcBef>
                <a:spcPts val="0"/>
              </a:spcBef>
              <a:spcAft>
                <a:spcPts val="0"/>
              </a:spcAft>
              <a:buNone/>
            </a:pPr>
            <a:r>
              <a:t/>
            </a:r>
            <a:endParaRPr sz="900">
              <a:solidFill>
                <a:srgbClr val="1D3557"/>
              </a:solidFill>
              <a:latin typeface="Manrope Light"/>
              <a:ea typeface="Manrope Light"/>
              <a:cs typeface="Manrope Light"/>
              <a:sym typeface="Manrope Light"/>
            </a:endParaRPr>
          </a:p>
        </p:txBody>
      </p:sp>
      <p:sp>
        <p:nvSpPr>
          <p:cNvPr id="273" name="Google Shape;273;p33"/>
          <p:cNvSpPr txBox="1"/>
          <p:nvPr>
            <p:ph idx="1" type="subTitle"/>
          </p:nvPr>
        </p:nvSpPr>
        <p:spPr>
          <a:xfrm>
            <a:off x="1859300" y="869125"/>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Phases to be initially released</a:t>
            </a:r>
            <a:endParaRPr b="1" sz="1100"/>
          </a:p>
        </p:txBody>
      </p:sp>
      <p:sp>
        <p:nvSpPr>
          <p:cNvPr id="274" name="Google Shape;274;p33"/>
          <p:cNvSpPr txBox="1"/>
          <p:nvPr/>
        </p:nvSpPr>
        <p:spPr>
          <a:xfrm>
            <a:off x="1961700" y="4103875"/>
            <a:ext cx="33393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Trello Board: Link</a:t>
            </a:r>
            <a:endParaRPr b="1" sz="900">
              <a:solidFill>
                <a:srgbClr val="1D3557"/>
              </a:solidFill>
              <a:latin typeface="Manrope"/>
              <a:ea typeface="Manrope"/>
              <a:cs typeface="Manrope"/>
              <a:sym typeface="Manrope"/>
            </a:endParaRPr>
          </a:p>
        </p:txBody>
      </p:sp>
      <p:sp>
        <p:nvSpPr>
          <p:cNvPr id="275" name="Google Shape;275;p33"/>
          <p:cNvSpPr txBox="1"/>
          <p:nvPr>
            <p:ph idx="1" type="subTitle"/>
          </p:nvPr>
        </p:nvSpPr>
        <p:spPr>
          <a:xfrm>
            <a:off x="1859300" y="2854075"/>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Additional/Future Phases</a:t>
            </a:r>
            <a:endParaRPr b="1" sz="1100"/>
          </a:p>
        </p:txBody>
      </p:sp>
      <p:sp>
        <p:nvSpPr>
          <p:cNvPr id="276" name="Google Shape;276;p33"/>
          <p:cNvSpPr txBox="1"/>
          <p:nvPr/>
        </p:nvSpPr>
        <p:spPr>
          <a:xfrm>
            <a:off x="1961700" y="3174050"/>
            <a:ext cx="6786600" cy="7389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3557"/>
                </a:solidFill>
                <a:latin typeface="Manrope Light"/>
                <a:ea typeface="Manrope Light"/>
                <a:cs typeface="Manrope Light"/>
                <a:sym typeface="Manrope Light"/>
              </a:rPr>
              <a:t>Phase 3</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[User story 2]</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idx="4294967295" type="title"/>
          </p:nvPr>
        </p:nvSpPr>
        <p:spPr>
          <a:xfrm>
            <a:off x="142350" y="201800"/>
            <a:ext cx="8834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557"/>
                </a:solidFill>
              </a:rPr>
              <a:t>Checkpoint: Design handoff meeting with entire squad</a:t>
            </a:r>
            <a:endParaRPr>
              <a:solidFill>
                <a:srgbClr val="1D3557"/>
              </a:solidFill>
            </a:endParaRPr>
          </a:p>
        </p:txBody>
      </p:sp>
      <p:cxnSp>
        <p:nvCxnSpPr>
          <p:cNvPr id="282" name="Google Shape;282;p34"/>
          <p:cNvCxnSpPr/>
          <p:nvPr/>
        </p:nvCxnSpPr>
        <p:spPr>
          <a:xfrm>
            <a:off x="1741832" y="889300"/>
            <a:ext cx="0" cy="3372900"/>
          </a:xfrm>
          <a:prstGeom prst="straightConnector1">
            <a:avLst/>
          </a:prstGeom>
          <a:noFill/>
          <a:ln cap="flat" cmpd="sng" w="9525">
            <a:solidFill>
              <a:srgbClr val="F1FAEE"/>
            </a:solidFill>
            <a:prstDash val="dot"/>
            <a:round/>
            <a:headEnd len="med" w="med" type="none"/>
            <a:tailEnd len="med" w="med" type="none"/>
          </a:ln>
        </p:spPr>
      </p:cxnSp>
      <p:sp>
        <p:nvSpPr>
          <p:cNvPr id="283" name="Google Shape;283;p34"/>
          <p:cNvSpPr txBox="1"/>
          <p:nvPr>
            <p:ph idx="1" type="subTitle"/>
          </p:nvPr>
        </p:nvSpPr>
        <p:spPr>
          <a:xfrm>
            <a:off x="1859300"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Agenda points to discuss</a:t>
            </a:r>
            <a:endParaRPr b="1" sz="1100"/>
          </a:p>
        </p:txBody>
      </p:sp>
      <p:sp>
        <p:nvSpPr>
          <p:cNvPr id="284" name="Google Shape;284;p34"/>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Nunito Medium"/>
                <a:ea typeface="Nunito Medium"/>
                <a:cs typeface="Nunito Medium"/>
                <a:sym typeface="Nunito Medium"/>
              </a:rPr>
              <a:t>The squad should review all the designs for a final time and ensure that everyone has context for the next batch of work.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latin typeface="Nunito Medium"/>
                <a:ea typeface="Nunito Medium"/>
                <a:cs typeface="Nunito Medium"/>
                <a:sym typeface="Nunito Medium"/>
              </a:rPr>
              <a:t>Besides this meeting, it’ll be good practice for the designer and the engineer who are picking up a specific card to review the designs one final time (e.g. to go over component behavior, dependencies, etc)</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p:txBody>
      </p:sp>
      <p:sp>
        <p:nvSpPr>
          <p:cNvPr id="285" name="Google Shape;285;p34"/>
          <p:cNvSpPr txBox="1"/>
          <p:nvPr/>
        </p:nvSpPr>
        <p:spPr>
          <a:xfrm>
            <a:off x="1909425"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86" name="Google Shape;286;p34"/>
          <p:cNvSpPr txBox="1"/>
          <p:nvPr/>
        </p:nvSpPr>
        <p:spPr>
          <a:xfrm>
            <a:off x="1909500" y="889300"/>
            <a:ext cx="33216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Meeting Recording: Link</a:t>
            </a:r>
            <a:endParaRPr sz="900">
              <a:solidFill>
                <a:srgbClr val="457B9D"/>
              </a:solidFill>
              <a:latin typeface="Manrope Light"/>
              <a:ea typeface="Manrope Light"/>
              <a:cs typeface="Manrope Light"/>
              <a:sym typeface="Manrope Light"/>
            </a:endParaRPr>
          </a:p>
        </p:txBody>
      </p:sp>
      <p:sp>
        <p:nvSpPr>
          <p:cNvPr id="287" name="Google Shape;287;p34"/>
          <p:cNvSpPr txBox="1"/>
          <p:nvPr>
            <p:ph idx="1" type="subTitle"/>
          </p:nvPr>
        </p:nvSpPr>
        <p:spPr>
          <a:xfrm>
            <a:off x="1859300" y="36737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decisions made &amp; why</a:t>
            </a:r>
            <a:endParaRPr b="1" sz="1100"/>
          </a:p>
        </p:txBody>
      </p:sp>
      <p:sp>
        <p:nvSpPr>
          <p:cNvPr id="288" name="Google Shape;288;p34"/>
          <p:cNvSpPr txBox="1"/>
          <p:nvPr/>
        </p:nvSpPr>
        <p:spPr>
          <a:xfrm>
            <a:off x="1961700" y="3993675"/>
            <a:ext cx="6786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89" name="Google Shape;289;p34"/>
          <p:cNvSpPr txBox="1"/>
          <p:nvPr>
            <p:ph idx="1" type="subTitle"/>
          </p:nvPr>
        </p:nvSpPr>
        <p:spPr>
          <a:xfrm>
            <a:off x="5376575"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Notes from the checkpoint sync</a:t>
            </a:r>
            <a:endParaRPr b="1" sz="1100"/>
          </a:p>
        </p:txBody>
      </p:sp>
      <p:sp>
        <p:nvSpPr>
          <p:cNvPr id="290" name="Google Shape;290;p34"/>
          <p:cNvSpPr txBox="1"/>
          <p:nvPr/>
        </p:nvSpPr>
        <p:spPr>
          <a:xfrm>
            <a:off x="5426694"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291" name="Google Shape;291;p34"/>
          <p:cNvSpPr txBox="1"/>
          <p:nvPr/>
        </p:nvSpPr>
        <p:spPr>
          <a:xfrm>
            <a:off x="5427725" y="889300"/>
            <a:ext cx="32694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Date: </a:t>
            </a:r>
            <a:endParaRPr sz="900">
              <a:solidFill>
                <a:srgbClr val="457B9D"/>
              </a:solidFill>
              <a:latin typeface="Manrope Light"/>
              <a:ea typeface="Manrope Light"/>
              <a:cs typeface="Manrope Light"/>
              <a:sym typeface="Manrop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Squad: Breakdown stories into dev tasks  w/estimates</a:t>
            </a:r>
            <a:endParaRPr b="1" sz="2400">
              <a:solidFill>
                <a:srgbClr val="E63946"/>
              </a:solidFill>
              <a:latin typeface="Pacifico"/>
              <a:ea typeface="Pacifico"/>
              <a:cs typeface="Pacifico"/>
              <a:sym typeface="Pacifico"/>
            </a:endParaRPr>
          </a:p>
        </p:txBody>
      </p:sp>
      <p:sp>
        <p:nvSpPr>
          <p:cNvPr id="297" name="Google Shape;297;p35"/>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If necessary, the engineers should break down the user stories into checklist items on the back on the cards.  In addition, they should provide an estimate for the entire card.  These estimates should not be used for giving timelines to stakeholders, but instead, as an exercise to drill down on the technical work involved.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One framework suggested for running an estimation exercise is using Estimation Poker (google it)</a:t>
            </a:r>
            <a:endParaRPr sz="700">
              <a:solidFill>
                <a:srgbClr val="999999"/>
              </a:solidFill>
              <a:latin typeface="Nunito Medium"/>
              <a:ea typeface="Nunito Medium"/>
              <a:cs typeface="Nunito Medium"/>
              <a:sym typeface="Nunito Medium"/>
            </a:endParaRPr>
          </a:p>
        </p:txBody>
      </p:sp>
      <p:cxnSp>
        <p:nvCxnSpPr>
          <p:cNvPr id="298" name="Google Shape;298;p35"/>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299" name="Google Shape;299;p35"/>
          <p:cNvSpPr txBox="1"/>
          <p:nvPr>
            <p:ph idx="1" type="subTitle"/>
          </p:nvPr>
        </p:nvSpPr>
        <p:spPr>
          <a:xfrm>
            <a:off x="1859300" y="12124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Highlights from the sync</a:t>
            </a:r>
            <a:endParaRPr b="1" sz="1100"/>
          </a:p>
        </p:txBody>
      </p:sp>
      <p:sp>
        <p:nvSpPr>
          <p:cNvPr id="300" name="Google Shape;300;p35"/>
          <p:cNvSpPr txBox="1"/>
          <p:nvPr/>
        </p:nvSpPr>
        <p:spPr>
          <a:xfrm>
            <a:off x="1961700" y="1532375"/>
            <a:ext cx="6786600" cy="4617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Lorem Ipsum</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
        <p:nvSpPr>
          <p:cNvPr id="301" name="Google Shape;301;p35"/>
          <p:cNvSpPr txBox="1"/>
          <p:nvPr/>
        </p:nvSpPr>
        <p:spPr>
          <a:xfrm>
            <a:off x="1961700" y="889300"/>
            <a:ext cx="3371700" cy="3231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D3557"/>
                </a:solidFill>
                <a:latin typeface="Manrope"/>
                <a:ea typeface="Manrope"/>
                <a:cs typeface="Manrope"/>
                <a:sym typeface="Manrope"/>
              </a:rPr>
              <a:t>Meeting Recording: Link</a:t>
            </a:r>
            <a:endParaRPr sz="900">
              <a:solidFill>
                <a:srgbClr val="1D3557"/>
              </a:solidFill>
              <a:latin typeface="Manrope Light"/>
              <a:ea typeface="Manrope Light"/>
              <a:cs typeface="Manrope Light"/>
              <a:sym typeface="Manrop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idx="4294967295" type="title"/>
          </p:nvPr>
        </p:nvSpPr>
        <p:spPr>
          <a:xfrm>
            <a:off x="220975" y="1192400"/>
            <a:ext cx="82698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FAEE"/>
                </a:solidFill>
              </a:rPr>
              <a:t>Optional Additional Pages</a:t>
            </a:r>
            <a:endParaRPr>
              <a:solidFill>
                <a:srgbClr val="F1FAEE"/>
              </a:solidFill>
            </a:endParaRPr>
          </a:p>
          <a:p>
            <a:pPr indent="-336550" lvl="0" marL="457200" rtl="0" algn="l">
              <a:spcBef>
                <a:spcPts val="0"/>
              </a:spcBef>
              <a:spcAft>
                <a:spcPts val="0"/>
              </a:spcAft>
              <a:buClr>
                <a:srgbClr val="F1FAEE"/>
              </a:buClr>
              <a:buSzPts val="1700"/>
              <a:buFont typeface="Nunito Black"/>
              <a:buChar char="●"/>
            </a:pPr>
            <a:r>
              <a:rPr b="0" lang="en" sz="1700">
                <a:solidFill>
                  <a:srgbClr val="F1FAEE"/>
                </a:solidFill>
                <a:latin typeface="Nunito Black"/>
                <a:ea typeface="Nunito Black"/>
                <a:cs typeface="Nunito Black"/>
                <a:sym typeface="Nunito Black"/>
              </a:rPr>
              <a:t>Analytics mapping</a:t>
            </a:r>
            <a:endParaRPr b="0" sz="1700">
              <a:solidFill>
                <a:srgbClr val="F1FAEE"/>
              </a:solidFill>
              <a:latin typeface="Nunito Black"/>
              <a:ea typeface="Nunito Black"/>
              <a:cs typeface="Nunito Black"/>
              <a:sym typeface="Nunito Black"/>
            </a:endParaRPr>
          </a:p>
          <a:p>
            <a:pPr indent="-336550" lvl="0" marL="457200" rtl="0" algn="l">
              <a:spcBef>
                <a:spcPts val="0"/>
              </a:spcBef>
              <a:spcAft>
                <a:spcPts val="0"/>
              </a:spcAft>
              <a:buClr>
                <a:srgbClr val="F1FAEE"/>
              </a:buClr>
              <a:buSzPts val="1700"/>
              <a:buFont typeface="Nunito Black"/>
              <a:buChar char="●"/>
            </a:pPr>
            <a:r>
              <a:rPr b="0" lang="en" sz="1700">
                <a:solidFill>
                  <a:srgbClr val="F1FAEE"/>
                </a:solidFill>
                <a:latin typeface="Nunito Black"/>
                <a:ea typeface="Nunito Black"/>
                <a:cs typeface="Nunito Black"/>
                <a:sym typeface="Nunito Black"/>
              </a:rPr>
              <a:t>Release Notes</a:t>
            </a:r>
            <a:endParaRPr b="0" sz="1700">
              <a:solidFill>
                <a:srgbClr val="F1FAEE"/>
              </a:solidFill>
              <a:latin typeface="Nunito Black"/>
              <a:ea typeface="Nunito Black"/>
              <a:cs typeface="Nunito Black"/>
              <a:sym typeface="Nunito Black"/>
            </a:endParaRPr>
          </a:p>
          <a:p>
            <a:pPr indent="-336550" lvl="0" marL="457200" rtl="0" algn="l">
              <a:spcBef>
                <a:spcPts val="0"/>
              </a:spcBef>
              <a:spcAft>
                <a:spcPts val="0"/>
              </a:spcAft>
              <a:buClr>
                <a:srgbClr val="F1FAEE"/>
              </a:buClr>
              <a:buSzPts val="1700"/>
              <a:buFont typeface="Nunito Black"/>
              <a:buChar char="●"/>
            </a:pPr>
            <a:r>
              <a:rPr b="0" lang="en" sz="1700">
                <a:solidFill>
                  <a:srgbClr val="F1FAEE"/>
                </a:solidFill>
                <a:latin typeface="Nunito Black"/>
                <a:ea typeface="Nunito Black"/>
                <a:cs typeface="Nunito Black"/>
                <a:sym typeface="Nunito Black"/>
              </a:rPr>
              <a:t>GTM/Rollout Plan</a:t>
            </a:r>
            <a:endParaRPr b="0" sz="1700">
              <a:solidFill>
                <a:srgbClr val="F1FAEE"/>
              </a:solidFill>
              <a:latin typeface="Nunito Black"/>
              <a:ea typeface="Nunito Black"/>
              <a:cs typeface="Nunito Black"/>
              <a:sym typeface="Nunito Black"/>
            </a:endParaRPr>
          </a:p>
          <a:p>
            <a:pPr indent="-336550" lvl="0" marL="457200" rtl="0" algn="l">
              <a:spcBef>
                <a:spcPts val="0"/>
              </a:spcBef>
              <a:spcAft>
                <a:spcPts val="0"/>
              </a:spcAft>
              <a:buClr>
                <a:srgbClr val="F1FAEE"/>
              </a:buClr>
              <a:buSzPts val="1700"/>
              <a:buFont typeface="Nunito Black"/>
              <a:buChar char="●"/>
            </a:pPr>
            <a:r>
              <a:rPr b="0" lang="en" sz="1700">
                <a:solidFill>
                  <a:srgbClr val="F1FAEE"/>
                </a:solidFill>
                <a:latin typeface="Nunito Black"/>
                <a:ea typeface="Nunito Black"/>
                <a:cs typeface="Nunito Black"/>
                <a:sym typeface="Nunito Black"/>
              </a:rPr>
              <a:t>Squad Retrospective</a:t>
            </a:r>
            <a:endParaRPr b="0" sz="1700">
              <a:solidFill>
                <a:srgbClr val="F1FAEE"/>
              </a:solidFill>
              <a:latin typeface="Nunito Black"/>
              <a:ea typeface="Nunito Black"/>
              <a:cs typeface="Nunito Black"/>
              <a:sym typeface="Nuni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4294967295" type="title"/>
          </p:nvPr>
        </p:nvSpPr>
        <p:spPr>
          <a:xfrm>
            <a:off x="220975" y="1192400"/>
            <a:ext cx="8269800" cy="58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1FAEE"/>
                </a:solidFill>
              </a:rPr>
              <a:t>Intro</a:t>
            </a:r>
            <a:endParaRPr>
              <a:solidFill>
                <a:srgbClr val="F1FAE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p:nvPr/>
        </p:nvSpPr>
        <p:spPr>
          <a:xfrm>
            <a:off x="7780283" y="2270151"/>
            <a:ext cx="1212900" cy="1514100"/>
          </a:xfrm>
          <a:prstGeom prst="homePlate">
            <a:avLst>
              <a:gd fmla="val 18935"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57150" rtl="0" algn="l">
              <a:lnSpc>
                <a:spcPct val="115000"/>
              </a:lnSpc>
              <a:spcBef>
                <a:spcPts val="0"/>
              </a:spcBef>
              <a:spcAft>
                <a:spcPts val="0"/>
              </a:spcAft>
              <a:buNone/>
            </a:pPr>
            <a:r>
              <a:rPr lang="en" sz="1100">
                <a:solidFill>
                  <a:srgbClr val="457B9D"/>
                </a:solidFill>
                <a:latin typeface="Nunito Black"/>
                <a:ea typeface="Nunito Black"/>
                <a:cs typeface="Nunito Black"/>
                <a:sym typeface="Nunito Black"/>
              </a:rPr>
              <a:t>Squad:</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Breakdown user stories into dev tasks  w/estimates </a:t>
            </a:r>
            <a:endParaRPr sz="1100">
              <a:solidFill>
                <a:srgbClr val="457B9D"/>
              </a:solidFill>
              <a:latin typeface="Nunito Black"/>
              <a:ea typeface="Nunito Black"/>
              <a:cs typeface="Nunito Black"/>
              <a:sym typeface="Nunito Black"/>
            </a:endParaRPr>
          </a:p>
          <a:p>
            <a:pPr indent="0" lvl="0" marL="0" rtl="0" algn="l">
              <a:spcBef>
                <a:spcPts val="1000"/>
              </a:spcBef>
              <a:spcAft>
                <a:spcPts val="0"/>
              </a:spcAft>
              <a:buNone/>
            </a:pPr>
            <a:r>
              <a:t/>
            </a:r>
            <a:endParaRPr sz="1100">
              <a:solidFill>
                <a:srgbClr val="457B9D"/>
              </a:solidFill>
              <a:latin typeface="Nunito Black"/>
              <a:ea typeface="Nunito Black"/>
              <a:cs typeface="Nunito Black"/>
              <a:sym typeface="Nunito Black"/>
            </a:endParaRPr>
          </a:p>
        </p:txBody>
      </p:sp>
      <p:sp>
        <p:nvSpPr>
          <p:cNvPr id="95" name="Google Shape;95;p20"/>
          <p:cNvSpPr/>
          <p:nvPr/>
        </p:nvSpPr>
        <p:spPr>
          <a:xfrm>
            <a:off x="6666958" y="2270151"/>
            <a:ext cx="1212900" cy="1514100"/>
          </a:xfrm>
          <a:prstGeom prst="homePlate">
            <a:avLst>
              <a:gd fmla="val 18935"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57B9D"/>
                </a:solidFill>
                <a:latin typeface="Nunito Black"/>
                <a:ea typeface="Nunito Black"/>
                <a:cs typeface="Nunito Black"/>
                <a:sym typeface="Nunito Black"/>
              </a:rPr>
              <a:t>Squad:</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Make Trello cards</a:t>
            </a:r>
            <a:endParaRPr sz="1100">
              <a:solidFill>
                <a:srgbClr val="457B9D"/>
              </a:solidFill>
              <a:latin typeface="Nunito Black"/>
              <a:ea typeface="Nunito Black"/>
              <a:cs typeface="Nunito Black"/>
              <a:sym typeface="Nunito Black"/>
            </a:endParaRPr>
          </a:p>
          <a:p>
            <a:pPr indent="0" lvl="0" marL="0" rtl="0" algn="l">
              <a:spcBef>
                <a:spcPts val="500"/>
              </a:spcBef>
              <a:spcAft>
                <a:spcPts val="0"/>
              </a:spcAft>
              <a:buNone/>
            </a:pPr>
            <a:r>
              <a:t/>
            </a:r>
            <a:endParaRPr sz="1100">
              <a:solidFill>
                <a:srgbClr val="457B9D"/>
              </a:solidFill>
              <a:latin typeface="Nunito Black"/>
              <a:ea typeface="Nunito Black"/>
              <a:cs typeface="Nunito Black"/>
              <a:sym typeface="Nunito Black"/>
            </a:endParaRPr>
          </a:p>
        </p:txBody>
      </p:sp>
      <p:sp>
        <p:nvSpPr>
          <p:cNvPr id="96" name="Google Shape;96;p20"/>
          <p:cNvSpPr/>
          <p:nvPr/>
        </p:nvSpPr>
        <p:spPr>
          <a:xfrm>
            <a:off x="5531757" y="2270151"/>
            <a:ext cx="1212900" cy="1514100"/>
          </a:xfrm>
          <a:prstGeom prst="homePlate">
            <a:avLst>
              <a:gd fmla="val 18935"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57B9D"/>
                </a:solidFill>
                <a:latin typeface="Nunito Black"/>
                <a:ea typeface="Nunito Black"/>
                <a:cs typeface="Nunito Black"/>
                <a:sym typeface="Nunito Black"/>
              </a:rPr>
              <a:t>Design:</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Mockups / Prototypes &amp; Edge Case Handling</a:t>
            </a:r>
            <a:endParaRPr sz="900">
              <a:solidFill>
                <a:srgbClr val="457B9D"/>
              </a:solidFill>
              <a:latin typeface="Nunito Black"/>
              <a:ea typeface="Nunito Black"/>
              <a:cs typeface="Nunito Black"/>
              <a:sym typeface="Nunito Black"/>
            </a:endParaRPr>
          </a:p>
          <a:p>
            <a:pPr indent="0" lvl="0" marL="0" rtl="0" algn="l">
              <a:spcBef>
                <a:spcPts val="1000"/>
              </a:spcBef>
              <a:spcAft>
                <a:spcPts val="0"/>
              </a:spcAft>
              <a:buNone/>
            </a:pPr>
            <a:r>
              <a:t/>
            </a:r>
            <a:endParaRPr sz="1100">
              <a:solidFill>
                <a:srgbClr val="457B9D"/>
              </a:solidFill>
              <a:latin typeface="Nunito Black"/>
              <a:ea typeface="Nunito Black"/>
              <a:cs typeface="Nunito Black"/>
              <a:sym typeface="Nunito Black"/>
            </a:endParaRPr>
          </a:p>
        </p:txBody>
      </p:sp>
      <p:sp>
        <p:nvSpPr>
          <p:cNvPr id="97" name="Google Shape;97;p20"/>
          <p:cNvSpPr/>
          <p:nvPr/>
        </p:nvSpPr>
        <p:spPr>
          <a:xfrm>
            <a:off x="4393705" y="2270151"/>
            <a:ext cx="1212900" cy="1514100"/>
          </a:xfrm>
          <a:prstGeom prst="homePlate">
            <a:avLst>
              <a:gd fmla="val 18935"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57150" rtl="0" algn="l">
              <a:lnSpc>
                <a:spcPct val="115000"/>
              </a:lnSpc>
              <a:spcBef>
                <a:spcPts val="0"/>
              </a:spcBef>
              <a:spcAft>
                <a:spcPts val="0"/>
              </a:spcAft>
              <a:buNone/>
            </a:pPr>
            <a:r>
              <a:rPr lang="en" sz="1100">
                <a:solidFill>
                  <a:srgbClr val="457B9D"/>
                </a:solidFill>
                <a:latin typeface="Nunito Black"/>
                <a:ea typeface="Nunito Black"/>
                <a:cs typeface="Nunito Black"/>
                <a:sym typeface="Nunito Black"/>
              </a:rPr>
              <a:t>PRD:</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High level User stories w/scopes </a:t>
            </a:r>
            <a:endParaRPr sz="1100">
              <a:solidFill>
                <a:srgbClr val="457B9D"/>
              </a:solidFill>
              <a:latin typeface="Nunito Black"/>
              <a:ea typeface="Nunito Black"/>
              <a:cs typeface="Nunito Black"/>
              <a:sym typeface="Nunito Black"/>
            </a:endParaRPr>
          </a:p>
          <a:p>
            <a:pPr indent="0" lvl="0" marL="0" rtl="0" algn="l">
              <a:spcBef>
                <a:spcPts val="1000"/>
              </a:spcBef>
              <a:spcAft>
                <a:spcPts val="0"/>
              </a:spcAft>
              <a:buNone/>
            </a:pPr>
            <a:r>
              <a:t/>
            </a:r>
            <a:endParaRPr sz="1100">
              <a:solidFill>
                <a:srgbClr val="457B9D"/>
              </a:solidFill>
              <a:latin typeface="Nunito Black"/>
              <a:ea typeface="Nunito Black"/>
              <a:cs typeface="Nunito Black"/>
              <a:sym typeface="Nunito Black"/>
            </a:endParaRPr>
          </a:p>
        </p:txBody>
      </p:sp>
      <p:sp>
        <p:nvSpPr>
          <p:cNvPr id="98" name="Google Shape;98;p20"/>
          <p:cNvSpPr/>
          <p:nvPr/>
        </p:nvSpPr>
        <p:spPr>
          <a:xfrm>
            <a:off x="3283231" y="2270151"/>
            <a:ext cx="1212900" cy="1514100"/>
          </a:xfrm>
          <a:prstGeom prst="homePlate">
            <a:avLst>
              <a:gd fmla="val 18935"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57B9D"/>
                </a:solidFill>
                <a:latin typeface="Nunito Black"/>
                <a:ea typeface="Nunito Black"/>
                <a:cs typeface="Nunito Black"/>
                <a:sym typeface="Nunito Black"/>
              </a:rPr>
              <a:t>Design:</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Concepts &amp; Approaches</a:t>
            </a:r>
            <a:endParaRPr sz="1100">
              <a:solidFill>
                <a:srgbClr val="457B9D"/>
              </a:solidFill>
              <a:latin typeface="Nunito Black"/>
              <a:ea typeface="Nunito Black"/>
              <a:cs typeface="Nunito Black"/>
              <a:sym typeface="Nunito Black"/>
            </a:endParaRPr>
          </a:p>
          <a:p>
            <a:pPr indent="0" lvl="0" marL="0" rtl="0" algn="l">
              <a:spcBef>
                <a:spcPts val="500"/>
              </a:spcBef>
              <a:spcAft>
                <a:spcPts val="0"/>
              </a:spcAft>
              <a:buNone/>
            </a:pPr>
            <a:r>
              <a:t/>
            </a:r>
            <a:endParaRPr sz="1100">
              <a:solidFill>
                <a:srgbClr val="457B9D"/>
              </a:solidFill>
              <a:latin typeface="Nunito Black"/>
              <a:ea typeface="Nunito Black"/>
              <a:cs typeface="Nunito Black"/>
              <a:sym typeface="Nunito Black"/>
            </a:endParaRPr>
          </a:p>
        </p:txBody>
      </p:sp>
      <p:sp>
        <p:nvSpPr>
          <p:cNvPr id="99" name="Google Shape;99;p20"/>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Requirement Gathering Workbook</a:t>
            </a:r>
            <a:endParaRPr b="1" sz="2400">
              <a:solidFill>
                <a:srgbClr val="E63946"/>
              </a:solidFill>
              <a:latin typeface="Pacifico"/>
              <a:ea typeface="Pacifico"/>
              <a:cs typeface="Pacifico"/>
              <a:sym typeface="Pacifico"/>
            </a:endParaRPr>
          </a:p>
        </p:txBody>
      </p:sp>
      <p:sp>
        <p:nvSpPr>
          <p:cNvPr id="100" name="Google Shape;100;p20"/>
          <p:cNvSpPr/>
          <p:nvPr/>
        </p:nvSpPr>
        <p:spPr>
          <a:xfrm>
            <a:off x="2150775" y="2270151"/>
            <a:ext cx="1212900" cy="1514100"/>
          </a:xfrm>
          <a:prstGeom prst="homePlate">
            <a:avLst>
              <a:gd fmla="val 13840" name="adj"/>
            </a:avLst>
          </a:prstGeom>
          <a:solidFill>
            <a:srgbClr val="F1FAEE"/>
          </a:solidFill>
          <a:ln cap="flat" cmpd="sng" w="9525">
            <a:solidFill>
              <a:srgbClr val="D9D9D9"/>
            </a:solidFill>
            <a:prstDash val="solid"/>
            <a:round/>
            <a:headEnd len="sm" w="sm" type="none"/>
            <a:tailEnd len="sm" w="sm" type="none"/>
          </a:ln>
          <a:effectLst>
            <a:outerShdw blurRad="200025" rotWithShape="0" algn="bl" dir="2580000" dist="47625">
              <a:srgbClr val="000000">
                <a:alpha val="11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100">
                <a:solidFill>
                  <a:srgbClr val="457B9D"/>
                </a:solidFill>
                <a:latin typeface="Nunito Black"/>
                <a:ea typeface="Nunito Black"/>
                <a:cs typeface="Nunito Black"/>
                <a:sym typeface="Nunito Black"/>
              </a:rPr>
              <a:t>PRD: </a:t>
            </a:r>
            <a:br>
              <a:rPr lang="en" sz="1100">
                <a:solidFill>
                  <a:srgbClr val="457B9D"/>
                </a:solidFill>
                <a:latin typeface="Nunito Black"/>
                <a:ea typeface="Nunito Black"/>
                <a:cs typeface="Nunito Black"/>
                <a:sym typeface="Nunito Black"/>
              </a:rPr>
            </a:br>
            <a:r>
              <a:rPr lang="en" sz="1100">
                <a:solidFill>
                  <a:srgbClr val="457B9D"/>
                </a:solidFill>
                <a:latin typeface="Nunito Black"/>
                <a:ea typeface="Nunito Black"/>
                <a:cs typeface="Nunito Black"/>
                <a:sym typeface="Nunito Black"/>
              </a:rPr>
              <a:t>Problem, Goals, observations, &amp; use </a:t>
            </a:r>
            <a:r>
              <a:rPr lang="en" sz="1100">
                <a:solidFill>
                  <a:srgbClr val="457B9D"/>
                </a:solidFill>
                <a:latin typeface="Nunito Black"/>
                <a:ea typeface="Nunito Black"/>
                <a:cs typeface="Nunito Black"/>
                <a:sym typeface="Nunito Black"/>
              </a:rPr>
              <a:t>cases</a:t>
            </a:r>
            <a:endParaRPr sz="1500">
              <a:solidFill>
                <a:srgbClr val="457B9D"/>
              </a:solidFill>
              <a:latin typeface="Nunito Black"/>
              <a:ea typeface="Nunito Black"/>
              <a:cs typeface="Nunito Black"/>
              <a:sym typeface="Nunito Black"/>
            </a:endParaRPr>
          </a:p>
        </p:txBody>
      </p:sp>
      <p:sp>
        <p:nvSpPr>
          <p:cNvPr id="101" name="Google Shape;101;p20"/>
          <p:cNvSpPr/>
          <p:nvPr/>
        </p:nvSpPr>
        <p:spPr>
          <a:xfrm rot="8166501">
            <a:off x="2709120" y="1053195"/>
            <a:ext cx="1019910" cy="1019910"/>
          </a:xfrm>
          <a:prstGeom prst="teardrop">
            <a:avLst>
              <a:gd fmla="val 100000" name="adj"/>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1FAEE"/>
              </a:solidFill>
              <a:latin typeface="Nunito Black"/>
              <a:ea typeface="Nunito Black"/>
              <a:cs typeface="Nunito Black"/>
              <a:sym typeface="Nunito Black"/>
            </a:endParaRPr>
          </a:p>
        </p:txBody>
      </p:sp>
      <p:sp>
        <p:nvSpPr>
          <p:cNvPr id="102" name="Google Shape;102;p20"/>
          <p:cNvSpPr/>
          <p:nvPr/>
        </p:nvSpPr>
        <p:spPr>
          <a:xfrm rot="8166501">
            <a:off x="3831228" y="1053195"/>
            <a:ext cx="1019910" cy="1019910"/>
          </a:xfrm>
          <a:prstGeom prst="teardrop">
            <a:avLst>
              <a:gd fmla="val 100000" name="adj"/>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1FAEE"/>
              </a:solidFill>
              <a:latin typeface="Nunito Black"/>
              <a:ea typeface="Nunito Black"/>
              <a:cs typeface="Nunito Black"/>
              <a:sym typeface="Nunito Black"/>
            </a:endParaRPr>
          </a:p>
        </p:txBody>
      </p:sp>
      <p:sp>
        <p:nvSpPr>
          <p:cNvPr id="103" name="Google Shape;103;p20"/>
          <p:cNvSpPr/>
          <p:nvPr/>
        </p:nvSpPr>
        <p:spPr>
          <a:xfrm rot="8166501">
            <a:off x="4934603" y="1053195"/>
            <a:ext cx="1019910" cy="1019910"/>
          </a:xfrm>
          <a:prstGeom prst="teardrop">
            <a:avLst>
              <a:gd fmla="val 100000" name="adj"/>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1FAEE"/>
              </a:solidFill>
              <a:latin typeface="Nunito Black"/>
              <a:ea typeface="Nunito Black"/>
              <a:cs typeface="Nunito Black"/>
              <a:sym typeface="Nunito Black"/>
            </a:endParaRPr>
          </a:p>
        </p:txBody>
      </p:sp>
      <p:sp>
        <p:nvSpPr>
          <p:cNvPr id="104" name="Google Shape;104;p20"/>
          <p:cNvSpPr/>
          <p:nvPr/>
        </p:nvSpPr>
        <p:spPr>
          <a:xfrm rot="8166501">
            <a:off x="6102700" y="1053195"/>
            <a:ext cx="1019910" cy="1019910"/>
          </a:xfrm>
          <a:prstGeom prst="teardrop">
            <a:avLst>
              <a:gd fmla="val 100000" name="adj"/>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1FAEE"/>
              </a:solidFill>
              <a:latin typeface="Nunito Black"/>
              <a:ea typeface="Nunito Black"/>
              <a:cs typeface="Nunito Black"/>
              <a:sym typeface="Nunito Black"/>
            </a:endParaRPr>
          </a:p>
        </p:txBody>
      </p:sp>
      <p:sp>
        <p:nvSpPr>
          <p:cNvPr id="105" name="Google Shape;105;p20"/>
          <p:cNvSpPr/>
          <p:nvPr/>
        </p:nvSpPr>
        <p:spPr>
          <a:xfrm rot="8166501">
            <a:off x="7224745" y="1053195"/>
            <a:ext cx="1019910" cy="1019910"/>
          </a:xfrm>
          <a:prstGeom prst="teardrop">
            <a:avLst>
              <a:gd fmla="val 100000" name="adj"/>
            </a:avLst>
          </a:prstGeom>
          <a:solidFill>
            <a:srgbClr val="457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1FAEE"/>
              </a:solidFill>
              <a:latin typeface="Nunito Black"/>
              <a:ea typeface="Nunito Black"/>
              <a:cs typeface="Nunito Black"/>
              <a:sym typeface="Nunito Black"/>
            </a:endParaRPr>
          </a:p>
        </p:txBody>
      </p:sp>
      <p:sp>
        <p:nvSpPr>
          <p:cNvPr id="106" name="Google Shape;106;p20"/>
          <p:cNvSpPr/>
          <p:nvPr/>
        </p:nvSpPr>
        <p:spPr>
          <a:xfrm>
            <a:off x="4929064" y="1056243"/>
            <a:ext cx="1086900" cy="1035300"/>
          </a:xfrm>
          <a:prstGeom prst="ellipse">
            <a:avLst/>
          </a:prstGeom>
          <a:solidFill>
            <a:srgbClr val="457B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1FAEE"/>
                </a:solidFill>
                <a:latin typeface="Nunito Black"/>
                <a:ea typeface="Nunito Black"/>
                <a:cs typeface="Nunito Black"/>
                <a:sym typeface="Nunito Black"/>
              </a:rPr>
              <a:t>Eng sync for inputs on </a:t>
            </a:r>
            <a:r>
              <a:rPr lang="en" sz="800">
                <a:solidFill>
                  <a:srgbClr val="F1FAEE"/>
                </a:solidFill>
                <a:latin typeface="Nunito Black"/>
                <a:ea typeface="Nunito Black"/>
                <a:cs typeface="Nunito Black"/>
                <a:sym typeface="Nunito Black"/>
              </a:rPr>
              <a:t>feasibility</a:t>
            </a:r>
            <a:endParaRPr sz="800">
              <a:solidFill>
                <a:srgbClr val="F1FAEE"/>
              </a:solidFill>
              <a:latin typeface="Nunito Black"/>
              <a:ea typeface="Nunito Black"/>
              <a:cs typeface="Nunito Black"/>
              <a:sym typeface="Nunito Black"/>
            </a:endParaRPr>
          </a:p>
        </p:txBody>
      </p:sp>
      <p:sp>
        <p:nvSpPr>
          <p:cNvPr id="107" name="Google Shape;107;p20"/>
          <p:cNvSpPr/>
          <p:nvPr/>
        </p:nvSpPr>
        <p:spPr>
          <a:xfrm>
            <a:off x="7191401" y="1056243"/>
            <a:ext cx="1086900" cy="1035300"/>
          </a:xfrm>
          <a:prstGeom prst="ellipse">
            <a:avLst/>
          </a:prstGeom>
          <a:solidFill>
            <a:srgbClr val="457B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1FAEE"/>
                </a:solidFill>
                <a:latin typeface="Nunito Black"/>
                <a:ea typeface="Nunito Black"/>
                <a:cs typeface="Nunito Black"/>
                <a:sym typeface="Nunito Black"/>
              </a:rPr>
              <a:t>Design Handoff meeting with entire squad</a:t>
            </a:r>
            <a:endParaRPr sz="800">
              <a:solidFill>
                <a:srgbClr val="F1FAEE"/>
              </a:solidFill>
              <a:latin typeface="Nunito Black"/>
              <a:ea typeface="Nunito Black"/>
              <a:cs typeface="Nunito Black"/>
              <a:sym typeface="Nunito Black"/>
            </a:endParaRPr>
          </a:p>
        </p:txBody>
      </p:sp>
      <p:sp>
        <p:nvSpPr>
          <p:cNvPr id="108" name="Google Shape;108;p20"/>
          <p:cNvSpPr/>
          <p:nvPr/>
        </p:nvSpPr>
        <p:spPr>
          <a:xfrm>
            <a:off x="3797896" y="1056243"/>
            <a:ext cx="1086900" cy="1035300"/>
          </a:xfrm>
          <a:prstGeom prst="ellipse">
            <a:avLst/>
          </a:prstGeom>
          <a:solidFill>
            <a:srgbClr val="457B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1FAEE"/>
                </a:solidFill>
                <a:latin typeface="Nunito Black"/>
                <a:ea typeface="Nunito Black"/>
                <a:cs typeface="Nunito Black"/>
                <a:sym typeface="Nunito Black"/>
              </a:rPr>
              <a:t>1st</a:t>
            </a:r>
            <a:r>
              <a:rPr lang="en" sz="800">
                <a:solidFill>
                  <a:srgbClr val="F1FAEE"/>
                </a:solidFill>
                <a:latin typeface="Nunito Black"/>
                <a:ea typeface="Nunito Black"/>
                <a:cs typeface="Nunito Black"/>
                <a:sym typeface="Nunito Black"/>
              </a:rPr>
              <a:t> Sync with Mgmt &amp; Tech VPs</a:t>
            </a:r>
            <a:endParaRPr sz="800">
              <a:solidFill>
                <a:srgbClr val="F1FAEE"/>
              </a:solidFill>
              <a:latin typeface="Nunito Black"/>
              <a:ea typeface="Nunito Black"/>
              <a:cs typeface="Nunito Black"/>
              <a:sym typeface="Nunito Black"/>
            </a:endParaRPr>
          </a:p>
        </p:txBody>
      </p:sp>
      <p:sp>
        <p:nvSpPr>
          <p:cNvPr id="109" name="Google Shape;109;p20"/>
          <p:cNvSpPr/>
          <p:nvPr/>
        </p:nvSpPr>
        <p:spPr>
          <a:xfrm>
            <a:off x="2666728" y="1056243"/>
            <a:ext cx="1086900" cy="1035300"/>
          </a:xfrm>
          <a:prstGeom prst="ellipse">
            <a:avLst/>
          </a:prstGeom>
          <a:solidFill>
            <a:srgbClr val="457B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1FAEE"/>
                </a:solidFill>
                <a:latin typeface="Nunito Black"/>
                <a:ea typeface="Nunito Black"/>
                <a:cs typeface="Nunito Black"/>
                <a:sym typeface="Nunito Black"/>
              </a:rPr>
              <a:t>The assigned PM &amp; Designer are briefed</a:t>
            </a:r>
            <a:endParaRPr sz="800">
              <a:solidFill>
                <a:srgbClr val="F1FAEE"/>
              </a:solidFill>
              <a:latin typeface="Nunito Black"/>
              <a:ea typeface="Nunito Black"/>
              <a:cs typeface="Nunito Black"/>
              <a:sym typeface="Nunito Black"/>
            </a:endParaRPr>
          </a:p>
        </p:txBody>
      </p:sp>
      <p:sp>
        <p:nvSpPr>
          <p:cNvPr id="110" name="Google Shape;110;p20"/>
          <p:cNvSpPr txBox="1"/>
          <p:nvPr>
            <p:ph idx="1" type="subTitle"/>
          </p:nvPr>
        </p:nvSpPr>
        <p:spPr>
          <a:xfrm rot="-5400000">
            <a:off x="1097636" y="1444675"/>
            <a:ext cx="1663200" cy="3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0" lang="en">
                <a:solidFill>
                  <a:srgbClr val="1D3557"/>
                </a:solidFill>
                <a:latin typeface="Nunito Black"/>
                <a:ea typeface="Nunito Black"/>
                <a:cs typeface="Nunito Black"/>
                <a:sym typeface="Nunito Black"/>
              </a:rPr>
              <a:t>Checkpoints</a:t>
            </a:r>
            <a:endParaRPr b="0">
              <a:solidFill>
                <a:srgbClr val="1D3557"/>
              </a:solidFill>
              <a:latin typeface="Nunito Black"/>
              <a:ea typeface="Nunito Black"/>
              <a:cs typeface="Nunito Black"/>
              <a:sym typeface="Nunito Black"/>
            </a:endParaRPr>
          </a:p>
        </p:txBody>
      </p:sp>
      <p:sp>
        <p:nvSpPr>
          <p:cNvPr id="111" name="Google Shape;111;p20"/>
          <p:cNvSpPr/>
          <p:nvPr/>
        </p:nvSpPr>
        <p:spPr>
          <a:xfrm flipH="1">
            <a:off x="5284835" y="3810450"/>
            <a:ext cx="1453500" cy="253200"/>
          </a:xfrm>
          <a:prstGeom prst="curvedUpArrow">
            <a:avLst>
              <a:gd fmla="val 25000" name="adj1"/>
              <a:gd fmla="val 50000" name="adj2"/>
              <a:gd fmla="val 25000" name="adj3"/>
            </a:avLst>
          </a:prstGeom>
          <a:solidFill>
            <a:srgbClr val="E63946"/>
          </a:solidFill>
          <a:ln cap="flat" cmpd="sng" w="28575">
            <a:solidFill>
              <a:srgbClr val="E639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flipH="1">
            <a:off x="4157481" y="3810450"/>
            <a:ext cx="1453500" cy="253200"/>
          </a:xfrm>
          <a:prstGeom prst="curvedUpArrow">
            <a:avLst>
              <a:gd fmla="val 25000" name="adj1"/>
              <a:gd fmla="val 50000" name="adj2"/>
              <a:gd fmla="val 25000" name="adj3"/>
            </a:avLst>
          </a:prstGeom>
          <a:solidFill>
            <a:srgbClr val="E63946"/>
          </a:solidFill>
          <a:ln cap="flat" cmpd="sng" w="28575">
            <a:solidFill>
              <a:srgbClr val="E639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flipH="1">
            <a:off x="3076951" y="3810450"/>
            <a:ext cx="1453500" cy="253200"/>
          </a:xfrm>
          <a:prstGeom prst="curvedUpArrow">
            <a:avLst>
              <a:gd fmla="val 25000" name="adj1"/>
              <a:gd fmla="val 50000" name="adj2"/>
              <a:gd fmla="val 25000" name="adj3"/>
            </a:avLst>
          </a:prstGeom>
          <a:solidFill>
            <a:srgbClr val="E63946"/>
          </a:solidFill>
          <a:ln cap="flat" cmpd="sng" w="28575">
            <a:solidFill>
              <a:srgbClr val="E639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flipH="1">
            <a:off x="6426350" y="3810450"/>
            <a:ext cx="1453500" cy="253200"/>
          </a:xfrm>
          <a:prstGeom prst="curvedUpArrow">
            <a:avLst>
              <a:gd fmla="val 25000" name="adj1"/>
              <a:gd fmla="val 50000" name="adj2"/>
              <a:gd fmla="val 25000" name="adj3"/>
            </a:avLst>
          </a:prstGeom>
          <a:solidFill>
            <a:srgbClr val="E63946"/>
          </a:solidFill>
          <a:ln cap="flat" cmpd="sng" w="28575">
            <a:solidFill>
              <a:srgbClr val="E639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700">
                <a:solidFill>
                  <a:srgbClr val="999999"/>
                </a:solidFill>
                <a:latin typeface="Nunito Medium"/>
                <a:ea typeface="Nunito Medium"/>
                <a:cs typeface="Nunito Medium"/>
                <a:sym typeface="Nunito Medium"/>
              </a:rPr>
              <a:t>In the diagram here, the white Collaboration Spaces are where team members are doing the bulk of their work (e.g. thinking, prototyping, discussing, etc), whereas the blue Checkpoints are where we check in with relevant stakeholders before safely moving on to the next Collaboration Space.  In the situation that there is a major misalignment at a Checkpoint, then the team should go back to a previous Collaboration Space to re-adjust their direction.  </a:t>
            </a:r>
            <a:endParaRPr b="0"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b="0"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b="0" lang="en" sz="700">
                <a:solidFill>
                  <a:srgbClr val="999999"/>
                </a:solidFill>
                <a:latin typeface="Nunito Medium"/>
                <a:ea typeface="Nunito Medium"/>
                <a:cs typeface="Nunito Medium"/>
                <a:sym typeface="Nunito Medium"/>
              </a:rPr>
              <a:t>Disclaimer that this framework is still a work in progress (and at some level will always be </a:t>
            </a:r>
            <a:r>
              <a:rPr b="0" lang="en" sz="600">
                <a:solidFill>
                  <a:srgbClr val="999999"/>
                </a:solidFill>
                <a:latin typeface="Nunito Medium"/>
                <a:ea typeface="Nunito Medium"/>
                <a:cs typeface="Nunito Medium"/>
                <a:sym typeface="Nunito Medium"/>
              </a:rPr>
              <a:t>open</a:t>
            </a:r>
            <a:r>
              <a:rPr b="0" lang="en" sz="700">
                <a:solidFill>
                  <a:srgbClr val="999999"/>
                </a:solidFill>
                <a:latin typeface="Nunito Medium"/>
                <a:ea typeface="Nunito Medium"/>
                <a:cs typeface="Nunito Medium"/>
                <a:sym typeface="Nunito Medium"/>
              </a:rPr>
              <a:t> for flexibility &amp; amendments.  It is purely meant as a compass for team members so that they can focus on “real” work).  If you do have ideas or suggestions, please add them here</a:t>
            </a:r>
            <a:endParaRPr b="0"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b="0"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b="0"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b="0" sz="700">
              <a:solidFill>
                <a:srgbClr val="999999"/>
              </a:solidFill>
              <a:latin typeface="Nunito Medium"/>
              <a:ea typeface="Nunito Medium"/>
              <a:cs typeface="Nunito Medium"/>
              <a:sym typeface="Nunito Medium"/>
            </a:endParaRPr>
          </a:p>
        </p:txBody>
      </p:sp>
      <p:cxnSp>
        <p:nvCxnSpPr>
          <p:cNvPr id="116" name="Google Shape;116;p20"/>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117" name="Google Shape;117;p20"/>
          <p:cNvSpPr/>
          <p:nvPr/>
        </p:nvSpPr>
        <p:spPr>
          <a:xfrm>
            <a:off x="6060233" y="1056243"/>
            <a:ext cx="1086900" cy="1035300"/>
          </a:xfrm>
          <a:prstGeom prst="ellipse">
            <a:avLst/>
          </a:prstGeom>
          <a:solidFill>
            <a:srgbClr val="457B9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1FAEE"/>
                </a:solidFill>
                <a:latin typeface="Nunito Black"/>
                <a:ea typeface="Nunito Black"/>
                <a:cs typeface="Nunito Black"/>
                <a:sym typeface="Nunito Black"/>
              </a:rPr>
              <a:t>2nd Sync with Mgmt &amp; Tech VPs</a:t>
            </a:r>
            <a:endParaRPr sz="800">
              <a:solidFill>
                <a:srgbClr val="F1FAEE"/>
              </a:solidFill>
              <a:latin typeface="Nunito Black"/>
              <a:ea typeface="Nunito Black"/>
              <a:cs typeface="Nunito Black"/>
              <a:sym typeface="Nunito Black"/>
            </a:endParaRPr>
          </a:p>
          <a:p>
            <a:pPr indent="0" lvl="0" marL="0" rtl="0" algn="ctr">
              <a:spcBef>
                <a:spcPts val="0"/>
              </a:spcBef>
              <a:spcAft>
                <a:spcPts val="0"/>
              </a:spcAft>
              <a:buNone/>
            </a:pPr>
            <a:r>
              <a:t/>
            </a:r>
            <a:endParaRPr sz="800">
              <a:solidFill>
                <a:srgbClr val="F1FAEE"/>
              </a:solidFill>
              <a:latin typeface="Nunito Black"/>
              <a:ea typeface="Nunito Black"/>
              <a:cs typeface="Nunito Black"/>
              <a:sym typeface="Nunito Black"/>
            </a:endParaRPr>
          </a:p>
          <a:p>
            <a:pPr indent="0" lvl="0" marL="0" rtl="0" algn="ctr">
              <a:spcBef>
                <a:spcPts val="0"/>
              </a:spcBef>
              <a:spcAft>
                <a:spcPts val="0"/>
              </a:spcAft>
              <a:buNone/>
            </a:pPr>
            <a:r>
              <a:t/>
            </a:r>
            <a:endParaRPr sz="800">
              <a:solidFill>
                <a:srgbClr val="F1FAEE"/>
              </a:solidFill>
              <a:latin typeface="Nunito Black"/>
              <a:ea typeface="Nunito Black"/>
              <a:cs typeface="Nunito Black"/>
              <a:sym typeface="Nunito Black"/>
            </a:endParaRPr>
          </a:p>
        </p:txBody>
      </p:sp>
      <p:sp>
        <p:nvSpPr>
          <p:cNvPr id="118" name="Google Shape;118;p20"/>
          <p:cNvSpPr txBox="1"/>
          <p:nvPr>
            <p:ph idx="1" type="subTitle"/>
          </p:nvPr>
        </p:nvSpPr>
        <p:spPr>
          <a:xfrm rot="-5400000">
            <a:off x="892575" y="2990100"/>
            <a:ext cx="2073300" cy="328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a:t>Collaboration Spaces</a:t>
            </a:r>
            <a:endParaRPr>
              <a:solidFill>
                <a:srgbClr val="1D355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subTitle"/>
          </p:nvPr>
        </p:nvSpPr>
        <p:spPr>
          <a:xfrm>
            <a:off x="804775" y="2350475"/>
            <a:ext cx="2114100" cy="1701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1200">
                <a:solidFill>
                  <a:srgbClr val="457B9D"/>
                </a:solidFill>
                <a:latin typeface="Nunito Black"/>
                <a:ea typeface="Nunito Black"/>
                <a:cs typeface="Nunito Black"/>
                <a:sym typeface="Nunito Black"/>
              </a:rPr>
              <a:t>Fill out the workbook as if you were writing to a new joiner in the tech team a year from now.  This ensures proper continuity of information and removes context silos</a:t>
            </a:r>
            <a:endParaRPr b="0" sz="1200">
              <a:solidFill>
                <a:srgbClr val="457B9D"/>
              </a:solidFill>
              <a:latin typeface="Nunito Black"/>
              <a:ea typeface="Nunito Black"/>
              <a:cs typeface="Nunito Black"/>
              <a:sym typeface="Nunito Black"/>
            </a:endParaRPr>
          </a:p>
        </p:txBody>
      </p:sp>
      <p:sp>
        <p:nvSpPr>
          <p:cNvPr id="124" name="Google Shape;124;p21"/>
          <p:cNvSpPr txBox="1"/>
          <p:nvPr>
            <p:ph idx="4294967295" type="title"/>
          </p:nvPr>
        </p:nvSpPr>
        <p:spPr>
          <a:xfrm>
            <a:off x="220975" y="201800"/>
            <a:ext cx="8269800" cy="58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400">
                <a:solidFill>
                  <a:srgbClr val="E63946"/>
                </a:solidFill>
                <a:latin typeface="Pacifico"/>
                <a:ea typeface="Pacifico"/>
                <a:cs typeface="Pacifico"/>
                <a:sym typeface="Pacifico"/>
              </a:rPr>
              <a:t>To keep in mind as you fill out the workbook</a:t>
            </a:r>
            <a:endParaRPr b="1" sz="2400">
              <a:solidFill>
                <a:srgbClr val="E63946"/>
              </a:solidFill>
              <a:latin typeface="Pacifico"/>
              <a:ea typeface="Pacifico"/>
              <a:cs typeface="Pacifico"/>
              <a:sym typeface="Pacifico"/>
            </a:endParaRPr>
          </a:p>
        </p:txBody>
      </p:sp>
      <p:sp>
        <p:nvSpPr>
          <p:cNvPr id="125" name="Google Shape;125;p21"/>
          <p:cNvSpPr txBox="1"/>
          <p:nvPr>
            <p:ph idx="4294967295" type="subTitle"/>
          </p:nvPr>
        </p:nvSpPr>
        <p:spPr>
          <a:xfrm>
            <a:off x="6300475" y="2350475"/>
            <a:ext cx="2114100" cy="1701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1200">
                <a:solidFill>
                  <a:srgbClr val="457B9D"/>
                </a:solidFill>
                <a:latin typeface="Nunito Black"/>
                <a:ea typeface="Nunito Black"/>
                <a:cs typeface="Nunito Black"/>
                <a:sym typeface="Nunito Black"/>
              </a:rPr>
              <a:t>Link all the documents to this workbook (e.g. spreadsheet analysis, recordings, figma, etc).  This should be the mini-roadmap of the product design process</a:t>
            </a:r>
            <a:endParaRPr b="0" sz="1200">
              <a:solidFill>
                <a:srgbClr val="457B9D"/>
              </a:solidFill>
              <a:latin typeface="Nunito Black"/>
              <a:ea typeface="Nunito Black"/>
              <a:cs typeface="Nunito Black"/>
              <a:sym typeface="Nunito Black"/>
            </a:endParaRPr>
          </a:p>
        </p:txBody>
      </p:sp>
      <p:pic>
        <p:nvPicPr>
          <p:cNvPr id="126" name="Google Shape;126;p21"/>
          <p:cNvPicPr preferRelativeResize="0"/>
          <p:nvPr/>
        </p:nvPicPr>
        <p:blipFill>
          <a:blip r:embed="rId3">
            <a:alphaModFix/>
          </a:blip>
          <a:stretch>
            <a:fillRect/>
          </a:stretch>
        </p:blipFill>
        <p:spPr>
          <a:xfrm>
            <a:off x="4050203" y="1494189"/>
            <a:ext cx="769075" cy="765425"/>
          </a:xfrm>
          <a:prstGeom prst="rect">
            <a:avLst/>
          </a:prstGeom>
          <a:noFill/>
          <a:ln>
            <a:noFill/>
          </a:ln>
        </p:spPr>
      </p:pic>
      <p:sp>
        <p:nvSpPr>
          <p:cNvPr id="127" name="Google Shape;127;p21"/>
          <p:cNvSpPr txBox="1"/>
          <p:nvPr>
            <p:ph idx="4294967295" type="subTitle"/>
          </p:nvPr>
        </p:nvSpPr>
        <p:spPr>
          <a:xfrm>
            <a:off x="3552625" y="2350475"/>
            <a:ext cx="2114100" cy="1701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1200">
                <a:solidFill>
                  <a:srgbClr val="457B9D"/>
                </a:solidFill>
                <a:latin typeface="Nunito Black"/>
                <a:ea typeface="Nunito Black"/>
                <a:cs typeface="Nunito Black"/>
                <a:sym typeface="Nunito Black"/>
              </a:rPr>
              <a:t>Substance &gt; Superficial</a:t>
            </a:r>
            <a:br>
              <a:rPr b="0" lang="en" sz="1200">
                <a:solidFill>
                  <a:srgbClr val="457B9D"/>
                </a:solidFill>
                <a:latin typeface="Nunito Black"/>
                <a:ea typeface="Nunito Black"/>
                <a:cs typeface="Nunito Black"/>
                <a:sym typeface="Nunito Black"/>
              </a:rPr>
            </a:br>
            <a:r>
              <a:rPr b="0" lang="en" sz="1200">
                <a:solidFill>
                  <a:srgbClr val="457B9D"/>
                </a:solidFill>
                <a:latin typeface="Nunito Black"/>
                <a:ea typeface="Nunito Black"/>
                <a:cs typeface="Nunito Black"/>
                <a:sym typeface="Nunito Black"/>
              </a:rPr>
              <a:t>Quality &gt; Quantity</a:t>
            </a:r>
            <a:br>
              <a:rPr b="0" lang="en" sz="1200">
                <a:solidFill>
                  <a:srgbClr val="457B9D"/>
                </a:solidFill>
                <a:latin typeface="Nunito Black"/>
                <a:ea typeface="Nunito Black"/>
                <a:cs typeface="Nunito Black"/>
                <a:sym typeface="Nunito Black"/>
              </a:rPr>
            </a:br>
            <a:r>
              <a:rPr b="0" lang="en" sz="1200">
                <a:solidFill>
                  <a:srgbClr val="457B9D"/>
                </a:solidFill>
                <a:latin typeface="Nunito Black"/>
                <a:ea typeface="Nunito Black"/>
                <a:cs typeface="Nunito Black"/>
                <a:sym typeface="Nunito Black"/>
              </a:rPr>
              <a:t>Accuracy &gt; Assumptions </a:t>
            </a:r>
            <a:endParaRPr b="0" sz="1200">
              <a:solidFill>
                <a:srgbClr val="457B9D"/>
              </a:solidFill>
              <a:latin typeface="Nunito Black"/>
              <a:ea typeface="Nunito Black"/>
              <a:cs typeface="Nunito Black"/>
              <a:sym typeface="Nunito Black"/>
            </a:endParaRPr>
          </a:p>
        </p:txBody>
      </p:sp>
      <p:pic>
        <p:nvPicPr>
          <p:cNvPr id="128" name="Google Shape;128;p21"/>
          <p:cNvPicPr preferRelativeResize="0"/>
          <p:nvPr/>
        </p:nvPicPr>
        <p:blipFill>
          <a:blip r:embed="rId4">
            <a:alphaModFix/>
          </a:blip>
          <a:stretch>
            <a:fillRect/>
          </a:stretch>
        </p:blipFill>
        <p:spPr>
          <a:xfrm>
            <a:off x="6871465" y="1469836"/>
            <a:ext cx="761780" cy="765425"/>
          </a:xfrm>
          <a:prstGeom prst="rect">
            <a:avLst/>
          </a:prstGeom>
          <a:noFill/>
          <a:ln>
            <a:noFill/>
          </a:ln>
        </p:spPr>
      </p:pic>
      <p:pic>
        <p:nvPicPr>
          <p:cNvPr id="129" name="Google Shape;129;p21"/>
          <p:cNvPicPr preferRelativeResize="0"/>
          <p:nvPr/>
        </p:nvPicPr>
        <p:blipFill>
          <a:blip r:embed="rId5">
            <a:alphaModFix/>
          </a:blip>
          <a:stretch>
            <a:fillRect/>
          </a:stretch>
        </p:blipFill>
        <p:spPr>
          <a:xfrm>
            <a:off x="1327069" y="1492329"/>
            <a:ext cx="769075" cy="7691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4294967295" type="title"/>
          </p:nvPr>
        </p:nvSpPr>
        <p:spPr>
          <a:xfrm>
            <a:off x="220975" y="201800"/>
            <a:ext cx="8269800" cy="58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Reference: External Links</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 </a:t>
            </a:r>
            <a:endParaRPr/>
          </a:p>
        </p:txBody>
      </p:sp>
      <p:graphicFrame>
        <p:nvGraphicFramePr>
          <p:cNvPr id="135" name="Google Shape;135;p22"/>
          <p:cNvGraphicFramePr/>
          <p:nvPr/>
        </p:nvGraphicFramePr>
        <p:xfrm>
          <a:off x="220975" y="1061350"/>
          <a:ext cx="3000000" cy="3000000"/>
        </p:xfrm>
        <a:graphic>
          <a:graphicData uri="http://schemas.openxmlformats.org/drawingml/2006/table">
            <a:tbl>
              <a:tblPr>
                <a:noFill/>
                <a:tableStyleId>{84476E8B-7DC9-4F1E-B650-86A320206D57}</a:tableStyleId>
              </a:tblPr>
              <a:tblGrid>
                <a:gridCol w="2723800"/>
                <a:gridCol w="5850325"/>
              </a:tblGrid>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4294967295" type="title"/>
          </p:nvPr>
        </p:nvSpPr>
        <p:spPr>
          <a:xfrm>
            <a:off x="220975" y="201800"/>
            <a:ext cx="8269800" cy="585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Reference: </a:t>
            </a:r>
            <a:r>
              <a:rPr lang="en"/>
              <a:t>Major Pending Decisions</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
              <a:t> </a:t>
            </a:r>
            <a:endParaRPr/>
          </a:p>
        </p:txBody>
      </p:sp>
      <p:graphicFrame>
        <p:nvGraphicFramePr>
          <p:cNvPr id="141" name="Google Shape;141;p23"/>
          <p:cNvGraphicFramePr/>
          <p:nvPr/>
        </p:nvGraphicFramePr>
        <p:xfrm>
          <a:off x="220975" y="1061350"/>
          <a:ext cx="3000000" cy="3000000"/>
        </p:xfrm>
        <a:graphic>
          <a:graphicData uri="http://schemas.openxmlformats.org/drawingml/2006/table">
            <a:tbl>
              <a:tblPr>
                <a:noFill/>
                <a:tableStyleId>{84476E8B-7DC9-4F1E-B650-86A320206D57}</a:tableStyleId>
              </a:tblPr>
              <a:tblGrid>
                <a:gridCol w="2723800"/>
                <a:gridCol w="5850325"/>
              </a:tblGrid>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r h="480625">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c>
                  <a:txBody>
                    <a:bodyPr/>
                    <a:lstStyle/>
                    <a:p>
                      <a:pPr indent="0" lvl="0" marL="0" rtl="0" algn="l">
                        <a:spcBef>
                          <a:spcPts val="0"/>
                        </a:spcBef>
                        <a:spcAft>
                          <a:spcPts val="0"/>
                        </a:spcAft>
                        <a:buNone/>
                      </a:pPr>
                      <a:r>
                        <a:t/>
                      </a:r>
                      <a:endParaRPr sz="1100"/>
                    </a:p>
                  </a:txBody>
                  <a:tcPr marT="91425" marB="91425" marR="91425" marL="91425">
                    <a:lnL cap="flat" cmpd="sng" w="9525">
                      <a:solidFill>
                        <a:srgbClr val="D9D2E9"/>
                      </a:solidFill>
                      <a:prstDash val="solid"/>
                      <a:round/>
                      <a:headEnd len="sm" w="sm" type="none"/>
                      <a:tailEnd len="sm" w="sm" type="none"/>
                    </a:lnL>
                    <a:lnR cap="flat" cmpd="sng" w="9525">
                      <a:solidFill>
                        <a:srgbClr val="D9D2E9"/>
                      </a:solidFill>
                      <a:prstDash val="solid"/>
                      <a:round/>
                      <a:headEnd len="sm" w="sm" type="none"/>
                      <a:tailEnd len="sm" w="sm" type="none"/>
                    </a:lnR>
                    <a:lnT cap="flat" cmpd="sng" w="9525">
                      <a:solidFill>
                        <a:srgbClr val="D9D2E9"/>
                      </a:solidFill>
                      <a:prstDash val="solid"/>
                      <a:round/>
                      <a:headEnd len="sm" w="sm" type="none"/>
                      <a:tailEnd len="sm" w="sm" type="none"/>
                    </a:lnT>
                    <a:lnB cap="flat" cmpd="sng" w="9525">
                      <a:solidFill>
                        <a:srgbClr val="D9D2E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4294967295" type="title"/>
          </p:nvPr>
        </p:nvSpPr>
        <p:spPr>
          <a:xfrm>
            <a:off x="220975" y="1192400"/>
            <a:ext cx="82698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FAEE"/>
                </a:solidFill>
              </a:rPr>
              <a:t>Workbook Pages</a:t>
            </a:r>
            <a:endParaRPr>
              <a:solidFill>
                <a:srgbClr val="F1FAEE"/>
              </a:solidFill>
            </a:endParaRPr>
          </a:p>
          <a:p>
            <a:pPr indent="0" lvl="0" marL="0" marR="0" rtl="0" algn="l">
              <a:lnSpc>
                <a:spcPct val="115000"/>
              </a:lnSpc>
              <a:spcBef>
                <a:spcPts val="0"/>
              </a:spcBef>
              <a:spcAft>
                <a:spcPts val="0"/>
              </a:spcAft>
              <a:buNone/>
            </a:pPr>
            <a:r>
              <a:t/>
            </a:r>
            <a:endParaRPr>
              <a:solidFill>
                <a:srgbClr val="F1FAE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nvSpPr>
        <p:spPr>
          <a:xfrm>
            <a:off x="220975" y="201800"/>
            <a:ext cx="7126800" cy="8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E63946"/>
                </a:solidFill>
                <a:latin typeface="Pacifico"/>
                <a:ea typeface="Pacifico"/>
                <a:cs typeface="Pacifico"/>
                <a:sym typeface="Pacifico"/>
              </a:rPr>
              <a:t>PRD: Problem, Goals, observations, &amp; use cases</a:t>
            </a:r>
            <a:endParaRPr b="1" sz="2400">
              <a:solidFill>
                <a:srgbClr val="E63946"/>
              </a:solidFill>
              <a:latin typeface="Pacifico"/>
              <a:ea typeface="Pacifico"/>
              <a:cs typeface="Pacifico"/>
              <a:sym typeface="Pacifico"/>
            </a:endParaRPr>
          </a:p>
        </p:txBody>
      </p:sp>
      <p:sp>
        <p:nvSpPr>
          <p:cNvPr id="152" name="Google Shape;152;p25"/>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solidFill>
                  <a:srgbClr val="999999"/>
                </a:solidFill>
                <a:latin typeface="Nunito Medium"/>
                <a:ea typeface="Nunito Medium"/>
                <a:cs typeface="Nunito Medium"/>
                <a:sym typeface="Nunito Medium"/>
              </a:rPr>
              <a:t>At this stage, whatever problems or idea which has been directed towards the product team should start to take on some shape, ideally with these initial aspects:</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b="1" lang="en" sz="700">
                <a:solidFill>
                  <a:srgbClr val="999999"/>
                </a:solidFill>
                <a:latin typeface="Nunito"/>
                <a:ea typeface="Nunito"/>
                <a:cs typeface="Nunito"/>
                <a:sym typeface="Nunito"/>
              </a:rPr>
              <a:t>Problem Statement:</a:t>
            </a:r>
            <a:r>
              <a:rPr lang="en" sz="700">
                <a:solidFill>
                  <a:srgbClr val="999999"/>
                </a:solidFill>
                <a:latin typeface="Nunito Medium"/>
                <a:ea typeface="Nunito Medium"/>
                <a:cs typeface="Nunito Medium"/>
                <a:sym typeface="Nunito Medium"/>
              </a:rPr>
              <a:t> what problems are we aiming to solve?</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b="1" lang="en" sz="700">
                <a:solidFill>
                  <a:srgbClr val="999999"/>
                </a:solidFill>
                <a:latin typeface="Nunito"/>
                <a:ea typeface="Nunito"/>
                <a:cs typeface="Nunito"/>
                <a:sym typeface="Nunito"/>
              </a:rPr>
              <a:t>Goals</a:t>
            </a:r>
            <a:r>
              <a:rPr lang="en" sz="700">
                <a:solidFill>
                  <a:srgbClr val="999999"/>
                </a:solidFill>
                <a:latin typeface="Nunito Medium"/>
                <a:ea typeface="Nunito Medium"/>
                <a:cs typeface="Nunito Medium"/>
                <a:sym typeface="Nunito Medium"/>
              </a:rPr>
              <a:t>: what milestone are we trying to build towards, etc</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b="1" lang="en" sz="700">
                <a:solidFill>
                  <a:srgbClr val="999999"/>
                </a:solidFill>
                <a:latin typeface="Nunito"/>
                <a:ea typeface="Nunito"/>
                <a:cs typeface="Nunito"/>
                <a:sym typeface="Nunito"/>
              </a:rPr>
              <a:t>Observations</a:t>
            </a:r>
            <a:r>
              <a:rPr lang="en" sz="700">
                <a:solidFill>
                  <a:srgbClr val="999999"/>
                </a:solidFill>
                <a:latin typeface="Nunito Medium"/>
                <a:ea typeface="Nunito Medium"/>
                <a:cs typeface="Nunito Medium"/>
                <a:sym typeface="Nunito Medium"/>
              </a:rPr>
              <a:t>: were there any comms with the users related to this?  How did they describe the problem or idea?  Are there any references in the market that we can take note of? Is there any data that supports the observations? Etc</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b="1" lang="en" sz="700">
                <a:solidFill>
                  <a:srgbClr val="999999"/>
                </a:solidFill>
                <a:latin typeface="Nunito"/>
                <a:ea typeface="Nunito"/>
                <a:cs typeface="Nunito"/>
                <a:sym typeface="Nunito"/>
              </a:rPr>
              <a:t>Use Cases</a:t>
            </a:r>
            <a:r>
              <a:rPr lang="en" sz="700">
                <a:solidFill>
                  <a:srgbClr val="999999"/>
                </a:solidFill>
                <a:latin typeface="Nunito Medium"/>
                <a:ea typeface="Nunito Medium"/>
                <a:cs typeface="Nunito Medium"/>
                <a:sym typeface="Nunito Medium"/>
              </a:rPr>
              <a:t>: What use cases should we be focusing on?  What minority use cases should we still consider but deprioritize later if we have to make trade-offs?</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solidFill>
                <a:srgbClr val="999999"/>
              </a:solidFill>
              <a:latin typeface="Nunito Medium"/>
              <a:ea typeface="Nunito Medium"/>
              <a:cs typeface="Nunito Medium"/>
              <a:sym typeface="Nunito Medium"/>
            </a:endParaRPr>
          </a:p>
        </p:txBody>
      </p:sp>
      <p:cxnSp>
        <p:nvCxnSpPr>
          <p:cNvPr id="153" name="Google Shape;153;p25"/>
          <p:cNvCxnSpPr/>
          <p:nvPr/>
        </p:nvCxnSpPr>
        <p:spPr>
          <a:xfrm>
            <a:off x="1741832" y="889300"/>
            <a:ext cx="0" cy="3372900"/>
          </a:xfrm>
          <a:prstGeom prst="straightConnector1">
            <a:avLst/>
          </a:prstGeom>
          <a:noFill/>
          <a:ln cap="flat" cmpd="sng" w="9525">
            <a:solidFill>
              <a:srgbClr val="E63946"/>
            </a:solidFill>
            <a:prstDash val="dot"/>
            <a:round/>
            <a:headEnd len="med" w="med" type="none"/>
            <a:tailEnd len="med" w="med" type="none"/>
          </a:ln>
        </p:spPr>
      </p:cxnSp>
      <p:sp>
        <p:nvSpPr>
          <p:cNvPr id="154" name="Google Shape;154;p25"/>
          <p:cNvSpPr txBox="1"/>
          <p:nvPr>
            <p:ph idx="1" type="subTitle"/>
          </p:nvPr>
        </p:nvSpPr>
        <p:spPr>
          <a:xfrm>
            <a:off x="1859300" y="869125"/>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Problem Statement</a:t>
            </a:r>
            <a:endParaRPr b="1" sz="1100"/>
          </a:p>
        </p:txBody>
      </p:sp>
      <p:sp>
        <p:nvSpPr>
          <p:cNvPr id="155" name="Google Shape;155;p25"/>
          <p:cNvSpPr txBox="1"/>
          <p:nvPr/>
        </p:nvSpPr>
        <p:spPr>
          <a:xfrm>
            <a:off x="1961700" y="1189100"/>
            <a:ext cx="6786600" cy="4617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Lorem Ipsum</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
        <p:nvSpPr>
          <p:cNvPr id="156" name="Google Shape;156;p25"/>
          <p:cNvSpPr txBox="1"/>
          <p:nvPr>
            <p:ph idx="1" type="subTitle"/>
          </p:nvPr>
        </p:nvSpPr>
        <p:spPr>
          <a:xfrm>
            <a:off x="1859300" y="3341926"/>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Observations &amp; Current Metrics</a:t>
            </a:r>
            <a:endParaRPr b="1" sz="1100"/>
          </a:p>
        </p:txBody>
      </p:sp>
      <p:sp>
        <p:nvSpPr>
          <p:cNvPr id="157" name="Google Shape;157;p25"/>
          <p:cNvSpPr txBox="1"/>
          <p:nvPr/>
        </p:nvSpPr>
        <p:spPr>
          <a:xfrm>
            <a:off x="1961700" y="3661901"/>
            <a:ext cx="6786600" cy="6003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Lorem Ipsum</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Link to further research &amp; analyses: </a:t>
            </a:r>
            <a:endParaRPr sz="900">
              <a:solidFill>
                <a:srgbClr val="1D3557"/>
              </a:solidFill>
              <a:latin typeface="Manrope Light"/>
              <a:ea typeface="Manrope Light"/>
              <a:cs typeface="Manrope Light"/>
              <a:sym typeface="Manrope Light"/>
            </a:endParaRPr>
          </a:p>
        </p:txBody>
      </p:sp>
      <p:sp>
        <p:nvSpPr>
          <p:cNvPr id="158" name="Google Shape;158;p25"/>
          <p:cNvSpPr txBox="1"/>
          <p:nvPr>
            <p:ph idx="1" type="subTitle"/>
          </p:nvPr>
        </p:nvSpPr>
        <p:spPr>
          <a:xfrm>
            <a:off x="1859300" y="2391151"/>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Use Cases</a:t>
            </a:r>
            <a:endParaRPr b="1" sz="1100"/>
          </a:p>
        </p:txBody>
      </p:sp>
      <p:sp>
        <p:nvSpPr>
          <p:cNvPr id="159" name="Google Shape;159;p25"/>
          <p:cNvSpPr txBox="1"/>
          <p:nvPr/>
        </p:nvSpPr>
        <p:spPr>
          <a:xfrm>
            <a:off x="1961700" y="2711126"/>
            <a:ext cx="6786600" cy="6003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 case 1]</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[Use case 2]</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AutoNum type="arabicPeriod"/>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
        <p:nvSpPr>
          <p:cNvPr id="160" name="Google Shape;160;p25"/>
          <p:cNvSpPr txBox="1"/>
          <p:nvPr>
            <p:ph idx="1" type="subTitle"/>
          </p:nvPr>
        </p:nvSpPr>
        <p:spPr>
          <a:xfrm>
            <a:off x="1859300" y="1673675"/>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Goals</a:t>
            </a:r>
            <a:endParaRPr b="1" sz="1100"/>
          </a:p>
        </p:txBody>
      </p:sp>
      <p:sp>
        <p:nvSpPr>
          <p:cNvPr id="161" name="Google Shape;161;p25"/>
          <p:cNvSpPr txBox="1"/>
          <p:nvPr/>
        </p:nvSpPr>
        <p:spPr>
          <a:xfrm>
            <a:off x="1961700" y="1993650"/>
            <a:ext cx="6786600" cy="461700"/>
          </a:xfrm>
          <a:prstGeom prst="rect">
            <a:avLst/>
          </a:prstGeom>
          <a:solidFill>
            <a:srgbClr val="A8DADC">
              <a:alpha val="21230"/>
            </a:srgbClr>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Lorem Ipsum</a:t>
            </a:r>
            <a:endParaRPr sz="900">
              <a:solidFill>
                <a:srgbClr val="1D3557"/>
              </a:solidFill>
              <a:latin typeface="Manrope Light"/>
              <a:ea typeface="Manrope Light"/>
              <a:cs typeface="Manrope Light"/>
              <a:sym typeface="Manrope Light"/>
            </a:endParaRPr>
          </a:p>
          <a:p>
            <a:pPr indent="-194310" lvl="0" marL="274320" rtl="0" algn="l">
              <a:spcBef>
                <a:spcPts val="0"/>
              </a:spcBef>
              <a:spcAft>
                <a:spcPts val="0"/>
              </a:spcAft>
              <a:buClr>
                <a:srgbClr val="1D3557"/>
              </a:buClr>
              <a:buSzPts val="900"/>
              <a:buFont typeface="Manrope Light"/>
              <a:buChar char="●"/>
            </a:pPr>
            <a:r>
              <a:rPr lang="en" sz="900">
                <a:solidFill>
                  <a:srgbClr val="1D3557"/>
                </a:solidFill>
                <a:latin typeface="Manrope Light"/>
                <a:ea typeface="Manrope Light"/>
                <a:cs typeface="Manrope Light"/>
                <a:sym typeface="Manrope Light"/>
              </a:rPr>
              <a:t>...</a:t>
            </a:r>
            <a:endParaRPr sz="900">
              <a:solidFill>
                <a:srgbClr val="1D3557"/>
              </a:solidFill>
              <a:latin typeface="Manrope Light"/>
              <a:ea typeface="Manrope Light"/>
              <a:cs typeface="Manrope Light"/>
              <a:sym typeface="Manrop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4294967295" type="title"/>
          </p:nvPr>
        </p:nvSpPr>
        <p:spPr>
          <a:xfrm>
            <a:off x="142350" y="201800"/>
            <a:ext cx="8834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D3557"/>
                </a:solidFill>
              </a:rPr>
              <a:t>Checkpoint: PM &amp; Designer are briefed</a:t>
            </a:r>
            <a:endParaRPr>
              <a:solidFill>
                <a:srgbClr val="1D3557"/>
              </a:solidFill>
            </a:endParaRPr>
          </a:p>
        </p:txBody>
      </p:sp>
      <p:cxnSp>
        <p:nvCxnSpPr>
          <p:cNvPr id="167" name="Google Shape;167;p26"/>
          <p:cNvCxnSpPr/>
          <p:nvPr/>
        </p:nvCxnSpPr>
        <p:spPr>
          <a:xfrm>
            <a:off x="1741832" y="889300"/>
            <a:ext cx="0" cy="3372900"/>
          </a:xfrm>
          <a:prstGeom prst="straightConnector1">
            <a:avLst/>
          </a:prstGeom>
          <a:noFill/>
          <a:ln cap="flat" cmpd="sng" w="9525">
            <a:solidFill>
              <a:srgbClr val="F1FAEE"/>
            </a:solidFill>
            <a:prstDash val="dot"/>
            <a:round/>
            <a:headEnd len="med" w="med" type="none"/>
            <a:tailEnd len="med" w="med" type="none"/>
          </a:ln>
        </p:spPr>
      </p:cxnSp>
      <p:sp>
        <p:nvSpPr>
          <p:cNvPr id="168" name="Google Shape;168;p26"/>
          <p:cNvSpPr txBox="1"/>
          <p:nvPr>
            <p:ph idx="1" type="subTitle"/>
          </p:nvPr>
        </p:nvSpPr>
        <p:spPr>
          <a:xfrm>
            <a:off x="1859300"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Agenda points to discuss</a:t>
            </a:r>
            <a:endParaRPr b="1" sz="1100"/>
          </a:p>
        </p:txBody>
      </p:sp>
      <p:sp>
        <p:nvSpPr>
          <p:cNvPr id="169" name="Google Shape;169;p26"/>
          <p:cNvSpPr txBox="1"/>
          <p:nvPr>
            <p:ph idx="1" type="subTitle"/>
          </p:nvPr>
        </p:nvSpPr>
        <p:spPr>
          <a:xfrm>
            <a:off x="142350" y="869125"/>
            <a:ext cx="1482000" cy="372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00">
                <a:latin typeface="Nunito Medium"/>
                <a:ea typeface="Nunito Medium"/>
                <a:cs typeface="Nunito Medium"/>
                <a:sym typeface="Nunito Medium"/>
              </a:rPr>
              <a:t>Once we have made the deliberate decision to allocate product &amp; design resources, then the two should be briefed over a discussion.  It’s more of an informative meeting, yet the two should have enough substance to move onto the “Concepts &amp; Approaches” collaboration space</a:t>
            </a:r>
            <a:endParaRPr sz="700">
              <a:latin typeface="Nunito Medium"/>
              <a:ea typeface="Nunito Medium"/>
              <a:cs typeface="Nunito Medium"/>
              <a:sym typeface="Nunito Medium"/>
            </a:endParaRPr>
          </a:p>
          <a:p>
            <a:pPr indent="0" lvl="0" marL="0" rtl="0" algn="l">
              <a:lnSpc>
                <a:spcPct val="100000"/>
              </a:lnSpc>
              <a:spcBef>
                <a:spcPts val="0"/>
              </a:spcBef>
              <a:spcAft>
                <a:spcPts val="0"/>
              </a:spcAft>
              <a:buNone/>
            </a:pPr>
            <a:r>
              <a:t/>
            </a:r>
            <a:endParaRPr sz="700">
              <a:latin typeface="Nunito Medium"/>
              <a:ea typeface="Nunito Medium"/>
              <a:cs typeface="Nunito Medium"/>
              <a:sym typeface="Nunito Medium"/>
            </a:endParaRPr>
          </a:p>
        </p:txBody>
      </p:sp>
      <p:sp>
        <p:nvSpPr>
          <p:cNvPr id="170" name="Google Shape;170;p26"/>
          <p:cNvSpPr txBox="1"/>
          <p:nvPr/>
        </p:nvSpPr>
        <p:spPr>
          <a:xfrm>
            <a:off x="1909419"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171" name="Google Shape;171;p26"/>
          <p:cNvSpPr txBox="1"/>
          <p:nvPr/>
        </p:nvSpPr>
        <p:spPr>
          <a:xfrm>
            <a:off x="1909500" y="889300"/>
            <a:ext cx="33216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Meeting Recording: Link</a:t>
            </a:r>
            <a:endParaRPr sz="900">
              <a:solidFill>
                <a:srgbClr val="457B9D"/>
              </a:solidFill>
              <a:latin typeface="Manrope Light"/>
              <a:ea typeface="Manrope Light"/>
              <a:cs typeface="Manrope Light"/>
              <a:sym typeface="Manrope Light"/>
            </a:endParaRPr>
          </a:p>
        </p:txBody>
      </p:sp>
      <p:sp>
        <p:nvSpPr>
          <p:cNvPr id="172" name="Google Shape;172;p26"/>
          <p:cNvSpPr txBox="1"/>
          <p:nvPr>
            <p:ph idx="1" type="subTitle"/>
          </p:nvPr>
        </p:nvSpPr>
        <p:spPr>
          <a:xfrm>
            <a:off x="1859300" y="3673700"/>
            <a:ext cx="68889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Key decisions made &amp; why</a:t>
            </a:r>
            <a:endParaRPr b="1" sz="1100"/>
          </a:p>
        </p:txBody>
      </p:sp>
      <p:sp>
        <p:nvSpPr>
          <p:cNvPr id="173" name="Google Shape;173;p26"/>
          <p:cNvSpPr txBox="1"/>
          <p:nvPr/>
        </p:nvSpPr>
        <p:spPr>
          <a:xfrm>
            <a:off x="1961700" y="3993675"/>
            <a:ext cx="6786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174" name="Google Shape;174;p26"/>
          <p:cNvSpPr txBox="1"/>
          <p:nvPr>
            <p:ph idx="1" type="subTitle"/>
          </p:nvPr>
        </p:nvSpPr>
        <p:spPr>
          <a:xfrm>
            <a:off x="5376575" y="1212400"/>
            <a:ext cx="33717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Notes from the checkpoint sync</a:t>
            </a:r>
            <a:endParaRPr b="1" sz="1100"/>
          </a:p>
        </p:txBody>
      </p:sp>
      <p:sp>
        <p:nvSpPr>
          <p:cNvPr id="175" name="Google Shape;175;p26"/>
          <p:cNvSpPr txBox="1"/>
          <p:nvPr/>
        </p:nvSpPr>
        <p:spPr>
          <a:xfrm>
            <a:off x="5426694" y="1532375"/>
            <a:ext cx="3321600" cy="461700"/>
          </a:xfrm>
          <a:prstGeom prst="rect">
            <a:avLst/>
          </a:prstGeom>
          <a:solidFill>
            <a:srgbClr val="F1FAEE"/>
          </a:solidFill>
          <a:ln>
            <a:noFill/>
          </a:ln>
        </p:spPr>
        <p:txBody>
          <a:bodyPr anchorCtr="0" anchor="t" bIns="91425" lIns="91425" spcFirstLastPara="1" rIns="91425" wrap="square" tIns="91425">
            <a:spAutoFit/>
          </a:bodyPr>
          <a:lstStyle/>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Lorem Ipsum</a:t>
            </a:r>
            <a:endParaRPr sz="900">
              <a:solidFill>
                <a:srgbClr val="457B9D"/>
              </a:solidFill>
              <a:latin typeface="Manrope Light"/>
              <a:ea typeface="Manrope Light"/>
              <a:cs typeface="Manrope Light"/>
              <a:sym typeface="Manrope Light"/>
            </a:endParaRPr>
          </a:p>
          <a:p>
            <a:pPr indent="-194310" lvl="0" marL="274320" rtl="0" algn="l">
              <a:spcBef>
                <a:spcPts val="0"/>
              </a:spcBef>
              <a:spcAft>
                <a:spcPts val="0"/>
              </a:spcAft>
              <a:buClr>
                <a:srgbClr val="457B9D"/>
              </a:buClr>
              <a:buSzPts val="900"/>
              <a:buFont typeface="Manrope Light"/>
              <a:buChar char="●"/>
            </a:pPr>
            <a:r>
              <a:rPr lang="en" sz="900">
                <a:solidFill>
                  <a:srgbClr val="457B9D"/>
                </a:solidFill>
                <a:latin typeface="Manrope Light"/>
                <a:ea typeface="Manrope Light"/>
                <a:cs typeface="Manrope Light"/>
                <a:sym typeface="Manrope Light"/>
              </a:rPr>
              <a:t>...</a:t>
            </a:r>
            <a:endParaRPr sz="900">
              <a:solidFill>
                <a:srgbClr val="457B9D"/>
              </a:solidFill>
              <a:latin typeface="Manrope Light"/>
              <a:ea typeface="Manrope Light"/>
              <a:cs typeface="Manrope Light"/>
              <a:sym typeface="Manrope Light"/>
            </a:endParaRPr>
          </a:p>
        </p:txBody>
      </p:sp>
      <p:sp>
        <p:nvSpPr>
          <p:cNvPr id="176" name="Google Shape;176;p26"/>
          <p:cNvSpPr txBox="1"/>
          <p:nvPr/>
        </p:nvSpPr>
        <p:spPr>
          <a:xfrm>
            <a:off x="5427725" y="889300"/>
            <a:ext cx="3269400" cy="323100"/>
          </a:xfrm>
          <a:prstGeom prst="rect">
            <a:avLst/>
          </a:prstGeom>
          <a:solidFill>
            <a:srgbClr val="F1FA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57B9D"/>
                </a:solidFill>
                <a:latin typeface="Manrope"/>
                <a:ea typeface="Manrope"/>
                <a:cs typeface="Manrope"/>
                <a:sym typeface="Manrope"/>
              </a:rPr>
              <a:t>Date: </a:t>
            </a:r>
            <a:endParaRPr sz="900">
              <a:solidFill>
                <a:srgbClr val="457B9D"/>
              </a:solidFill>
              <a:latin typeface="Manrope Light"/>
              <a:ea typeface="Manrope Light"/>
              <a:cs typeface="Manrope Light"/>
              <a:sym typeface="Manrope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ynk">
  <a:themeElements>
    <a:clrScheme name="Simple Light">
      <a:dk1>
        <a:srgbClr val="0D0C0E"/>
      </a:dk1>
      <a:lt1>
        <a:srgbClr val="5000FF"/>
      </a:lt1>
      <a:dk2>
        <a:srgbClr val="47FFC2"/>
      </a:dk2>
      <a:lt2>
        <a:srgbClr val="41DBF0"/>
      </a:lt2>
      <a:accent1>
        <a:srgbClr val="31A4B4"/>
      </a:accent1>
      <a:accent2>
        <a:srgbClr val="005C96"/>
      </a:accent2>
      <a:accent3>
        <a:srgbClr val="9E3BFF"/>
      </a:accent3>
      <a:accent4>
        <a:srgbClr val="F2F2F4"/>
      </a:accent4>
      <a:accent5>
        <a:srgbClr val="BFBCC7"/>
      </a:accent5>
      <a:accent6>
        <a:srgbClr val="80798F"/>
      </a:accent6>
      <a:hlink>
        <a:srgbClr val="0D0C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