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80" r:id="rId3"/>
    <p:sldId id="281" r:id="rId4"/>
    <p:sldId id="282" r:id="rId5"/>
    <p:sldId id="257" r:id="rId6"/>
    <p:sldId id="283" r:id="rId7"/>
    <p:sldId id="259" r:id="rId8"/>
    <p:sldId id="286" r:id="rId9"/>
    <p:sldId id="284" r:id="rId10"/>
    <p:sldId id="285" r:id="rId11"/>
    <p:sldId id="287" r:id="rId12"/>
    <p:sldId id="264" r:id="rId13"/>
    <p:sldId id="262" r:id="rId14"/>
    <p:sldId id="263" r:id="rId15"/>
    <p:sldId id="261" r:id="rId16"/>
    <p:sldId id="265" r:id="rId17"/>
    <p:sldId id="258" r:id="rId18"/>
  </p:sldIdLst>
  <p:sldSz cx="12188825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Quattrocento Sans" panose="020B05020500000200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  <p15:guide id="6" pos="5472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F39282-6F4B-454A-9936-F9792D409A97}">
  <a:tblStyle styleId="{34F39282-6F4B-454A-9936-F9792D409A9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5EDAAC-F7A8-495A-BFB6-E8F66A1A1A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CCCD668-3DE0-4791-87B1-E4942BDE1213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>
        <p:guide orient="horz" pos="2160"/>
        <p:guide orient="horz" pos="384"/>
        <p:guide orient="horz" pos="3792"/>
        <p:guide pos="959"/>
        <p:guide pos="6719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9b1e779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9b1e779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4e9b1e779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e10ab56c9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e10ab56c9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4e10ab56c9_3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e10ab56c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e10ab56c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4e10ab56c9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10ab56c9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10ab56c9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4e10ab56c9_3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9b1e779c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9b1e779c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4e9b1e779c_1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10ab56c9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10ab56c9_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4e10ab56c9_3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 rot="5400000">
            <a:off x="4245913" y="-818037"/>
            <a:ext cx="3697465" cy="914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6pPr>
            <a:lvl7pPr marL="3200400" lvl="6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8pPr>
            <a:lvl9pPr marL="4114800" lvl="8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 rot="5400000">
            <a:off x="7360907" y="2743200"/>
            <a:ext cx="54102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 rot="5400000">
            <a:off x="2665412" y="-533399"/>
            <a:ext cx="5410200" cy="7696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6pPr>
            <a:lvl7pPr marL="3200400" lvl="6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/>
            </a:lvl8pPr>
            <a:lvl9pPr marL="4114800" lvl="8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44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1522413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2"/>
          </p:nvPr>
        </p:nvSpPr>
        <p:spPr>
          <a:xfrm>
            <a:off x="6230849" y="1904999"/>
            <a:ext cx="4435564" cy="408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92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0987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1141413" y="1600200"/>
            <a:ext cx="11047412" cy="3276600"/>
          </a:xfrm>
          <a:prstGeom prst="rect">
            <a:avLst/>
          </a:prstGeom>
          <a:solidFill>
            <a:srgbClr val="345D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39" name="Google Shape;39;p4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42;p4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43" name="Google Shape;43;p4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ctrTitle"/>
          </p:nvPr>
        </p:nvSpPr>
        <p:spPr>
          <a:xfrm>
            <a:off x="1522414" y="1905000"/>
            <a:ext cx="9143998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5400"/>
              <a:buFont typeface="Calibri"/>
              <a:buNone/>
              <a:defRPr sz="5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1522413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3"/>
          </p:nvPr>
        </p:nvSpPr>
        <p:spPr>
          <a:xfrm>
            <a:off x="6246814" y="1828800"/>
            <a:ext cx="4419599" cy="68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6246814" y="2590801"/>
            <a:ext cx="4419599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8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3" name="Google Shape;73;p8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2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8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 cap="flat" cmpd="sng">
            <a:solidFill>
              <a:srgbClr val="345D7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1491930" y="1293495"/>
            <a:ext cx="557784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30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6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–"/>
              <a:defRPr sz="1800"/>
            </a:lvl2pPr>
            <a:lvl3pPr marL="1371600" lvl="2" indent="-30988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marL="2286000" lvl="4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6pPr>
            <a:lvl7pPr marL="3200400" lvl="6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8pPr>
            <a:lvl9pPr marL="4114800" lvl="8" indent="-29972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20"/>
              <a:buChar char="▪"/>
              <a:defRPr sz="14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2"/>
          </p:nvPr>
        </p:nvSpPr>
        <p:spPr>
          <a:xfrm>
            <a:off x="7923214" y="3536829"/>
            <a:ext cx="3124200" cy="17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 cap="flat" cmpd="sng">
            <a:solidFill>
              <a:srgbClr val="345D7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1400490" y="1202055"/>
            <a:ext cx="5760720" cy="42062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4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7923214" y="3536829"/>
            <a:ext cx="3124200" cy="179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0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blipFill rotWithShape="1">
              <a:blip r:embed="rId14">
                <a:alphaModFix/>
              </a:blip>
              <a:tile tx="0" ty="0" sx="100000" sy="100000" flip="none" algn="ctr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1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5" name="Google Shape;15;p1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45D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05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003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987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1507498" y="6516865"/>
            <a:ext cx="606214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dt" idx="10"/>
          </p:nvPr>
        </p:nvSpPr>
        <p:spPr>
          <a:xfrm>
            <a:off x="7994363" y="6516865"/>
            <a:ext cx="132762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9730094" y="6516865"/>
            <a:ext cx="93631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8A3BE7-CBED-452B-9F13-A8C732275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8" y="685800"/>
            <a:ext cx="11243205" cy="5990211"/>
          </a:xfrm>
          <a:prstGeom prst="rect">
            <a:avLst/>
          </a:prstGeom>
        </p:spPr>
      </p:pic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784733" y="685800"/>
            <a:ext cx="100246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1" dirty="0">
                <a:solidFill>
                  <a:schemeClr val="bg1"/>
                </a:solidFill>
              </a:rPr>
              <a:t>AI </a:t>
            </a:r>
            <a:br>
              <a:rPr lang="en-US" sz="4400" b="1" i="1" dirty="0">
                <a:solidFill>
                  <a:schemeClr val="bg1"/>
                </a:solidFill>
              </a:rPr>
            </a:br>
            <a:r>
              <a:rPr lang="en-US" sz="4400" b="1" i="1" dirty="0">
                <a:solidFill>
                  <a:schemeClr val="bg1"/>
                </a:solidFill>
              </a:rPr>
              <a:t>Crime Prediction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074820" y="4679135"/>
            <a:ext cx="3352800" cy="923330"/>
          </a:xfrm>
          <a:prstGeom prst="rect">
            <a:avLst/>
          </a:prstGeom>
          <a:noFill/>
          <a:ln w="9525" cap="flat" cmpd="sng">
            <a:solidFill>
              <a:srgbClr val="E9F0F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 err="1">
                <a:solidFill>
                  <a:schemeClr val="bg1"/>
                </a:solidFill>
              </a:rPr>
              <a:t>Òkechi</a:t>
            </a:r>
            <a:r>
              <a:rPr lang="en-US" sz="1800" b="1" i="1" dirty="0">
                <a:solidFill>
                  <a:schemeClr val="bg1"/>
                </a:solidFill>
              </a:rPr>
              <a:t> Brian </a:t>
            </a:r>
            <a:r>
              <a:rPr lang="en-US" sz="1800" b="1" i="1" dirty="0" err="1">
                <a:solidFill>
                  <a:schemeClr val="bg1"/>
                </a:solidFill>
              </a:rPr>
              <a:t>Nyarwaba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E49D1-2DA5-4FE7-8241-57066C89A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3FFA-9DCF-4A25-A5F9-2A3CFC0B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74" y="588335"/>
            <a:ext cx="9143538" cy="1066800"/>
          </a:xfrm>
        </p:spPr>
        <p:txBody>
          <a:bodyPr/>
          <a:lstStyle/>
          <a:p>
            <a:r>
              <a:rPr lang="en-GB" dirty="0"/>
              <a:t>Activity diagram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46E5C-0E4F-4B42-89EB-75B322D36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2CCE6-9138-49E4-9E90-ECBBECEA150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D7F03-F9CD-4209-BC51-7EF84D70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220" y="646814"/>
            <a:ext cx="8001016" cy="49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8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16A5-B40F-4DF7-9C96-1A5178DE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4D344-7C7D-4BAF-2013-C9FE16013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EC790-BD2A-85BB-E1DD-5635024D983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6726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400" cy="369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67B15-1029-45EA-A9D5-2333BD39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72" y="905788"/>
            <a:ext cx="7495952" cy="4696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44DBF-CD89-44C5-8B67-EB77D5B55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824" y="1051861"/>
            <a:ext cx="3741778" cy="25947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400" cy="369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FEA00-3BC5-4FA1-9902-30B9A330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7" y="494862"/>
            <a:ext cx="9403573" cy="63631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400" cy="369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14357-3F99-4873-ADE9-5E22ABD7C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9" y="293488"/>
            <a:ext cx="10347880" cy="59549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4A227-E46F-4CDF-A4B8-DE22A8243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074" y="421083"/>
            <a:ext cx="8619422" cy="64369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1522876" y="1905000"/>
            <a:ext cx="9143400" cy="369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BAF291-0AAD-45A4-9211-61FB6B95D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060" y="412704"/>
            <a:ext cx="9504932" cy="60325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1522425" y="509400"/>
            <a:ext cx="97131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/>
              <a:t>Data Cleaning and Preprocessing</a:t>
            </a:r>
            <a:r>
              <a:rPr lang="en-US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439725" y="1702725"/>
            <a:ext cx="11309400" cy="4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 b="1" dirty="0"/>
              <a:t>LESSON LEARNED</a:t>
            </a:r>
            <a:r>
              <a:rPr lang="en-US" sz="2220" dirty="0"/>
              <a:t>: Too many distinct categories within a feature will not produce good results.  </a:t>
            </a:r>
            <a:endParaRPr sz="2220" dirty="0"/>
          </a:p>
          <a:p>
            <a:pPr marL="27432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0" dirty="0"/>
          </a:p>
          <a:p>
            <a:pPr marL="1371600" lvl="0" indent="-3695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Char char="❖"/>
            </a:pPr>
            <a:r>
              <a:rPr lang="en-US" sz="2220" dirty="0"/>
              <a:t>The San Francisco Crime dataset contained categories/features that were </a:t>
            </a:r>
            <a:r>
              <a:rPr lang="en-US" sz="2220" u="sng" dirty="0"/>
              <a:t>too granular</a:t>
            </a:r>
            <a:r>
              <a:rPr lang="en-US" sz="2220" dirty="0"/>
              <a:t> (i.e., there were 129 distinct crime codes and 265 distinct premise codes).  We used </a:t>
            </a:r>
            <a:r>
              <a:rPr lang="en-US" sz="2220" b="1" dirty="0"/>
              <a:t>Excel</a:t>
            </a:r>
            <a:r>
              <a:rPr lang="en-US" sz="2220" dirty="0"/>
              <a:t> to group “like” categories and reduce the number of codes. </a:t>
            </a:r>
            <a:endParaRPr sz="2220" dirty="0"/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20" dirty="0"/>
          </a:p>
          <a:p>
            <a:pPr marL="1371600" lvl="0" indent="-3695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Char char="❖"/>
            </a:pPr>
            <a:r>
              <a:rPr lang="en-US" sz="2220" b="1" dirty="0"/>
              <a:t>Python Pandas</a:t>
            </a:r>
            <a:r>
              <a:rPr lang="en-US" sz="2220" dirty="0"/>
              <a:t> was also used to further transform the data into what we felt would be more understandable to a machine learning model.</a:t>
            </a:r>
            <a:endParaRPr sz="2220" dirty="0"/>
          </a:p>
          <a:p>
            <a:pPr marL="274320" lvl="0" indent="-161544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776"/>
              <a:buNone/>
            </a:pPr>
            <a:endParaRPr sz="2220" dirty="0"/>
          </a:p>
        </p:txBody>
      </p:sp>
      <p:sp>
        <p:nvSpPr>
          <p:cNvPr id="135" name="Google Shape;135;p16"/>
          <p:cNvSpPr txBox="1"/>
          <p:nvPr/>
        </p:nvSpPr>
        <p:spPr>
          <a:xfrm>
            <a:off x="3338775" y="4714275"/>
            <a:ext cx="6080400" cy="1426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Time Occurred (24 hours)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⇒ 4 categories (Morning/Afternoon/Evening/Night)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Crime Codes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⇒ 129 down to 11, even further whittled down to Felony, Misdemeanor, Infraction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Premise Codes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⇒ 265 down to 24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655500" y="4905650"/>
            <a:ext cx="47649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50" y="355725"/>
            <a:ext cx="989273" cy="109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/>
          <p:nvPr/>
        </p:nvSpPr>
        <p:spPr>
          <a:xfrm>
            <a:off x="9676624" y="409400"/>
            <a:ext cx="1892376" cy="1377108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Original Dataset = 1.9 million rows!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3387-E694-429D-A533-0499746A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9" y="655301"/>
            <a:ext cx="9143538" cy="1066800"/>
          </a:xfrm>
        </p:spPr>
        <p:txBody>
          <a:bodyPr/>
          <a:lstStyle/>
          <a:p>
            <a:r>
              <a:rPr lang="en-GB" dirty="0"/>
              <a:t>Problem statement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B403C-2C81-4A92-8742-111B8F128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an increase in population there is an increase in the strain of resources this causes cases of crimes to increase.</a:t>
            </a:r>
          </a:p>
          <a:p>
            <a:r>
              <a:rPr lang="en-GB" dirty="0"/>
              <a:t>With increased crime rates, law enforcers are required to improve their response times. this is actually difficult since people behave in a random manner.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55549-1C7F-459B-89DA-C06F92B234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GB" dirty="0"/>
              <a:t>Their response is therefore dependent on reporting time which makes them arrive at the scenes late after the damage is already done, this makes them look incompetent.</a:t>
            </a:r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9D686-437D-4DC1-B1E9-A10390924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" y="446699"/>
            <a:ext cx="1971171" cy="164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2129-37BE-4CB8-B46E-819096BA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690618"/>
            <a:ext cx="9143538" cy="1066800"/>
          </a:xfrm>
        </p:spPr>
        <p:txBody>
          <a:bodyPr/>
          <a:lstStyle/>
          <a:p>
            <a:r>
              <a:rPr lang="en-GB" dirty="0"/>
              <a:t>Proposed solution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F5A15-BD4B-42DA-95C2-D6EF3900C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an artificial intelligence that analyzes the data collected from previous crimes and uses analytic algorithms to provide visuals that will aid in enforcing the law.</a:t>
            </a:r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48220-ADBA-4E0A-BC67-BF5A31B9928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K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EA771-3724-4206-A107-28C5DDBE3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49" y="1921984"/>
            <a:ext cx="3417359" cy="19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3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FB17-23EB-4365-9039-3D2F7785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D963-9EB8-4C78-8E2F-BB21E189F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an intelligent system that analyzes crime based on the provided data to extract crime patterns using the frequency of occurrence. Considering the territorial distribution of the data.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predict the crime rate and analyze the crime rate that is going to happen. Then, based on the conclusions, the law may choose to enforce to reduce crime.</a:t>
            </a:r>
            <a:endParaRPr lang="en-K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820B0-A0A2-41A5-AB06-32D385D6C8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create a system that converts the crime data into regression problems and thus helps the detectives in solving problems.</a:t>
            </a:r>
            <a:endParaRPr lang="en-K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Understanding the use of multi-linear regression to predict the graphs between different types of crimes.</a:t>
            </a:r>
            <a:endParaRPr lang="en-K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4736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1522875" y="865125"/>
            <a:ext cx="91437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600"/>
              <a:t>Project Goals</a:t>
            </a:r>
            <a:endParaRPr sz="3600"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1"/>
          </p:nvPr>
        </p:nvSpPr>
        <p:spPr>
          <a:xfrm>
            <a:off x="1523025" y="2197050"/>
            <a:ext cx="9143400" cy="3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Use machine learning to create an AI that predicts crime type, frequency and location based on previous data collected.</a:t>
            </a:r>
            <a:endParaRPr sz="3600" dirty="0"/>
          </a:p>
          <a:p>
            <a:pPr marL="27432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3600" dirty="0"/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00" y="375399"/>
            <a:ext cx="2827403" cy="167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B57D-A685-44C7-8B9D-C60DF62E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86254-688F-41A0-A1C2-FA1E28EA5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Os</a:t>
            </a:r>
            <a:r>
              <a:rPr lang="en-GB" b="1" dirty="0"/>
              <a:t> </a:t>
            </a:r>
          </a:p>
          <a:p>
            <a:r>
              <a:rPr lang="en-GB" b="1" dirty="0"/>
              <a:t>5gb space</a:t>
            </a:r>
          </a:p>
          <a:p>
            <a:r>
              <a:rPr lang="en-GB" b="1" dirty="0" err="1"/>
              <a:t>Jupyter</a:t>
            </a:r>
            <a:r>
              <a:rPr lang="en-GB" b="1" dirty="0"/>
              <a:t> notebook</a:t>
            </a:r>
          </a:p>
          <a:p>
            <a:r>
              <a:rPr lang="en-GB" b="1" dirty="0"/>
              <a:t>Excel</a:t>
            </a:r>
          </a:p>
          <a:p>
            <a:r>
              <a:rPr lang="en-GB" b="1" dirty="0"/>
              <a:t>Internet connection</a:t>
            </a:r>
            <a:endParaRPr lang="en-KE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6793-D2AC-4ACB-99AC-6C4A02AE713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3567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1522876" y="609600"/>
            <a:ext cx="9143400" cy="1066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Technologies used to solve, analyze and visualize in crime predictions</a:t>
            </a:r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1"/>
          </p:nvPr>
        </p:nvSpPr>
        <p:spPr>
          <a:xfrm>
            <a:off x="1000000" y="1676400"/>
            <a:ext cx="11006400" cy="4547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584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Calibri"/>
              <a:buChar char="▪"/>
            </a:pPr>
            <a:r>
              <a:rPr lang="en-US" sz="1800" dirty="0"/>
              <a:t>Machine Learning libraries from Sci-Kit Learn </a:t>
            </a:r>
            <a:endParaRPr sz="1800" dirty="0"/>
          </a:p>
          <a:p>
            <a:pPr marL="822960" lvl="2" indent="-25831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▪"/>
            </a:pPr>
            <a:r>
              <a:rPr lang="en-US" dirty="0"/>
              <a:t>Linear Regression</a:t>
            </a:r>
            <a:endParaRPr dirty="0"/>
          </a:p>
          <a:p>
            <a:pPr marL="822960" lvl="2" indent="-25831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▪"/>
            </a:pPr>
            <a:r>
              <a:rPr lang="en-US" dirty="0"/>
              <a:t>Logistic Regression</a:t>
            </a:r>
            <a:endParaRPr dirty="0"/>
          </a:p>
          <a:p>
            <a:pPr marL="822960" lvl="2" indent="-25831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▪"/>
            </a:pPr>
            <a:r>
              <a:rPr lang="en-US" dirty="0"/>
              <a:t>Classification and Regression Trees – Decision Trees</a:t>
            </a:r>
            <a:endParaRPr dirty="0"/>
          </a:p>
          <a:p>
            <a:pPr marL="822960" lvl="2" indent="-25831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▪"/>
            </a:pPr>
            <a:r>
              <a:rPr lang="en-US" dirty="0"/>
              <a:t>K-Nearest Neighbors </a:t>
            </a:r>
          </a:p>
          <a:p>
            <a:pPr marL="822960" lvl="2" indent="-25831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▪"/>
            </a:pPr>
            <a:r>
              <a:rPr lang="en-US" dirty="0"/>
              <a:t>K- means </a:t>
            </a:r>
            <a:endParaRPr dirty="0"/>
          </a:p>
          <a:p>
            <a:pPr marL="822960" lvl="2" indent="-25831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Char char="▪"/>
            </a:pPr>
            <a:r>
              <a:rPr lang="en-US" dirty="0"/>
              <a:t>Random Forest</a:t>
            </a:r>
            <a:endParaRPr dirty="0"/>
          </a:p>
          <a:p>
            <a:pPr marL="274320" lvl="0" indent="-27584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Calibri"/>
              <a:buChar char="▪"/>
            </a:pPr>
            <a:r>
              <a:rPr lang="en-US" sz="1800" dirty="0"/>
              <a:t>Python Pandas</a:t>
            </a:r>
            <a:endParaRPr sz="1800" dirty="0"/>
          </a:p>
          <a:p>
            <a:pPr marL="274320" lvl="0" indent="-275844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Font typeface="Calibri"/>
              <a:buChar char="▪"/>
            </a:pPr>
            <a:r>
              <a:rPr lang="en-US" sz="1800" dirty="0"/>
              <a:t>Matplotlib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7"/>
          <p:cNvSpPr/>
          <p:nvPr/>
        </p:nvSpPr>
        <p:spPr>
          <a:xfrm>
            <a:off x="7467002" y="2185700"/>
            <a:ext cx="3524148" cy="24865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Crime prediction requires a supervised classification ML model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AFE5-769B-4A85-AEA9-13E1DF5E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D5286-3310-4D03-93E8-74BFA07D6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 is already logged into the system and is secure.</a:t>
            </a:r>
          </a:p>
          <a:p>
            <a:r>
              <a:rPr lang="en-US" dirty="0"/>
              <a:t>The data sets are already up to date.</a:t>
            </a:r>
          </a:p>
          <a:p>
            <a:r>
              <a:rPr lang="en-US" dirty="0"/>
              <a:t>The data sets collected are correct and are meaningful.</a:t>
            </a:r>
          </a:p>
          <a:p>
            <a:endParaRPr lang="en-US" dirty="0"/>
          </a:p>
          <a:p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C365A-C96E-4FA5-B3B1-12BEE0F43FD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0264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6639-2FB3-4E18-B1FC-657CED07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chart</a:t>
            </a:r>
            <a:endParaRPr lang="en-K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A9F9C-2626-4166-AF74-84E78BB4A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83359-445F-4E65-977C-5940CA3A7E4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07DADF-70D7-485F-85FF-6CEE4145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976" y="513582"/>
            <a:ext cx="1834900" cy="58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480</Words>
  <Application>Microsoft Office PowerPoint</Application>
  <PresentationFormat>Custom</PresentationFormat>
  <Paragraphs>59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Noto Sans Symbols</vt:lpstr>
      <vt:lpstr>Times New Roman</vt:lpstr>
      <vt:lpstr>Calibri</vt:lpstr>
      <vt:lpstr>Quattrocento Sans</vt:lpstr>
      <vt:lpstr>Arial</vt:lpstr>
      <vt:lpstr>Project planning overview presentation</vt:lpstr>
      <vt:lpstr>AI  Crime Prediction </vt:lpstr>
      <vt:lpstr>Problem statement</vt:lpstr>
      <vt:lpstr>Proposed solution</vt:lpstr>
      <vt:lpstr>Objectives</vt:lpstr>
      <vt:lpstr>Project Goals</vt:lpstr>
      <vt:lpstr>Requirements</vt:lpstr>
      <vt:lpstr>Technologies used to solve, analyze and visualize in crime predictions</vt:lpstr>
      <vt:lpstr>ASSUMPTIONS</vt:lpstr>
      <vt:lpstr>Flow chart</vt:lpstr>
      <vt:lpstr>Activity diagram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Cleaning and Preprocessing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 Crime Prediction </dc:title>
  <cp:lastModifiedBy>Brian Okechi</cp:lastModifiedBy>
  <cp:revision>3</cp:revision>
  <dcterms:modified xsi:type="dcterms:W3CDTF">2022-07-08T07:14:44Z</dcterms:modified>
</cp:coreProperties>
</file>