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380686E-2462-4487-A41F-BD4132A9E6D8}">
  <a:tblStyle styleId="{5380686E-2462-4487-A41F-BD4132A9E6D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2A0B48C-E8C5-44ED-A60A-11FCA6636042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30EE45D-2373-4262-A6AA-CCF322D17FD5}" styleName="Table_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4B50C5C-271A-4BCC-8AD1-17F5ABF94E4E}" styleName="Table_3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6D77494-EB3F-4014-92B4-B5A20FC522FE}" styleName="Table_4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EDAED22-69F5-43C8-A802-4BE6F3CF5FEB}" styleName="Table_5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E436D41-D801-4ECE-A5C0-4E8839655C50}" styleName="Table_6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7C0C83B-29DA-4D66-8EB0-64562AC7EFF8}" styleName="Table_7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6FFDB7B-3C79-47BF-B043-0B598713F015}" styleName="Table_8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9D1BD93-F059-4F8E-A268-32AB704DCBBA}" styleName="Table_9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21D9691-100F-4BB8-A917-8DC4A7A99168}" styleName="Table_1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8C14288-53FE-4538-A6A4-D8148160A176}" styleName="Table_1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63CB3D3-927B-40F1-85A9-4B04AA45C12A}" styleName="Table_1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1FCBDF7-8267-41CF-998A-5602EFCFE5DF}" styleName="Table_13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829702F-8384-4D9F-A386-A62FF47FDC68}" styleName="Table_14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A73E4DE-0472-4EA1-9A4F-732B0BE19044}" styleName="Table_15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BF75147-1B58-40F1-A569-5E1D50D71F9E}" styleName="Table_16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A977DA9-516B-4891-9369-DBBA639CB3F6}" styleName="Table_17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9FB5007-08DB-4E70-9D61-615494BD9334}" styleName="Table_18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0CCA8A9-8349-46E8-82B0-D439053E8BC3}" styleName="Table_19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EE4887C-2376-4AA0-91CC-71F4FE573C2A}" styleName="Table_2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0532A60-9551-4E12-B58D-6C3F937A0C36}" styleName="Table_2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93DD0BB-BBBA-4767-9FF5-2B0AD5F93219}" styleName="Table_2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hamilton.tj@outlook.com" TargetMode="External"/><Relationship Id="rId4" Type="http://schemas.openxmlformats.org/officeDocument/2006/relationships/hyperlink" Target="mailto:stonebrakerjon@gmail.com" TargetMode="External"/><Relationship Id="rId5" Type="http://schemas.openxmlformats.org/officeDocument/2006/relationships/hyperlink" Target="https://github.com/hamiltontj/NaiveBay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Naive Bayes Classifier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Trevor Hamilton &amp; Jonathan Stonebraker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67975" y="44377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Naive Bayes - Generate Classification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67975" y="11919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each class for each attribute select the occurrence value that matches your input attribute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its likelihood for the current classification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Naive Bayes Classifier Example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Shape 155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{5380686E-2462-4487-A41F-BD4132A9E6D8}</a:tableStyleId>
              </a:tblPr>
              <a:tblGrid>
                <a:gridCol w="917425"/>
                <a:gridCol w="917425"/>
                <a:gridCol w="917425"/>
                <a:gridCol w="917425"/>
                <a:gridCol w="91742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Outlook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Temp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Humidty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Windy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Play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Shape 160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{72A0B48C-E8C5-44ED-A60A-11FCA6636042}</a:tableStyleId>
              </a:tblPr>
              <a:tblGrid>
                <a:gridCol w="917425"/>
                <a:gridCol w="917425"/>
                <a:gridCol w="91742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Shape 165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{930EE45D-2373-4262-A6AA-CCF322D17FD5}</a:tableStyleId>
              </a:tblPr>
              <a:tblGrid>
                <a:gridCol w="917425"/>
                <a:gridCol w="917425"/>
                <a:gridCol w="91742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- 4/12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- 8/12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Shape 170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{84B50C5C-271A-4BCC-8AD1-17F5ABF94E4E}</a:tableStyleId>
              </a:tblPr>
              <a:tblGrid>
                <a:gridCol w="917425"/>
                <a:gridCol w="917425"/>
                <a:gridCol w="91742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- 4/12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- 8/12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Shape 171"/>
          <p:cNvGraphicFramePr/>
          <p:nvPr/>
        </p:nvGraphicFramePr>
        <p:xfrm>
          <a:off x="35020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{C6D77494-EB3F-4014-92B4-B5A20FC522FE}</a:tableStyleId>
              </a:tblPr>
              <a:tblGrid>
                <a:gridCol w="605375"/>
                <a:gridCol w="605375"/>
                <a:gridCol w="605375"/>
                <a:gridCol w="605375"/>
                <a:gridCol w="60537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Shape 176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{6EDAED22-69F5-43C8-A802-4BE6F3CF5FEB}</a:tableStyleId>
              </a:tblPr>
              <a:tblGrid>
                <a:gridCol w="917425"/>
                <a:gridCol w="917425"/>
                <a:gridCol w="91742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- 4/12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- 8/12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Shape 177"/>
          <p:cNvGraphicFramePr/>
          <p:nvPr/>
        </p:nvGraphicFramePr>
        <p:xfrm>
          <a:off x="35020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{EE436D41-D801-4ECE-A5C0-4E8839655C50}</a:tableStyleId>
              </a:tblPr>
              <a:tblGrid>
                <a:gridCol w="605375"/>
                <a:gridCol w="605375"/>
                <a:gridCol w="605375"/>
                <a:gridCol w="605375"/>
                <a:gridCol w="60537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Shape 182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{77C0C83B-29DA-4D66-8EB0-64562AC7EFF8}</a:tableStyleId>
              </a:tblPr>
              <a:tblGrid>
                <a:gridCol w="917425"/>
                <a:gridCol w="917425"/>
                <a:gridCol w="91742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- 4/12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- 8/12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x="35020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{B6FFDB7B-3C79-47BF-B043-0B598713F015}</a:tableStyleId>
              </a:tblPr>
              <a:tblGrid>
                <a:gridCol w="605375"/>
                <a:gridCol w="605375"/>
                <a:gridCol w="605375"/>
                <a:gridCol w="605375"/>
                <a:gridCol w="60537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8/12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Shape 188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{A9D1BD93-F059-4F8E-A268-32AB704DCBBA}</a:tableStyleId>
              </a:tblPr>
              <a:tblGrid>
                <a:gridCol w="917425"/>
                <a:gridCol w="917425"/>
                <a:gridCol w="91742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- 4/12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- 8/12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35020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{E21D9691-100F-4BB8-A917-8DC4A7A99168}</a:tableStyleId>
              </a:tblPr>
              <a:tblGrid>
                <a:gridCol w="605375"/>
                <a:gridCol w="605375"/>
                <a:gridCol w="605375"/>
                <a:gridCol w="605375"/>
                <a:gridCol w="60537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0.0488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Shape 194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{68C14288-53FE-4538-A6A4-D8148160A176}</a:tableStyleId>
              </a:tblPr>
              <a:tblGrid>
                <a:gridCol w="917425"/>
                <a:gridCol w="917425"/>
                <a:gridCol w="91742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- 4/12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- 8/12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Shape 195"/>
          <p:cNvGraphicFramePr/>
          <p:nvPr/>
        </p:nvGraphicFramePr>
        <p:xfrm>
          <a:off x="35020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{563CB3D3-927B-40F1-85A9-4B04AA45C12A}</a:tableStyleId>
              </a:tblPr>
              <a:tblGrid>
                <a:gridCol w="605375"/>
                <a:gridCol w="605375"/>
                <a:gridCol w="605375"/>
                <a:gridCol w="605375"/>
                <a:gridCol w="60537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0.0488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Origin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Common Use Cases, Pros &amp; Cons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Naive Bayes Classifier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Naive Bayes Classifier Example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Laplace Smoothing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Laplace Smoothing Example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Laplace Smoothing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Technique used to smooth categorical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Commonly used in Naive Bayes Classifiers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Helps to deal with values not in the training set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3481162"/>
            <a:ext cx="25146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Laplace Smoothing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Shape 212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{41FCBDF7-8267-41CF-998A-5602EFCFE5DF}</a:tableStyleId>
              </a:tblPr>
              <a:tblGrid>
                <a:gridCol w="1027525"/>
                <a:gridCol w="1027525"/>
                <a:gridCol w="102752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- 4/12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- 8/12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3" name="Shape 213"/>
          <p:cNvSpPr txBox="1"/>
          <p:nvPr/>
        </p:nvSpPr>
        <p:spPr>
          <a:xfrm>
            <a:off x="3892200" y="1902362"/>
            <a:ext cx="3982800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lt1"/>
                </a:solidFill>
              </a:rPr>
              <a:t>Numerator     +                                                  K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Denominator +  ParentClass.possibleValues * 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Shape 218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{A829702F-8384-4D9F-A386-A62FF47FDC68}</a:tableStyleId>
              </a:tblPr>
              <a:tblGrid>
                <a:gridCol w="1025500"/>
                <a:gridCol w="1025500"/>
                <a:gridCol w="1037850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(k+4)/(12+2)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(k+8)/(12+2)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(k+0)/(4+3*k)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(k+4)/(8+3*k)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Shape 223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{2A73E4DE-0472-4EA1-9A4F-732B0BE19044}</a:tableStyleId>
              </a:tblPr>
              <a:tblGrid>
                <a:gridCol w="1025500"/>
                <a:gridCol w="1025500"/>
                <a:gridCol w="1037850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(k+4)/(12+2)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(k+8)/(12+2)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(k+0)/(4+3*k)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(k+4)/(8+3*k)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Shape 224"/>
          <p:cNvGraphicFramePr/>
          <p:nvPr/>
        </p:nvGraphicFramePr>
        <p:xfrm>
          <a:off x="372650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{2BF75147-1B58-40F1-A569-5E1D50D71F9E}</a:tableStyleId>
              </a:tblPr>
              <a:tblGrid>
                <a:gridCol w="605375"/>
                <a:gridCol w="605375"/>
                <a:gridCol w="605375"/>
                <a:gridCol w="605375"/>
                <a:gridCol w="60537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Shape 229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{7A977DA9-516B-4891-9369-DBBA639CB3F6}</a:tableStyleId>
              </a:tblPr>
              <a:tblGrid>
                <a:gridCol w="1025500"/>
                <a:gridCol w="1025500"/>
                <a:gridCol w="1037850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(k+4)/(12+2)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(k+8)/(12+2)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(k+0)/(4+3*k)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(k+4)/(8+3*k)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Shape 230"/>
          <p:cNvGraphicFramePr/>
          <p:nvPr/>
        </p:nvGraphicFramePr>
        <p:xfrm>
          <a:off x="372650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{79FB5007-08DB-4E70-9D61-615494BD9334}</a:tableStyleId>
              </a:tblPr>
              <a:tblGrid>
                <a:gridCol w="605375"/>
                <a:gridCol w="605375"/>
                <a:gridCol w="605375"/>
                <a:gridCol w="605375"/>
                <a:gridCol w="60537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Shape 235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{A0CCA8A9-8349-46E8-82B0-D439053E8BC3}</a:tableStyleId>
              </a:tblPr>
              <a:tblGrid>
                <a:gridCol w="1025500"/>
                <a:gridCol w="1025500"/>
                <a:gridCol w="1037850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(k+4)/(12+2)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(k+8)/(12+2)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(k+0)/(4+3*k)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(k+4)/(8+3*k)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372650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{9EE4887C-2376-4AA0-91CC-71F4FE573C2A}</a:tableStyleId>
              </a:tblPr>
              <a:tblGrid>
                <a:gridCol w="605375"/>
                <a:gridCol w="605375"/>
                <a:gridCol w="605375"/>
                <a:gridCol w="605375"/>
                <a:gridCol w="60537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2/7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3/6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5/11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1/10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4/10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9/14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Shape 241"/>
          <p:cNvGraphicFramePr/>
          <p:nvPr/>
        </p:nvGraphicFramePr>
        <p:xfrm>
          <a:off x="49025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{F0532A60-9551-4E12-B58D-6C3F937A0C36}</a:tableStyleId>
              </a:tblPr>
              <a:tblGrid>
                <a:gridCol w="1025500"/>
                <a:gridCol w="1025500"/>
                <a:gridCol w="1037850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Attribute Value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 - (k+4)/(12+2)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Yes - (k+8)/(12+2)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Rainy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(k+0)/(4+3*k)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Sunny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(k+4)/(8+3*k)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(k+3)/(8+3*k)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Normal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(k+1)/(4+2*k)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(k+5)/(8+2*k)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(k+2)/(4+2*k)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(k+3)/(8+2*k)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3726500" y="4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{093DD0BB-BBBA-4767-9FF5-2B0AD5F93219}</a:tableStyleId>
              </a:tblPr>
              <a:tblGrid>
                <a:gridCol w="605375"/>
                <a:gridCol w="605375"/>
                <a:gridCol w="605375"/>
                <a:gridCol w="605375"/>
                <a:gridCol w="605375"/>
              </a:tblGrid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Overcast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0.0012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0.0425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Live Demo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&amp; Results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Questions?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Code Samples?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Origin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66675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Based off of Bayes Theorem named after Thomas Bayes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Came about in 1763 in </a:t>
            </a:r>
            <a:r>
              <a:rPr i="1" lang="en">
                <a:highlight>
                  <a:srgbClr val="FFFFFF"/>
                </a:highlight>
              </a:rPr>
              <a:t>An Essay towards solving a Problem in the Doctrine of Chances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Focused on the  theory of probability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Use in data mining dates back to the beginning of the field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0" y="3451625"/>
            <a:ext cx="20574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90250" y="526350"/>
            <a:ext cx="61961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Contact Info: </a:t>
            </a:r>
            <a:r>
              <a:rPr lang="en" sz="2400" u="sng">
                <a:solidFill>
                  <a:srgbClr val="F08AAD"/>
                </a:solidFill>
                <a:hlinkClick r:id="rId3"/>
              </a:rPr>
              <a:t>hamilton.tj@outlook.com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rgbClr val="F08AAD"/>
                </a:solidFill>
                <a:hlinkClick r:id="rId4"/>
              </a:rPr>
              <a:t>stonebrakerjon@gmail.com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Source Repo:</a:t>
            </a:r>
          </a:p>
          <a:p>
            <a:pPr>
              <a:spcBef>
                <a:spcPts val="0"/>
              </a:spcBef>
              <a:buNone/>
            </a:pPr>
            <a:r>
              <a:rPr lang="en" sz="2400" u="sng">
                <a:solidFill>
                  <a:srgbClr val="F08AAD"/>
                </a:solidFill>
                <a:hlinkClick r:id="rId5"/>
              </a:rPr>
              <a:t>https://github.com/hamiltontj/NaiveBayes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 Bayes classifiers family of classifiers based on the use of Bayes theorem. AKA Simple Bayes or Independence Bayes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one of the best classifiers while attributes have strong independence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00" y="3452075"/>
            <a:ext cx="208597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2183450" y="3117625"/>
            <a:ext cx="15756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1148000" y="2757450"/>
            <a:ext cx="1181700" cy="31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</a:t>
            </a:r>
          </a:p>
        </p:txBody>
      </p:sp>
      <p:cxnSp>
        <p:nvCxnSpPr>
          <p:cNvPr id="108" name="Shape 108"/>
          <p:cNvCxnSpPr/>
          <p:nvPr/>
        </p:nvCxnSpPr>
        <p:spPr>
          <a:xfrm flipH="1" rot="10800000">
            <a:off x="4051775" y="3837800"/>
            <a:ext cx="22499" cy="382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3415850" y="4378175"/>
            <a:ext cx="1001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Instance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Spam filters on email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Sentence analysis (Subject, Connotation)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Medical Diagnosis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Credit approval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Target Markets and Ads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Requires smaller training data size than many other classifiers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Great for discrete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Theoretically one of the best classifiers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well in sentence recognition since all sentences do not have to be of the same length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21675" y="1286150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/>
              <a:t>Attributes must be independent</a:t>
            </a:r>
            <a:r>
              <a:rPr baseline="30000" lang="en"/>
              <a:t>*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/>
              <a:t>Continuous values do not work as well, use Gaussian Bayes Classifier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/>
              <a:t>If a new value is encountered during testing that was not included in the training set likelihood will move to zero known as “ Zero Frequency”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67975" y="44377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Naive Bayes - The Data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/>
              <a:t>Needs less training data than other classifiers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Attributes must be as independent as possible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 real world data as long as there is no strong correlations it still holds up very well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Is unaware of data type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More attributes the better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67975" y="44377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Naive Bayes - Generate Model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Count the number of occurrences of each distinct value of each attribute for each classification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Divide that by the current classification 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result is a chart where you have the likelihood of each distinct value of each attribute for each classification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