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2" r:id="rId2"/>
    <p:sldId id="263" r:id="rId3"/>
    <p:sldId id="267" r:id="rId4"/>
    <p:sldId id="270" r:id="rId5"/>
    <p:sldId id="278" r:id="rId6"/>
    <p:sldId id="275" r:id="rId7"/>
    <p:sldId id="271" r:id="rId8"/>
    <p:sldId id="274" r:id="rId9"/>
    <p:sldId id="276" r:id="rId10"/>
    <p:sldId id="272" r:id="rId11"/>
    <p:sldId id="273" r:id="rId12"/>
    <p:sldId id="277" r:id="rId13"/>
    <p:sldId id="279" r:id="rId14"/>
    <p:sldId id="268" r:id="rId15"/>
    <p:sldId id="283" r:id="rId16"/>
    <p:sldId id="329" r:id="rId17"/>
    <p:sldId id="284" r:id="rId18"/>
    <p:sldId id="285" r:id="rId19"/>
    <p:sldId id="330" r:id="rId20"/>
    <p:sldId id="286" r:id="rId21"/>
    <p:sldId id="282" r:id="rId22"/>
    <p:sldId id="331" r:id="rId23"/>
    <p:sldId id="288" r:id="rId24"/>
    <p:sldId id="289" r:id="rId25"/>
    <p:sldId id="332" r:id="rId26"/>
    <p:sldId id="290" r:id="rId27"/>
    <p:sldId id="291" r:id="rId28"/>
    <p:sldId id="333" r:id="rId29"/>
    <p:sldId id="293" r:id="rId30"/>
    <p:sldId id="292" r:id="rId31"/>
    <p:sldId id="334" r:id="rId32"/>
    <p:sldId id="297" r:id="rId33"/>
    <p:sldId id="294" r:id="rId34"/>
    <p:sldId id="335" r:id="rId35"/>
    <p:sldId id="299" r:id="rId36"/>
    <p:sldId id="298" r:id="rId37"/>
    <p:sldId id="287" r:id="rId38"/>
    <p:sldId id="30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5FF"/>
    <a:srgbClr val="C8FFFF"/>
    <a:srgbClr val="96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51" autoAdjust="0"/>
  </p:normalViewPr>
  <p:slideViewPr>
    <p:cSldViewPr>
      <p:cViewPr varScale="1">
        <p:scale>
          <a:sx n="65" d="100"/>
          <a:sy n="65" d="100"/>
        </p:scale>
        <p:origin x="132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97694-EF78-43D3-A690-A843002FDF6B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95EDF-8DE2-458A-9BD6-0FA287662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5EDF-8DE2-458A-9BD6-0FA287662F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E6875-8934-4920-BF81-DF558BE7E5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9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2221E-DEDF-485D-A7C4-484010E0A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6C31D-AB2A-435E-8ACF-A1FC01D8C0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5C55C-84CE-4F83-9FC3-5F882F5B50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65BB3-AA3D-42C4-8C3E-F650C21961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B0ADA-E6D0-40ED-98C4-A3F3F365C7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8A713-D345-44EE-A526-4F125DD47B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D3F9D-4D0B-4761-A84E-6563FF2CEE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EB4D3-EBCB-4786-8B2B-524084561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D57AB-4C24-4721-9ED4-D5D1168300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71605-5A7B-4C93-865A-C994DA3DC2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0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CF5FF"/>
            </a:gs>
            <a:gs pos="50000">
              <a:schemeClr val="tx1"/>
            </a:gs>
            <a:gs pos="100000">
              <a:srgbClr val="DCF5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208B97E-54FA-4032-8654-18D25B4A5C68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High Dimensional KDE:</a:t>
            </a:r>
            <a:br>
              <a:rPr lang="en-US" dirty="0" smtClean="0">
                <a:solidFill>
                  <a:schemeClr val="bg2"/>
                </a:solidFill>
                <a:latin typeface="Arial" charset="0"/>
              </a:rPr>
            </a:b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Results from MidKDE1.m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J. S. Marron</a:t>
            </a:r>
          </a:p>
          <a:p>
            <a:pPr algn="ctr">
              <a:buFontTx/>
              <a:buNone/>
            </a:pP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Dept. of Statistics and Operations Research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University of North Carolina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1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971800" y="3512403"/>
            <a:ext cx="24432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 modes almost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smoothed out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“Large”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10215" y="3512403"/>
            <a:ext cx="17427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2 modes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completely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disappear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4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Gaussian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=100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0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2254667"/>
                <a:ext cx="2991075" cy="86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Distances to Origin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54667"/>
                <a:ext cx="2991075" cy="869533"/>
              </a:xfrm>
              <a:prstGeom prst="rect">
                <a:avLst/>
              </a:prstGeom>
              <a:blipFill>
                <a:blip r:embed="rId4"/>
                <a:stretch>
                  <a:fillRect l="-3265" t="-489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Explore HDLSS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2254667"/>
                <a:ext cx="3220305" cy="86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Pairwise Distances </a:t>
                </a:r>
              </a:p>
              <a:p>
                <a:r>
                  <a:rPr lang="en-US" dirty="0" smtClean="0">
                    <a:solidFill>
                      <a:schemeClr val="bg2"/>
                    </a:solidFill>
                  </a:rPr>
                  <a:t>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rad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7.1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54667"/>
                <a:ext cx="3220305" cy="869533"/>
              </a:xfrm>
              <a:prstGeom prst="rect">
                <a:avLst/>
              </a:prstGeom>
              <a:blipFill>
                <a:blip r:embed="rId4"/>
                <a:stretch>
                  <a:fillRect l="-3030" t="-489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23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=100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2-d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Proj’ns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View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3588603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0 to Max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Direction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929273" y="3200400"/>
            <a:ext cx="1509127" cy="38820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43600" y="4572001"/>
            <a:ext cx="2807524" cy="2038528"/>
            <a:chOff x="5943600" y="4572001"/>
            <a:chExt cx="2807524" cy="2038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514054" y="5410200"/>
                  <a:ext cx="123707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Spread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bg2"/>
                      </a:solidFill>
                    </a:rPr>
                    <a:t>Like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054" y="5410200"/>
                  <a:ext cx="1237070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7882" t="-3571" r="-1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eft Brace 6"/>
            <p:cNvSpPr/>
            <p:nvPr/>
          </p:nvSpPr>
          <p:spPr>
            <a:xfrm rot="16200000">
              <a:off x="6400800" y="4114801"/>
              <a:ext cx="380999" cy="1295400"/>
            </a:xfrm>
            <a:prstGeom prst="leftBrace">
              <a:avLst>
                <a:gd name="adj1" fmla="val 8333"/>
                <a:gd name="adj2" fmla="val 51210"/>
              </a:avLst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1"/>
              <a:endCxn id="7" idx="1"/>
            </p:cNvCxnSpPr>
            <p:nvPr/>
          </p:nvCxnSpPr>
          <p:spPr>
            <a:xfrm flipH="1" flipV="1">
              <a:off x="6606974" y="4953001"/>
              <a:ext cx="907080" cy="1057364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5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191000" y="2064603"/>
            <a:ext cx="3728735" cy="1897797"/>
            <a:chOff x="4191000" y="2064603"/>
            <a:chExt cx="3728735" cy="1897797"/>
          </a:xfrm>
        </p:grpSpPr>
        <p:sp>
          <p:nvSpPr>
            <p:cNvPr id="3" name="TextBox 2"/>
            <p:cNvSpPr txBox="1"/>
            <p:nvPr/>
          </p:nvSpPr>
          <p:spPr>
            <a:xfrm>
              <a:off x="5029200" y="2064603"/>
              <a:ext cx="2890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Strongly dominated</a:t>
              </a:r>
            </a:p>
            <a:p>
              <a:r>
                <a:rPr lang="en-US" dirty="0">
                  <a:solidFill>
                    <a:schemeClr val="bg2"/>
                  </a:solidFill>
                </a:rPr>
                <a:t>b</a:t>
              </a:r>
              <a:r>
                <a:rPr lang="en-US" dirty="0" smtClean="0">
                  <a:solidFill>
                    <a:schemeClr val="bg2"/>
                  </a:solidFill>
                </a:rPr>
                <a:t>y only one kernel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2"/>
            </p:cNvCxnSpPr>
            <p:nvPr/>
          </p:nvCxnSpPr>
          <p:spPr>
            <a:xfrm flipH="1">
              <a:off x="4191000" y="2895600"/>
              <a:ext cx="2283468" cy="10668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219200" y="2217003"/>
            <a:ext cx="1676400" cy="1364397"/>
            <a:chOff x="457200" y="1828800"/>
            <a:chExt cx="1676400" cy="1364397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2362200"/>
              <a:ext cx="16401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small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overall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1277297" y="1828800"/>
              <a:ext cx="856303" cy="5334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" y="4362271"/>
                <a:ext cx="24645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For very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,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a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ll kernels are</a:t>
                </a: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v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ery far away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62271"/>
                <a:ext cx="2464585" cy="1200329"/>
              </a:xfrm>
              <a:prstGeom prst="rect">
                <a:avLst/>
              </a:prstGeom>
              <a:blipFill>
                <a:blip r:embed="rId4"/>
                <a:stretch>
                  <a:fillRect l="-3713" t="-3553" r="-2970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200" y="2057400"/>
            <a:ext cx="1880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Surprisingly </a:t>
            </a:r>
          </a:p>
          <a:p>
            <a:r>
              <a:rPr lang="en-US" dirty="0">
                <a:solidFill>
                  <a:schemeClr val="bg2"/>
                </a:solidFill>
              </a:rPr>
              <a:t>s</a:t>
            </a:r>
            <a:r>
              <a:rPr lang="en-US" dirty="0" smtClean="0">
                <a:solidFill>
                  <a:schemeClr val="bg2"/>
                </a:solidFill>
              </a:rPr>
              <a:t>imilar to</a:t>
            </a:r>
          </a:p>
          <a:p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ach other?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3688140"/>
            <a:ext cx="1863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Shows each</a:t>
            </a:r>
          </a:p>
          <a:p>
            <a:r>
              <a:rPr lang="en-US" dirty="0">
                <a:solidFill>
                  <a:schemeClr val="bg2"/>
                </a:solidFill>
              </a:rPr>
              <a:t>k</a:t>
            </a:r>
            <a:r>
              <a:rPr lang="en-US" dirty="0" smtClean="0">
                <a:solidFill>
                  <a:schemeClr val="bg2"/>
                </a:solidFill>
              </a:rPr>
              <a:t>ernel is</a:t>
            </a:r>
          </a:p>
          <a:p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ssentially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isolated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" y="5569803"/>
                <a:ext cx="1592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 way too</a:t>
                </a:r>
                <a:endParaRPr lang="en-US" dirty="0">
                  <a:solidFill>
                    <a:schemeClr val="bg2"/>
                  </a:solidFill>
                </a:endParaRPr>
              </a:p>
              <a:p>
                <a:r>
                  <a:rPr lang="en-US" dirty="0">
                    <a:solidFill>
                      <a:schemeClr val="bg2"/>
                    </a:solidFill>
                  </a:rPr>
                  <a:t>s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mall?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569803"/>
                <a:ext cx="1592552" cy="830997"/>
              </a:xfrm>
              <a:prstGeom prst="rect">
                <a:avLst/>
              </a:prstGeom>
              <a:blipFill>
                <a:blip r:embed="rId4"/>
                <a:stretch>
                  <a:fillRect l="-6130" t="-5147" r="-4981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581400" y="2133600"/>
            <a:ext cx="4343400" cy="621268"/>
            <a:chOff x="2895600" y="2133600"/>
            <a:chExt cx="4343400" cy="621268"/>
          </a:xfrm>
        </p:grpSpPr>
        <p:sp>
          <p:nvSpPr>
            <p:cNvPr id="9" name="TextBox 8"/>
            <p:cNvSpPr txBox="1"/>
            <p:nvPr/>
          </p:nvSpPr>
          <p:spPr>
            <a:xfrm>
              <a:off x="3320940" y="2293203"/>
              <a:ext cx="391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solidFill>
                    <a:schemeClr val="bg2"/>
                  </a:solidFill>
                </a:rPr>
                <a:t>Much</a:t>
              </a:r>
              <a:r>
                <a:rPr lang="en-US" dirty="0" smtClean="0">
                  <a:solidFill>
                    <a:schemeClr val="bg2"/>
                  </a:solidFill>
                </a:rPr>
                <a:t> taller than along slice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9" idx="1"/>
            </p:cNvCxnSpPr>
            <p:nvPr/>
          </p:nvCxnSpPr>
          <p:spPr>
            <a:xfrm flipH="1" flipV="1">
              <a:off x="2895600" y="2133600"/>
              <a:ext cx="425340" cy="390436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200" y="1981200"/>
            <a:ext cx="2307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Each has peak </a:t>
            </a:r>
          </a:p>
          <a:p>
            <a:r>
              <a:rPr lang="en-US" dirty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t singleton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3436203"/>
            <a:ext cx="14340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Very low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at bulk,</a:t>
            </a:r>
          </a:p>
          <a:p>
            <a:r>
              <a:rPr lang="en-US" dirty="0">
                <a:solidFill>
                  <a:schemeClr val="bg2"/>
                </a:solidFill>
              </a:rPr>
              <a:t>s</a:t>
            </a:r>
            <a:r>
              <a:rPr lang="en-US" dirty="0" smtClean="0">
                <a:solidFill>
                  <a:schemeClr val="bg2"/>
                </a:solidFill>
              </a:rPr>
              <a:t>ince too</a:t>
            </a:r>
          </a:p>
          <a:p>
            <a:r>
              <a:rPr lang="en-US" dirty="0">
                <a:solidFill>
                  <a:schemeClr val="bg2"/>
                </a:solidFill>
              </a:rPr>
              <a:t>f</a:t>
            </a:r>
            <a:r>
              <a:rPr lang="en-US" dirty="0" smtClean="0">
                <a:solidFill>
                  <a:schemeClr val="bg2"/>
                </a:solidFill>
              </a:rPr>
              <a:t>ar away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72200" y="1752600"/>
            <a:ext cx="2971800" cy="3341132"/>
            <a:chOff x="-457200" y="221397"/>
            <a:chExt cx="2971800" cy="3341132"/>
          </a:xfrm>
        </p:grpSpPr>
        <p:sp>
          <p:nvSpPr>
            <p:cNvPr id="14" name="TextBox 13"/>
            <p:cNvSpPr txBox="1"/>
            <p:nvPr/>
          </p:nvSpPr>
          <p:spPr>
            <a:xfrm>
              <a:off x="207558" y="2362200"/>
              <a:ext cx="23070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Data point with </a:t>
              </a:r>
            </a:p>
            <a:p>
              <a:r>
                <a:rPr lang="en-US" dirty="0">
                  <a:solidFill>
                    <a:schemeClr val="bg2"/>
                  </a:solidFill>
                </a:rPr>
                <a:t>d</a:t>
              </a:r>
              <a:r>
                <a:rPr lang="en-US" dirty="0" smtClean="0">
                  <a:solidFill>
                    <a:schemeClr val="bg2"/>
                  </a:solidFill>
                </a:rPr>
                <a:t>istance to 0 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at 1</a:t>
              </a:r>
              <a:r>
                <a:rPr lang="en-US" baseline="30000" dirty="0" smtClean="0">
                  <a:solidFill>
                    <a:schemeClr val="bg2"/>
                  </a:solidFill>
                </a:rPr>
                <a:t>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dirty="0" err="1" smtClean="0">
                  <a:solidFill>
                    <a:schemeClr val="bg2"/>
                  </a:solidFill>
                </a:rPr>
                <a:t>Tertile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-457200" y="221397"/>
              <a:ext cx="1818279" cy="2140803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80203" y="6248400"/>
                <a:ext cx="6420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Main lesson:  all are singletons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too small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03" y="6248400"/>
                <a:ext cx="6420797" cy="461665"/>
              </a:xfrm>
              <a:prstGeom prst="rect">
                <a:avLst/>
              </a:prstGeom>
              <a:blipFill>
                <a:blip r:embed="rId4"/>
                <a:stretch>
                  <a:fillRect l="-1423" t="-9211" r="-47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7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Distribution: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=2,  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=20</m:t>
                      </m:r>
                    </m:oMath>
                  </m:oMathPara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Estimates, are spherical Gaussian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 Density Estimates, with standard deviation based bandwidth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990600"/>
                <a:ext cx="8509518" cy="5410200"/>
              </a:xfrm>
              <a:blipFill>
                <a:blip r:embed="rId2"/>
                <a:stretch>
                  <a:fillRect l="-1791" t="-1466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73427" y="914400"/>
            <a:ext cx="2270173" cy="1371600"/>
            <a:chOff x="3673427" y="914400"/>
            <a:chExt cx="2270173" cy="1371600"/>
          </a:xfrm>
        </p:grpSpPr>
        <p:sp>
          <p:nvSpPr>
            <p:cNvPr id="4" name="TextBox 3"/>
            <p:cNvSpPr txBox="1"/>
            <p:nvPr/>
          </p:nvSpPr>
          <p:spPr>
            <a:xfrm>
              <a:off x="3673427" y="914400"/>
              <a:ext cx="2270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½ the </a:t>
              </a:r>
              <a:r>
                <a:rPr lang="en-US" dirty="0" err="1" smtClean="0">
                  <a:solidFill>
                    <a:schemeClr val="bg2"/>
                  </a:solidFill>
                </a:rPr>
                <a:t>s.d.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3" name="Straight Arrow Connector 2"/>
            <p:cNvCxnSpPr>
              <a:stCxn id="4" idx="2"/>
            </p:cNvCxnSpPr>
            <p:nvPr/>
          </p:nvCxnSpPr>
          <p:spPr>
            <a:xfrm flipH="1">
              <a:off x="4191000" y="1376065"/>
              <a:ext cx="617514" cy="909935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248400" y="2819400"/>
            <a:ext cx="2119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Still a big one,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but others</a:t>
            </a:r>
          </a:p>
          <a:p>
            <a:r>
              <a:rPr lang="en-US" dirty="0">
                <a:solidFill>
                  <a:schemeClr val="bg2"/>
                </a:solidFill>
              </a:rPr>
              <a:t>m</a:t>
            </a:r>
            <a:r>
              <a:rPr lang="en-US" dirty="0" smtClean="0">
                <a:solidFill>
                  <a:schemeClr val="bg2"/>
                </a:solidFill>
              </a:rPr>
              <a:t>ore involved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4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0654" y="2057400"/>
            <a:ext cx="137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Slightly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More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Variation</a:t>
            </a:r>
          </a:p>
        </p:txBody>
      </p:sp>
    </p:spTree>
    <p:extLst>
      <p:ext uri="{BB962C8B-B14F-4D97-AF65-F5344CB8AC3E}">
        <p14:creationId xmlns:p14="http://schemas.microsoft.com/office/powerpoint/2010/main" val="33199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" y="2971800"/>
            <a:ext cx="2101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Bulk is now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 player but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still very small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77334" y="6248400"/>
                <a:ext cx="41092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Main lesson: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still too small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334" y="6248400"/>
                <a:ext cx="4109266" cy="461665"/>
              </a:xfrm>
              <a:prstGeom prst="rect">
                <a:avLst/>
              </a:prstGeom>
              <a:blipFill>
                <a:blip r:embed="rId4"/>
                <a:stretch>
                  <a:fillRect l="-2222" t="-9211" r="-133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705600" y="3581400"/>
            <a:ext cx="2524848" cy="1600200"/>
            <a:chOff x="6781800" y="3588603"/>
            <a:chExt cx="2448648" cy="1600200"/>
          </a:xfrm>
        </p:grpSpPr>
        <p:cxnSp>
          <p:nvCxnSpPr>
            <p:cNvPr id="16" name="Straight Arrow Connector 15"/>
            <p:cNvCxnSpPr>
              <a:stCxn id="17" idx="2"/>
            </p:cNvCxnSpPr>
            <p:nvPr/>
          </p:nvCxnSpPr>
          <p:spPr>
            <a:xfrm flipH="1">
              <a:off x="6781800" y="4419600"/>
              <a:ext cx="1278296" cy="769203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889743" y="3588603"/>
              <a:ext cx="23407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Min too close to</a:t>
              </a:r>
            </a:p>
            <a:p>
              <a:r>
                <a:rPr lang="en-US" dirty="0">
                  <a:solidFill>
                    <a:schemeClr val="bg2"/>
                  </a:solidFill>
                </a:rPr>
                <a:t>s</a:t>
              </a:r>
              <a:r>
                <a:rPr lang="en-US" dirty="0" smtClean="0">
                  <a:solidFill>
                    <a:schemeClr val="bg2"/>
                  </a:solidFill>
                </a:rPr>
                <a:t>eparate bump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3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48400" y="2819400"/>
            <a:ext cx="1879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All 100 now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contributing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more or less</a:t>
            </a:r>
          </a:p>
          <a:p>
            <a:r>
              <a:rPr lang="en-US" dirty="0">
                <a:solidFill>
                  <a:schemeClr val="bg2"/>
                </a:solidFill>
              </a:rPr>
              <a:t>t</a:t>
            </a:r>
            <a:r>
              <a:rPr lang="en-US" dirty="0" smtClean="0">
                <a:solidFill>
                  <a:schemeClr val="bg2"/>
                </a:solidFill>
              </a:rPr>
              <a:t>he same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685871"/>
            <a:ext cx="1725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Much More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0987" y="1371600"/>
                <a:ext cx="2061013" cy="1323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Measured by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Coefficient of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Variation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987" y="1371600"/>
                <a:ext cx="2061013" cy="1323247"/>
              </a:xfrm>
              <a:prstGeom prst="rect">
                <a:avLst/>
              </a:prstGeom>
              <a:blipFill>
                <a:blip r:embed="rId4"/>
                <a:stretch>
                  <a:fillRect l="-4734" t="-3226" r="-3550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9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2685871"/>
            <a:ext cx="1555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Now taller</a:t>
            </a:r>
          </a:p>
          <a:p>
            <a:r>
              <a:rPr lang="en-US" dirty="0">
                <a:solidFill>
                  <a:schemeClr val="bg2"/>
                </a:solidFill>
              </a:rPr>
              <a:t>a</a:t>
            </a:r>
            <a:r>
              <a:rPr lang="en-US" dirty="0" smtClean="0">
                <a:solidFill>
                  <a:schemeClr val="bg2"/>
                </a:solidFill>
              </a:rPr>
              <a:t>t </a:t>
            </a:r>
            <a:r>
              <a:rPr lang="en-US" dirty="0">
                <a:solidFill>
                  <a:schemeClr val="bg2"/>
                </a:solidFill>
              </a:rPr>
              <a:t>b</a:t>
            </a:r>
            <a:r>
              <a:rPr lang="en-US" dirty="0" smtClean="0">
                <a:solidFill>
                  <a:schemeClr val="bg2"/>
                </a:solidFill>
              </a:rPr>
              <a:t>ulk </a:t>
            </a:r>
          </a:p>
          <a:p>
            <a:r>
              <a:rPr lang="en-US" dirty="0">
                <a:solidFill>
                  <a:schemeClr val="bg2"/>
                </a:solidFill>
              </a:rPr>
              <a:t>o</a:t>
            </a:r>
            <a:r>
              <a:rPr lang="en-US" dirty="0" smtClean="0">
                <a:solidFill>
                  <a:schemeClr val="bg2"/>
                </a:solidFill>
              </a:rPr>
              <a:t>f data</a:t>
            </a:r>
          </a:p>
        </p:txBody>
      </p:sp>
    </p:spTree>
    <p:extLst>
      <p:ext uri="{BB962C8B-B14F-4D97-AF65-F5344CB8AC3E}">
        <p14:creationId xmlns:p14="http://schemas.microsoft.com/office/powerpoint/2010/main" val="4869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2034" y="3436203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Looks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similar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09800" y="5257800"/>
            <a:ext cx="4724400" cy="838200"/>
            <a:chOff x="2209800" y="5257800"/>
            <a:chExt cx="4724400" cy="838200"/>
          </a:xfrm>
        </p:grpSpPr>
        <p:sp>
          <p:nvSpPr>
            <p:cNvPr id="6" name="TextBox 5"/>
            <p:cNvSpPr txBox="1"/>
            <p:nvPr/>
          </p:nvSpPr>
          <p:spPr>
            <a:xfrm>
              <a:off x="3580967" y="5257800"/>
              <a:ext cx="1981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But got wider</a:t>
              </a:r>
            </a:p>
          </p:txBody>
        </p:sp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2209800" y="5488633"/>
              <a:ext cx="1371167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562601" y="5488633"/>
              <a:ext cx="1371599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657601" y="2133601"/>
            <a:ext cx="5000229" cy="842664"/>
            <a:chOff x="2209801" y="1752601"/>
            <a:chExt cx="5000229" cy="842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66891" y="2133600"/>
                  <a:ext cx="44431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And far lower: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−22</m:t>
                          </m:r>
                        </m:sup>
                      </m:sSup>
                    </m:oMath>
                  </a14:m>
                  <a:r>
                    <a:rPr lang="en-US" dirty="0" smtClean="0">
                      <a:solidFill>
                        <a:schemeClr val="bg2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891" y="2133600"/>
                  <a:ext cx="444313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58" t="-9333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209801" y="1752601"/>
              <a:ext cx="557090" cy="611832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43800" y="3429000"/>
                <a:ext cx="13672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Respect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!!!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429000"/>
                <a:ext cx="1367234" cy="830997"/>
              </a:xfrm>
              <a:prstGeom prst="rect">
                <a:avLst/>
              </a:prstGeom>
              <a:blipFill>
                <a:blip r:embed="rId5"/>
                <a:stretch>
                  <a:fillRect l="-7143" t="-5147" r="-714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3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1989" y="2133600"/>
            <a:ext cx="5151011" cy="931777"/>
            <a:chOff x="2362200" y="1752600"/>
            <a:chExt cx="5151011" cy="931777"/>
          </a:xfrm>
        </p:grpSpPr>
        <p:sp>
          <p:nvSpPr>
            <p:cNvPr id="7" name="TextBox 6"/>
            <p:cNvSpPr txBox="1"/>
            <p:nvPr/>
          </p:nvSpPr>
          <p:spPr>
            <a:xfrm>
              <a:off x="2895600" y="1853380"/>
              <a:ext cx="46176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N</a:t>
              </a:r>
              <a:r>
                <a:rPr lang="en-US" dirty="0" smtClean="0">
                  <a:solidFill>
                    <a:schemeClr val="bg2"/>
                  </a:solidFill>
                </a:rPr>
                <a:t>ote heights at data are smaller,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Suggesting good </a:t>
              </a:r>
              <a:r>
                <a:rPr lang="en-US" dirty="0">
                  <a:solidFill>
                    <a:schemeClr val="bg2"/>
                  </a:solidFill>
                </a:rPr>
                <a:t>b</a:t>
              </a:r>
              <a:r>
                <a:rPr lang="en-US" dirty="0" smtClean="0">
                  <a:solidFill>
                    <a:schemeClr val="bg2"/>
                  </a:solidFill>
                </a:rPr>
                <a:t>andwidth? 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2362200" y="1752600"/>
              <a:ext cx="533400" cy="516279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0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=2.6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6248400"/>
                <a:ext cx="5242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Reasonable Choice of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?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6248400"/>
                <a:ext cx="5242076" cy="461665"/>
              </a:xfrm>
              <a:prstGeom prst="rect">
                <a:avLst/>
              </a:prstGeom>
              <a:blipFill>
                <a:blip r:embed="rId4"/>
                <a:stretch>
                  <a:fillRect l="-1744" t="-9211" r="-81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32034" y="3436203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Looks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similar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09801" y="5257800"/>
            <a:ext cx="5029199" cy="838200"/>
            <a:chOff x="2209801" y="5257800"/>
            <a:chExt cx="4724399" cy="838200"/>
          </a:xfrm>
        </p:grpSpPr>
        <p:sp>
          <p:nvSpPr>
            <p:cNvPr id="7" name="TextBox 6"/>
            <p:cNvSpPr txBox="1"/>
            <p:nvPr/>
          </p:nvSpPr>
          <p:spPr>
            <a:xfrm>
              <a:off x="3580967" y="5257800"/>
              <a:ext cx="1999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But wider still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209801" y="5488633"/>
              <a:ext cx="1371166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562601" y="5488633"/>
              <a:ext cx="1371599" cy="607367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44434" y="2281536"/>
            <a:ext cx="4432766" cy="842664"/>
            <a:chOff x="2209801" y="1752601"/>
            <a:chExt cx="4432766" cy="842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66891" y="2133600"/>
                  <a:ext cx="38756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And lower: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−22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−26</m:t>
                          </m:r>
                        </m:sup>
                      </m:sSup>
                    </m:oMath>
                  </a14:m>
                  <a:r>
                    <a:rPr lang="en-US" dirty="0" smtClean="0">
                      <a:solidFill>
                        <a:schemeClr val="bg2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891" y="2133600"/>
                  <a:ext cx="387567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358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209801" y="1752601"/>
              <a:ext cx="557090" cy="611832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8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495800" y="4038600"/>
            <a:ext cx="2590800" cy="1600200"/>
            <a:chOff x="4495800" y="4038600"/>
            <a:chExt cx="2590800" cy="1600200"/>
          </a:xfrm>
        </p:grpSpPr>
        <p:sp>
          <p:nvSpPr>
            <p:cNvPr id="3" name="TextBox 2"/>
            <p:cNvSpPr txBox="1"/>
            <p:nvPr/>
          </p:nvSpPr>
          <p:spPr>
            <a:xfrm>
              <a:off x="5189927" y="4807803"/>
              <a:ext cx="18966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Will look on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These slices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4953000" y="4038600"/>
              <a:ext cx="228600" cy="6858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495800" y="4267200"/>
              <a:ext cx="685800" cy="457200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1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714999" y="2438400"/>
            <a:ext cx="3276600" cy="685800"/>
            <a:chOff x="4733402" y="1757065"/>
            <a:chExt cx="3319612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1981200"/>
              <a:ext cx="2719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Note less variation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4733402" y="1757065"/>
              <a:ext cx="600598" cy="452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6248400"/>
                <a:ext cx="6060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Seems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</a:rPr>
                  <a:t>  too large, distribution too spread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248400"/>
                <a:ext cx="6060121" cy="461665"/>
              </a:xfrm>
              <a:prstGeom prst="rect">
                <a:avLst/>
              </a:prstGeom>
              <a:blipFill>
                <a:blip r:embed="rId4"/>
                <a:stretch>
                  <a:fillRect l="-1610" t="-9211" r="-70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455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7989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0 to Data Slices,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1140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PC1 Slice KDE,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267200" y="1905000"/>
            <a:ext cx="4343400" cy="4191000"/>
            <a:chOff x="4267200" y="1905000"/>
            <a:chExt cx="4343400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011812" y="1905000"/>
                  <a:ext cx="2598788" cy="2340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Far Beyond the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Range of the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Data, So KDE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Is Just a Spread 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Gaussian Density</a:t>
                  </a:r>
                </a:p>
                <a:p>
                  <a:r>
                    <a:rPr lang="en-US" dirty="0" smtClean="0">
                      <a:solidFill>
                        <a:schemeClr val="bg2"/>
                      </a:solidFill>
                    </a:rPr>
                    <a:t>Centered at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dirty="0" smtClean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812" y="1905000"/>
                  <a:ext cx="2598788" cy="2340962"/>
                </a:xfrm>
                <a:prstGeom prst="rect">
                  <a:avLst/>
                </a:prstGeom>
                <a:blipFill>
                  <a:blip r:embed="rId4"/>
                  <a:stretch>
                    <a:fillRect l="-3513" t="-1823" r="-4450" b="-36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/>
            <p:cNvCxnSpPr/>
            <p:nvPr/>
          </p:nvCxnSpPr>
          <p:spPr>
            <a:xfrm flipH="1">
              <a:off x="4267200" y="4114800"/>
              <a:ext cx="1828800" cy="19812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800600" y="4114800"/>
              <a:ext cx="1295400" cy="198120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4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KDE </a:t>
                </a:r>
                <a:r>
                  <a:rPr lang="en-US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h’ts</a:t>
                </a:r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data, 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14800" y="2905432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436203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Patterns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7956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Possible Bandwidth Selection Approach: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Maximize: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Coefficient of Variation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KDE Heights at Data Points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2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25,100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CofV</a:t>
                </a: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977888" y="2362200"/>
            <a:ext cx="348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Appears to Fit Very Well</a:t>
            </a:r>
          </a:p>
        </p:txBody>
      </p:sp>
    </p:spTree>
    <p:extLst>
      <p:ext uri="{BB962C8B-B14F-4D97-AF65-F5344CB8AC3E}">
        <p14:creationId xmlns:p14="http://schemas.microsoft.com/office/powerpoint/2010/main" val="4042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348350" y="2133600"/>
            <a:ext cx="2738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Looks Reasonable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7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Kernel Heights: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8600" y="2052935"/>
            <a:ext cx="23759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More variation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than expected?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“Good”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791200" y="1905000"/>
            <a:ext cx="2399387" cy="1828800"/>
            <a:chOff x="5791200" y="1905000"/>
            <a:chExt cx="2399387" cy="1828800"/>
          </a:xfrm>
        </p:grpSpPr>
        <p:sp>
          <p:nvSpPr>
            <p:cNvPr id="5" name="Rectangle 4"/>
            <p:cNvSpPr/>
            <p:nvPr/>
          </p:nvSpPr>
          <p:spPr>
            <a:xfrm>
              <a:off x="6019800" y="1905000"/>
              <a:ext cx="21707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Few Dominant</a:t>
              </a:r>
            </a:p>
            <a:p>
              <a:r>
                <a:rPr lang="en-US" dirty="0" smtClean="0">
                  <a:solidFill>
                    <a:schemeClr val="bg2"/>
                  </a:solidFill>
                </a:rPr>
                <a:t>Kernels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5791200" y="2667000"/>
              <a:ext cx="1295400" cy="10668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261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Contour Plot: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24600" y="2826603"/>
            <a:ext cx="23246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Can almost see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all 10 points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5722203"/>
            <a:ext cx="2582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Recall ½ the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distance between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69573" y="4953000"/>
            <a:ext cx="21162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Most of these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too far away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6027003"/>
            <a:ext cx="25827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Recall ½ the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distance between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0115" y="1836003"/>
            <a:ext cx="3490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Peak substantially lower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5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8" y="1265099"/>
            <a:ext cx="7244232" cy="5592901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682" y="0"/>
            <a:ext cx="8509518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2-d Toy Example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“Small”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dirty="0" smtClean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 x-Axis Slice:</a:t>
                </a:r>
                <a:endParaRPr 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682" y="685800"/>
                <a:ext cx="8509518" cy="5943600"/>
              </a:xfrm>
              <a:blipFill>
                <a:blip r:embed="rId3"/>
                <a:stretch>
                  <a:fillRect l="-179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503842" y="2209800"/>
            <a:ext cx="3548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KDE driven by single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kernels, since far away  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2133600"/>
            <a:ext cx="2752677" cy="1524000"/>
            <a:chOff x="588558" y="1219200"/>
            <a:chExt cx="2752677" cy="1524000"/>
          </a:xfrm>
        </p:grpSpPr>
        <p:sp>
          <p:nvSpPr>
            <p:cNvPr id="7" name="Rectangle 6"/>
            <p:cNvSpPr/>
            <p:nvPr/>
          </p:nvSpPr>
          <p:spPr>
            <a:xfrm>
              <a:off x="588558" y="2281535"/>
              <a:ext cx="27526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</a:rPr>
                <a:t>Note </a:t>
              </a:r>
              <a:r>
                <a:rPr lang="en-US" u="sng" dirty="0" smtClean="0">
                  <a:solidFill>
                    <a:schemeClr val="bg2"/>
                  </a:solidFill>
                </a:rPr>
                <a:t>much</a:t>
              </a:r>
              <a:r>
                <a:rPr lang="en-US" dirty="0" smtClean="0">
                  <a:solidFill>
                    <a:schemeClr val="bg2"/>
                  </a:solidFill>
                </a:rPr>
                <a:t> smaller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7" idx="0"/>
            </p:cNvCxnSpPr>
            <p:nvPr/>
          </p:nvCxnSpPr>
          <p:spPr>
            <a:xfrm flipV="1">
              <a:off x="1964897" y="1219200"/>
              <a:ext cx="1138261" cy="1062335"/>
            </a:xfrm>
            <a:prstGeom prst="straightConnector1">
              <a:avLst/>
            </a:prstGeom>
            <a:ln w="254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339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991</Words>
  <Application>Microsoft Office PowerPoint</Application>
  <PresentationFormat>On-screen Show (4:3)</PresentationFormat>
  <Paragraphs>216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Default Design</vt:lpstr>
      <vt:lpstr>High Dimensional KDE: Results from MidKDE1.m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2-d Toy Example</vt:lpstr>
      <vt:lpstr>25-d Gaussian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  <vt:lpstr>25-d Toy Example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Preferred Customer</dc:creator>
  <cp:lastModifiedBy>JS Marron</cp:lastModifiedBy>
  <cp:revision>116</cp:revision>
  <dcterms:created xsi:type="dcterms:W3CDTF">2001-06-08T01:38:43Z</dcterms:created>
  <dcterms:modified xsi:type="dcterms:W3CDTF">2020-05-20T13:53:58Z</dcterms:modified>
</cp:coreProperties>
</file>