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2" r:id="rId2"/>
    <p:sldId id="263" r:id="rId3"/>
    <p:sldId id="267" r:id="rId4"/>
    <p:sldId id="270" r:id="rId5"/>
    <p:sldId id="278" r:id="rId6"/>
    <p:sldId id="275" r:id="rId7"/>
    <p:sldId id="271" r:id="rId8"/>
    <p:sldId id="274" r:id="rId9"/>
    <p:sldId id="276" r:id="rId10"/>
    <p:sldId id="272" r:id="rId11"/>
    <p:sldId id="273" r:id="rId12"/>
    <p:sldId id="277" r:id="rId13"/>
    <p:sldId id="279" r:id="rId14"/>
    <p:sldId id="268" r:id="rId15"/>
    <p:sldId id="283" r:id="rId16"/>
    <p:sldId id="329" r:id="rId17"/>
    <p:sldId id="284" r:id="rId18"/>
    <p:sldId id="285" r:id="rId19"/>
    <p:sldId id="330" r:id="rId20"/>
    <p:sldId id="286" r:id="rId21"/>
    <p:sldId id="282" r:id="rId22"/>
    <p:sldId id="331" r:id="rId23"/>
    <p:sldId id="288" r:id="rId24"/>
    <p:sldId id="289" r:id="rId25"/>
    <p:sldId id="332" r:id="rId26"/>
    <p:sldId id="290" r:id="rId27"/>
    <p:sldId id="291" r:id="rId28"/>
    <p:sldId id="333" r:id="rId29"/>
    <p:sldId id="293" r:id="rId30"/>
    <p:sldId id="292" r:id="rId31"/>
    <p:sldId id="334" r:id="rId32"/>
    <p:sldId id="297" r:id="rId33"/>
    <p:sldId id="294" r:id="rId34"/>
    <p:sldId id="335" r:id="rId35"/>
    <p:sldId id="299" r:id="rId36"/>
    <p:sldId id="298" r:id="rId37"/>
    <p:sldId id="287" r:id="rId38"/>
    <p:sldId id="300" r:id="rId39"/>
    <p:sldId id="280" r:id="rId40"/>
    <p:sldId id="269" r:id="rId41"/>
    <p:sldId id="302" r:id="rId42"/>
    <p:sldId id="345" r:id="rId43"/>
    <p:sldId id="303" r:id="rId44"/>
    <p:sldId id="316" r:id="rId45"/>
    <p:sldId id="317" r:id="rId46"/>
    <p:sldId id="337" r:id="rId47"/>
    <p:sldId id="318" r:id="rId48"/>
    <p:sldId id="319" r:id="rId49"/>
    <p:sldId id="338" r:id="rId50"/>
    <p:sldId id="306" r:id="rId51"/>
    <p:sldId id="321" r:id="rId52"/>
    <p:sldId id="339" r:id="rId53"/>
    <p:sldId id="320" r:id="rId54"/>
    <p:sldId id="309" r:id="rId55"/>
    <p:sldId id="340" r:id="rId56"/>
    <p:sldId id="308" r:id="rId57"/>
    <p:sldId id="281" r:id="rId58"/>
    <p:sldId id="305" r:id="rId59"/>
    <p:sldId id="304" r:id="rId60"/>
    <p:sldId id="346" r:id="rId61"/>
    <p:sldId id="307" r:id="rId62"/>
    <p:sldId id="314" r:id="rId63"/>
    <p:sldId id="322" r:id="rId64"/>
    <p:sldId id="341" r:id="rId65"/>
    <p:sldId id="315" r:id="rId66"/>
    <p:sldId id="323" r:id="rId67"/>
    <p:sldId id="342" r:id="rId68"/>
    <p:sldId id="324" r:id="rId69"/>
    <p:sldId id="325" r:id="rId70"/>
    <p:sldId id="343" r:id="rId71"/>
    <p:sldId id="326" r:id="rId72"/>
    <p:sldId id="327" r:id="rId73"/>
    <p:sldId id="344" r:id="rId74"/>
    <p:sldId id="301" r:id="rId75"/>
    <p:sldId id="328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5FF"/>
    <a:srgbClr val="C8FFFF"/>
    <a:srgbClr val="96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65" d="100"/>
          <a:sy n="65" d="100"/>
        </p:scale>
        <p:origin x="132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97694-EF78-43D3-A690-A843002FDF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5EDF-8DE2-458A-9BD6-0FA287662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5EDF-8DE2-458A-9BD6-0FA287662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E6875-8934-4920-BF81-DF558BE7E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2221E-DEDF-485D-A7C4-484010E0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6C31D-AB2A-435E-8ACF-A1FC01D8C0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5C55C-84CE-4F83-9FC3-5F882F5B5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65BB3-AA3D-42C4-8C3E-F650C2196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0ADA-E6D0-40ED-98C4-A3F3F365C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8A713-D345-44EE-A526-4F125DD47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3F9D-4D0B-4761-A84E-6563FF2CE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EB4D3-EBCB-4786-8B2B-524084561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57AB-4C24-4721-9ED4-D5D116830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71605-5A7B-4C93-865A-C994DA3DC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F5FF"/>
            </a:gs>
            <a:gs pos="50000">
              <a:schemeClr val="tx1"/>
            </a:gs>
            <a:gs pos="100000">
              <a:srgbClr val="DCF5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208B97E-54FA-4032-8654-18D25B4A5C6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High Dimensional KDE:</a:t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Results from MidKDE1.m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J. S. Marron</a:t>
            </a:r>
          </a:p>
          <a:p>
            <a:pPr algn="ctr">
              <a:buFontTx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Dept. of Statistics and Operations Research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University of North Carolina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71800" y="3512403"/>
            <a:ext cx="2443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almost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smoothed out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10215" y="3512403"/>
            <a:ext cx="1742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completely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disappear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Gaussian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Distances to Origin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blipFill>
                <a:blip r:embed="rId4"/>
                <a:stretch>
                  <a:fillRect l="-3265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Pairwise Distances 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rad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7.1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blipFill>
                <a:blip r:embed="rId4"/>
                <a:stretch>
                  <a:fillRect l="-3030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 to Max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Direction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43600" y="4572001"/>
            <a:ext cx="2807524" cy="2038528"/>
            <a:chOff x="5943600" y="4572001"/>
            <a:chExt cx="2807524" cy="2038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Spread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2"/>
                      </a:solidFill>
                    </a:rPr>
                    <a:t>Like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7882" t="-3571" r="-1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/>
            <p:cNvSpPr/>
            <p:nvPr/>
          </p:nvSpPr>
          <p:spPr>
            <a:xfrm rot="16200000">
              <a:off x="6400800" y="4114801"/>
              <a:ext cx="380999" cy="1295400"/>
            </a:xfrm>
            <a:prstGeom prst="leftBrace">
              <a:avLst>
                <a:gd name="adj1" fmla="val 8333"/>
                <a:gd name="adj2" fmla="val 51210"/>
              </a:avLst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1"/>
              <a:endCxn id="7" idx="1"/>
            </p:cNvCxnSpPr>
            <p:nvPr/>
          </p:nvCxnSpPr>
          <p:spPr>
            <a:xfrm flipH="1" flipV="1">
              <a:off x="6606974" y="4953001"/>
              <a:ext cx="907080" cy="1057364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5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91000" y="2064603"/>
            <a:ext cx="3728735" cy="1897797"/>
            <a:chOff x="4191000" y="2064603"/>
            <a:chExt cx="3728735" cy="1897797"/>
          </a:xfrm>
        </p:grpSpPr>
        <p:sp>
          <p:nvSpPr>
            <p:cNvPr id="3" name="TextBox 2"/>
            <p:cNvSpPr txBox="1"/>
            <p:nvPr/>
          </p:nvSpPr>
          <p:spPr>
            <a:xfrm>
              <a:off x="5029200" y="2064603"/>
              <a:ext cx="2890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Strongly dominated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y only one kernel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 flipH="1">
              <a:off x="4191000" y="2895600"/>
              <a:ext cx="2283468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19200" y="2217003"/>
            <a:ext cx="1676400" cy="1364397"/>
            <a:chOff x="457200" y="1828800"/>
            <a:chExt cx="1676400" cy="1364397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362200"/>
              <a:ext cx="1640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small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overall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1277297" y="1828800"/>
              <a:ext cx="856303" cy="5334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a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ll kernels are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v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ery far away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blipFill>
                <a:blip r:embed="rId4"/>
                <a:stretch>
                  <a:fillRect l="-3713" t="-3553" r="-297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2057400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Surprisingly 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imilar to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ach other?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688140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Shows each</a:t>
            </a:r>
          </a:p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ernel is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ssentially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isolated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way too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s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mall?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blipFill>
                <a:blip r:embed="rId4"/>
                <a:stretch>
                  <a:fillRect l="-6130" t="-5147" r="-498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81400" y="2133600"/>
            <a:ext cx="4343400" cy="621268"/>
            <a:chOff x="2895600" y="2133600"/>
            <a:chExt cx="4343400" cy="621268"/>
          </a:xfrm>
        </p:grpSpPr>
        <p:sp>
          <p:nvSpPr>
            <p:cNvPr id="9" name="TextBox 8"/>
            <p:cNvSpPr txBox="1"/>
            <p:nvPr/>
          </p:nvSpPr>
          <p:spPr>
            <a:xfrm>
              <a:off x="3320940" y="2293203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taller than along slice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9" idx="1"/>
            </p:cNvCxnSpPr>
            <p:nvPr/>
          </p:nvCxnSpPr>
          <p:spPr>
            <a:xfrm flipH="1" flipV="1">
              <a:off x="2895600" y="2133600"/>
              <a:ext cx="425340" cy="390436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1981200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Each has peak 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singleton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3436203"/>
            <a:ext cx="1434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Very low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at bulk,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ince too</a:t>
            </a:r>
          </a:p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ar away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200" y="1752600"/>
            <a:ext cx="2971800" cy="3341132"/>
            <a:chOff x="-457200" y="221397"/>
            <a:chExt cx="2971800" cy="3341132"/>
          </a:xfrm>
        </p:grpSpPr>
        <p:sp>
          <p:nvSpPr>
            <p:cNvPr id="14" name="TextBox 13"/>
            <p:cNvSpPr txBox="1"/>
            <p:nvPr/>
          </p:nvSpPr>
          <p:spPr>
            <a:xfrm>
              <a:off x="207558" y="2362200"/>
              <a:ext cx="23070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Data point with 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d</a:t>
              </a:r>
              <a:r>
                <a:rPr lang="en-US" dirty="0" smtClean="0">
                  <a:solidFill>
                    <a:schemeClr val="bg2"/>
                  </a:solidFill>
                </a:rPr>
                <a:t>istance to 0 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at 1</a:t>
              </a:r>
              <a:r>
                <a:rPr lang="en-US" baseline="30000" dirty="0" smtClean="0">
                  <a:solidFill>
                    <a:schemeClr val="bg2"/>
                  </a:solidFill>
                </a:rPr>
                <a:t>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dirty="0" err="1" smtClean="0">
                  <a:solidFill>
                    <a:schemeClr val="bg2"/>
                  </a:solidFill>
                </a:rPr>
                <a:t>Tertile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-457200" y="221397"/>
              <a:ext cx="1818279" cy="21408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all are singletons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blipFill>
                <a:blip r:embed="rId4"/>
                <a:stretch>
                  <a:fillRect l="-1423" t="-9211" r="-47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7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73427" y="914400"/>
            <a:ext cx="2270173" cy="1371600"/>
            <a:chOff x="3673427" y="914400"/>
            <a:chExt cx="2270173" cy="1371600"/>
          </a:xfrm>
        </p:grpSpPr>
        <p:sp>
          <p:nvSpPr>
            <p:cNvPr id="4" name="TextBox 3"/>
            <p:cNvSpPr txBox="1"/>
            <p:nvPr/>
          </p:nvSpPr>
          <p:spPr>
            <a:xfrm>
              <a:off x="36734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½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 flipH="1">
              <a:off x="4191000" y="1376065"/>
              <a:ext cx="617514" cy="909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48400" y="2819400"/>
            <a:ext cx="211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Still a big one,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but others</a:t>
            </a:r>
          </a:p>
          <a:p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ore involved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4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0654" y="2057400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Slightly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</p:spTree>
    <p:extLst>
      <p:ext uri="{BB962C8B-B14F-4D97-AF65-F5344CB8AC3E}">
        <p14:creationId xmlns:p14="http://schemas.microsoft.com/office/powerpoint/2010/main" val="33199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" y="2971800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Bulk is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 player but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still very small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still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blipFill>
                <a:blip r:embed="rId4"/>
                <a:stretch>
                  <a:fillRect l="-2222" t="-9211" r="-13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705600" y="3581400"/>
            <a:ext cx="2524848" cy="1600200"/>
            <a:chOff x="6781800" y="3588603"/>
            <a:chExt cx="2448648" cy="1600200"/>
          </a:xfrm>
        </p:grpSpPr>
        <p:cxnSp>
          <p:nvCxnSpPr>
            <p:cNvPr id="16" name="Straight Arrow Connector 15"/>
            <p:cNvCxnSpPr>
              <a:stCxn id="17" idx="2"/>
            </p:cNvCxnSpPr>
            <p:nvPr/>
          </p:nvCxnSpPr>
          <p:spPr>
            <a:xfrm flipH="1">
              <a:off x="6781800" y="4419600"/>
              <a:ext cx="1278296" cy="7692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89743" y="3588603"/>
              <a:ext cx="23407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Min too close to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s</a:t>
              </a:r>
              <a:r>
                <a:rPr lang="en-US" dirty="0" smtClean="0">
                  <a:solidFill>
                    <a:schemeClr val="bg2"/>
                  </a:solidFill>
                </a:rPr>
                <a:t>eparate bump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8400" y="2819400"/>
            <a:ext cx="1879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All 100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contributing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 or less</a:t>
            </a:r>
          </a:p>
          <a:p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he same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685871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Much 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Measured by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Coefficient of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Variation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blipFill>
                <a:blip r:embed="rId4"/>
                <a:stretch>
                  <a:fillRect l="-4734" t="-3226" r="-3550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2685871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Now taller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</a:t>
            </a:r>
            <a:r>
              <a:rPr lang="en-US" dirty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ulk </a:t>
            </a:r>
          </a:p>
          <a:p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f data</a:t>
            </a:r>
          </a:p>
        </p:txBody>
      </p:sp>
    </p:spTree>
    <p:extLst>
      <p:ext uri="{BB962C8B-B14F-4D97-AF65-F5344CB8AC3E}">
        <p14:creationId xmlns:p14="http://schemas.microsoft.com/office/powerpoint/2010/main" val="48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09800" y="5257800"/>
            <a:ext cx="4724400" cy="838200"/>
            <a:chOff x="2209800" y="5257800"/>
            <a:chExt cx="4724400" cy="838200"/>
          </a:xfrm>
        </p:grpSpPr>
        <p:sp>
          <p:nvSpPr>
            <p:cNvPr id="6" name="TextBox 5"/>
            <p:cNvSpPr txBox="1"/>
            <p:nvPr/>
          </p:nvSpPr>
          <p:spPr>
            <a:xfrm>
              <a:off x="3580967" y="5257800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got wider</a:t>
              </a:r>
            </a:p>
          </p:txBody>
        </p:sp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2209800" y="5488633"/>
              <a:ext cx="1371167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1" y="2133601"/>
            <a:ext cx="5000229" cy="842664"/>
            <a:chOff x="2209801" y="1752601"/>
            <a:chExt cx="5000229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far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58" t="-933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Respect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!!!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blipFill>
                <a:blip r:embed="rId5"/>
                <a:stretch>
                  <a:fillRect l="-7143" t="-5147" r="-714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1989" y="2133600"/>
            <a:ext cx="5151011" cy="931777"/>
            <a:chOff x="2362200" y="1752600"/>
            <a:chExt cx="5151011" cy="931777"/>
          </a:xfrm>
        </p:grpSpPr>
        <p:sp>
          <p:nvSpPr>
            <p:cNvPr id="7" name="TextBox 6"/>
            <p:cNvSpPr txBox="1"/>
            <p:nvPr/>
          </p:nvSpPr>
          <p:spPr>
            <a:xfrm>
              <a:off x="2895600" y="1853380"/>
              <a:ext cx="46176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N</a:t>
              </a:r>
              <a:r>
                <a:rPr lang="en-US" dirty="0" smtClean="0">
                  <a:solidFill>
                    <a:schemeClr val="bg2"/>
                  </a:solidFill>
                </a:rPr>
                <a:t>ote heights at data are smaller,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Suggesting good </a:t>
              </a:r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andwidth? 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2362200" y="1752600"/>
              <a:ext cx="533400" cy="51627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Reasonable Choice of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?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blipFill>
                <a:blip r:embed="rId4"/>
                <a:stretch>
                  <a:fillRect l="-1744" t="-9211" r="-81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1" y="5257800"/>
            <a:ext cx="5029199" cy="838200"/>
            <a:chOff x="2209801" y="5257800"/>
            <a:chExt cx="4724399" cy="838200"/>
          </a:xfrm>
        </p:grpSpPr>
        <p:sp>
          <p:nvSpPr>
            <p:cNvPr id="7" name="TextBox 6"/>
            <p:cNvSpPr txBox="1"/>
            <p:nvPr/>
          </p:nvSpPr>
          <p:spPr>
            <a:xfrm>
              <a:off x="3580967" y="5257800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wider still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209801" y="5488633"/>
              <a:ext cx="1371166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4434" y="2281536"/>
            <a:ext cx="4432766" cy="842664"/>
            <a:chOff x="2209801" y="1752601"/>
            <a:chExt cx="4432766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−26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58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495800" y="4038600"/>
            <a:ext cx="2590800" cy="1600200"/>
            <a:chOff x="4495800" y="4038600"/>
            <a:chExt cx="2590800" cy="1600200"/>
          </a:xfrm>
        </p:grpSpPr>
        <p:sp>
          <p:nvSpPr>
            <p:cNvPr id="3" name="TextBox 2"/>
            <p:cNvSpPr txBox="1"/>
            <p:nvPr/>
          </p:nvSpPr>
          <p:spPr>
            <a:xfrm>
              <a:off x="5189927" y="4807803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Will look on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These slices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3000" y="4038600"/>
              <a:ext cx="228600" cy="6858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495800" y="4267200"/>
              <a:ext cx="685800" cy="4572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999" y="2438400"/>
            <a:ext cx="3276600" cy="685800"/>
            <a:chOff x="4733402" y="1757065"/>
            <a:chExt cx="3319612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1981200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Note less variation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733402" y="1757065"/>
              <a:ext cx="600598" cy="452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Seems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too large, distribution too spread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blipFill>
                <a:blip r:embed="rId4"/>
                <a:stretch>
                  <a:fillRect l="-1610" t="-9211" r="-70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5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7989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140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67200" y="1905000"/>
            <a:ext cx="4343400" cy="4191000"/>
            <a:chOff x="4267200" y="1905000"/>
            <a:chExt cx="4343400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Far Beyond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Range of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Data, So KDE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Is Just a Spread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Gaussian Density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Centered at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dirty="0" smtClean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blipFill>
                  <a:blip r:embed="rId4"/>
                  <a:stretch>
                    <a:fillRect l="-3513" t="-1823" r="-4450" b="-3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267200" y="4114800"/>
              <a:ext cx="18288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800600" y="4114800"/>
              <a:ext cx="12954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95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Possible Bandwidth Selection Approach: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Maximize: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 of Variation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KDE Heights at Data Points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77888" y="2362200"/>
            <a:ext cx="348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Appears to Fit Very Well</a:t>
            </a:r>
          </a:p>
        </p:txBody>
      </p:sp>
    </p:spTree>
    <p:extLst>
      <p:ext uri="{BB962C8B-B14F-4D97-AF65-F5344CB8AC3E}">
        <p14:creationId xmlns:p14="http://schemas.microsoft.com/office/powerpoint/2010/main" val="4042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#1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10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117330" y="914400"/>
            <a:ext cx="4721870" cy="1219200"/>
            <a:chOff x="4117330" y="914400"/>
            <a:chExt cx="472187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17330" y="914400"/>
                  <a:ext cx="4721870" cy="5002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Moves mean by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25∗2∗2</m:t>
                          </m:r>
                        </m:e>
                      </m:ra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 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30" y="914400"/>
                  <a:ext cx="4721870" cy="500202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20" b="-28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>
              <a:stCxn id="6" idx="2"/>
            </p:cNvCxnSpPr>
            <p:nvPr/>
          </p:nvCxnSpPr>
          <p:spPr>
            <a:xfrm flipH="1">
              <a:off x="5943600" y="1414602"/>
              <a:ext cx="534665" cy="71899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743200" y="2895600"/>
            <a:ext cx="4703532" cy="2209800"/>
            <a:chOff x="2743200" y="2895600"/>
            <a:chExt cx="4703532" cy="2209800"/>
          </a:xfrm>
        </p:grpSpPr>
        <p:sp>
          <p:nvSpPr>
            <p:cNvPr id="7" name="TextBox 6"/>
            <p:cNvSpPr txBox="1"/>
            <p:nvPr/>
          </p:nvSpPr>
          <p:spPr>
            <a:xfrm>
              <a:off x="2743200" y="4643735"/>
              <a:ext cx="4703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Same Spread in Each Peak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94966" y="2971800"/>
              <a:ext cx="1077234" cy="1671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H="1" flipV="1">
              <a:off x="3886200" y="2895600"/>
              <a:ext cx="1208766" cy="17481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7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48350" y="2133600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Reasonable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 r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 to Max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888" y="2362200"/>
                <a:ext cx="35227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Max Very Slightly Larger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Than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=2.55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88" y="2362200"/>
                <a:ext cx="3522759" cy="830997"/>
              </a:xfrm>
              <a:prstGeom prst="rect">
                <a:avLst/>
              </a:prstGeom>
              <a:blipFill>
                <a:blip r:embed="rId4"/>
                <a:stretch>
                  <a:fillRect l="-2773" t="-5147" r="-190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48200" y="4495800"/>
            <a:ext cx="3246461" cy="1143000"/>
            <a:chOff x="4648200" y="4495800"/>
            <a:chExt cx="32464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5791200" y="4807803"/>
              <a:ext cx="2103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More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Dip</a:t>
              </a:r>
              <a:r>
                <a:rPr lang="en-US" dirty="0" smtClean="0">
                  <a:solidFill>
                    <a:srgbClr val="000000"/>
                  </a:solidFill>
                </a:rPr>
                <a:t> Between?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648200" y="4495800"/>
              <a:ext cx="1143000" cy="72750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3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529" y="2369403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Reasonable?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8203"/>
            <a:ext cx="1810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Outliers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</a:rPr>
              <a:t>Dominant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29" y="2369403"/>
            <a:ext cx="158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Spread?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29" y="2369403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Less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Variable?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2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529" y="2369403"/>
            <a:ext cx="158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Looks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Spread?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Kernel Heights: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" y="2052935"/>
            <a:ext cx="2375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More variation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than expected?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5791" y="2445603"/>
            <a:ext cx="3280009" cy="2888397"/>
            <a:chOff x="1215791" y="2445603"/>
            <a:chExt cx="3280009" cy="288839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3645932"/>
              <a:ext cx="2133600" cy="168806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2733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Apparent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Good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Separation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Bumps?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0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1219200"/>
            <a:ext cx="3200400" cy="1516797"/>
            <a:chOff x="1215791" y="2445603"/>
            <a:chExt cx="3200400" cy="1516797"/>
          </a:xfrm>
        </p:grpSpPr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2378129" y="3276600"/>
              <a:ext cx="2038062" cy="6858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324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Some Influence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Of Outlier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5791" y="2445603"/>
            <a:ext cx="3127609" cy="3574197"/>
            <a:chOff x="1215791" y="2445603"/>
            <a:chExt cx="3127609" cy="357419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62200" y="3645932"/>
              <a:ext cx="1981200" cy="237386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15791" y="2445603"/>
              <a:ext cx="22894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Apparent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Great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 smtClean="0">
                  <a:solidFill>
                    <a:srgbClr val="000000"/>
                  </a:solidFill>
                </a:rPr>
                <a:t>Separation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Of Bumps?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9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95400"/>
            <a:ext cx="7244232" cy="559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371671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Variation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000000"/>
                </a:solidFill>
              </a:rPr>
              <a:t>Way Too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Small!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3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810000" y="2667000"/>
            <a:ext cx="2971800" cy="2667000"/>
            <a:chOff x="3810000" y="2667000"/>
            <a:chExt cx="2971800" cy="2667000"/>
          </a:xfrm>
        </p:grpSpPr>
        <p:sp>
          <p:nvSpPr>
            <p:cNvPr id="5" name="TextBox 4"/>
            <p:cNvSpPr txBox="1"/>
            <p:nvPr/>
          </p:nvSpPr>
          <p:spPr>
            <a:xfrm>
              <a:off x="4336481" y="3429000"/>
              <a:ext cx="15888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Outliers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noProof="0" dirty="0" smtClean="0">
                  <a:solidFill>
                    <a:srgbClr val="000000"/>
                  </a:solidFill>
                </a:rPr>
                <a:t>Way Too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Dominant</a:t>
              </a:r>
              <a:r>
                <a:rPr kumimoji="0" lang="en-US" sz="2400" b="0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!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6" name="Straight Arrow Connector 5"/>
            <p:cNvCxnSpPr>
              <a:stCxn id="5" idx="2"/>
            </p:cNvCxnSpPr>
            <p:nvPr/>
          </p:nvCxnSpPr>
          <p:spPr>
            <a:xfrm flipH="1">
              <a:off x="3810000" y="4629329"/>
              <a:ext cx="1320930" cy="70467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5130930" y="4629329"/>
              <a:ext cx="1574670" cy="50309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0"/>
            </p:cNvCxnSpPr>
            <p:nvPr/>
          </p:nvCxnSpPr>
          <p:spPr>
            <a:xfrm flipV="1">
              <a:off x="5130930" y="2667000"/>
              <a:ext cx="1650870" cy="7620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0"/>
            </p:cNvCxnSpPr>
            <p:nvPr/>
          </p:nvCxnSpPr>
          <p:spPr>
            <a:xfrm flipH="1" flipV="1">
              <a:off x="4038600" y="2819400"/>
              <a:ext cx="1092330" cy="6096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Bimodal #1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Bimodal #2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7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730827" y="914400"/>
            <a:ext cx="2270173" cy="1600200"/>
            <a:chOff x="5730827" y="914400"/>
            <a:chExt cx="2270173" cy="1600200"/>
          </a:xfrm>
        </p:grpSpPr>
        <p:sp>
          <p:nvSpPr>
            <p:cNvPr id="4" name="TextBox 3"/>
            <p:cNvSpPr txBox="1"/>
            <p:nvPr/>
          </p:nvSpPr>
          <p:spPr>
            <a:xfrm>
              <a:off x="57308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Note ½ the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s.d.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>
              <a:off x="6865914" y="1376065"/>
              <a:ext cx="449286" cy="11385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24000" y="2895600"/>
            <a:ext cx="2715808" cy="2057399"/>
            <a:chOff x="2743200" y="3048001"/>
            <a:chExt cx="2715808" cy="2057399"/>
          </a:xfrm>
        </p:grpSpPr>
        <p:sp>
          <p:nvSpPr>
            <p:cNvPr id="7" name="TextBox 6"/>
            <p:cNvSpPr txBox="1"/>
            <p:nvPr/>
          </p:nvSpPr>
          <p:spPr>
            <a:xfrm>
              <a:off x="2743200" y="4643735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twice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 smtClean="0">
                <a:solidFill>
                  <a:schemeClr val="bg2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3886202" y="3048001"/>
              <a:ext cx="214902" cy="1595734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6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791200" y="1905000"/>
            <a:ext cx="2399387" cy="1828800"/>
            <a:chOff x="5791200" y="1905000"/>
            <a:chExt cx="2399387" cy="1828800"/>
          </a:xfrm>
        </p:grpSpPr>
        <p:sp>
          <p:nvSpPr>
            <p:cNvPr id="5" name="Rectangle 4"/>
            <p:cNvSpPr/>
            <p:nvPr/>
          </p:nvSpPr>
          <p:spPr>
            <a:xfrm>
              <a:off x="6019800" y="1905000"/>
              <a:ext cx="21707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Few Dominant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Kernels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791200" y="2667000"/>
              <a:ext cx="1295400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6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#2,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 r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 to Max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Direction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888" y="2362200"/>
                <a:ext cx="36766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Max Very Slightly Smaller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Than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=2.55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88" y="2362200"/>
                <a:ext cx="3676648" cy="830997"/>
              </a:xfrm>
              <a:prstGeom prst="rect">
                <a:avLst/>
              </a:prstGeom>
              <a:blipFill>
                <a:blip r:embed="rId4"/>
                <a:stretch>
                  <a:fillRect l="-2653" t="-5147" r="-149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1676400"/>
            <a:ext cx="2403681" cy="2385149"/>
            <a:chOff x="1215791" y="2445603"/>
            <a:chExt cx="2403681" cy="2385149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2112832" y="3276600"/>
              <a:ext cx="1506640" cy="155415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15791" y="2445603"/>
              <a:ext cx="1794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Seems 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Little Wide?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2400" y="1828800"/>
            <a:ext cx="2536453" cy="3200400"/>
            <a:chOff x="723872" y="2445603"/>
            <a:chExt cx="2536453" cy="3200400"/>
          </a:xfrm>
        </p:grpSpPr>
        <p:cxnSp>
          <p:nvCxnSpPr>
            <p:cNvPr id="14" name="Straight Arrow Connector 13"/>
            <p:cNvCxnSpPr>
              <a:stCxn id="15" idx="2"/>
            </p:cNvCxnSpPr>
            <p:nvPr/>
          </p:nvCxnSpPr>
          <p:spPr>
            <a:xfrm flipH="1">
              <a:off x="723872" y="3276600"/>
              <a:ext cx="1514186" cy="236940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5791" y="2445603"/>
              <a:ext cx="2044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Width OK,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But Too Low?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02757" y="2819400"/>
            <a:ext cx="2096836" cy="3200400"/>
            <a:chOff x="723882" y="2445603"/>
            <a:chExt cx="2096836" cy="3200400"/>
          </a:xfrm>
        </p:grpSpPr>
        <p:cxnSp>
          <p:nvCxnSpPr>
            <p:cNvPr id="19" name="Straight Arrow Connector 18"/>
            <p:cNvCxnSpPr>
              <a:stCxn id="20" idx="2"/>
            </p:cNvCxnSpPr>
            <p:nvPr/>
          </p:nvCxnSpPr>
          <p:spPr>
            <a:xfrm flipH="1">
              <a:off x="723882" y="3276600"/>
              <a:ext cx="1294373" cy="236940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5791" y="2445603"/>
              <a:ext cx="16049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Missed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This One?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8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#1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PC1 Slice KDE,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1295400"/>
            <a:ext cx="2375971" cy="1600200"/>
            <a:chOff x="1215791" y="2445603"/>
            <a:chExt cx="2375971" cy="1600200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2403777" y="2907268"/>
              <a:ext cx="793214" cy="11385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15791" y="2445603"/>
              <a:ext cx="237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Oversmoothed</a:t>
              </a:r>
              <a:r>
                <a:rPr lang="en-US" dirty="0" smtClean="0">
                  <a:solidFill>
                    <a:srgbClr val="000000"/>
                  </a:solidFill>
                </a:rPr>
                <a:t>?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200" y="2743200"/>
            <a:ext cx="1965603" cy="2895600"/>
            <a:chOff x="1215791" y="2445603"/>
            <a:chExt cx="1965603" cy="2895600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1672996" y="3276600"/>
              <a:ext cx="525597" cy="206460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5791" y="2445603"/>
              <a:ext cx="1965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Smoothed</a:t>
              </a:r>
              <a:endParaRPr lang="en-US" dirty="0">
                <a:solidFill>
                  <a:srgbClr val="000000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About Right?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0803" y="3962400"/>
            <a:ext cx="2687721" cy="1905000"/>
            <a:chOff x="905644" y="2445603"/>
            <a:chExt cx="2687721" cy="1905000"/>
          </a:xfrm>
        </p:grpSpPr>
        <p:cxnSp>
          <p:nvCxnSpPr>
            <p:cNvPr id="14" name="Straight Arrow Connector 13"/>
            <p:cNvCxnSpPr>
              <a:stCxn id="15" idx="2"/>
            </p:cNvCxnSpPr>
            <p:nvPr/>
          </p:nvCxnSpPr>
          <p:spPr>
            <a:xfrm flipH="1">
              <a:off x="905644" y="3276600"/>
              <a:ext cx="1498934" cy="107400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5791" y="2445603"/>
              <a:ext cx="23775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Undersmoothed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6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1295400"/>
            <a:ext cx="1981200" cy="1600200"/>
            <a:chOff x="1215791" y="2445603"/>
            <a:chExt cx="1981200" cy="1600200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2027873" y="3645932"/>
              <a:ext cx="1169118" cy="39987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15791" y="2445603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noProof="0" dirty="0" smtClean="0">
                  <a:solidFill>
                    <a:srgbClr val="000000"/>
                  </a:solidFill>
                </a:rPr>
                <a:t>Singletons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Biggest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noProof="0" smtClean="0">
                  <a:solidFill>
                    <a:srgbClr val="000000"/>
                  </a:solidFill>
                </a:rPr>
                <a:t>Cluster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24600" y="2826603"/>
            <a:ext cx="23246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 almost see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all 10 points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57222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=5.1</m:t>
                    </m:r>
                  </m:oMath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Bimodal #2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 to Data Slices,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24" y="1265099"/>
            <a:ext cx="7244232" cy="55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from Bimodal #2: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682" y="685800"/>
            <a:ext cx="8509518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69573" y="4953000"/>
            <a:ext cx="2116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Most of these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too far away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60270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15" y="1836003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Peak substantially lower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03842" y="2209800"/>
            <a:ext cx="3548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KDE driven by single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kernels, since far away 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133600"/>
            <a:ext cx="2752677" cy="1524000"/>
            <a:chOff x="588558" y="1219200"/>
            <a:chExt cx="2752677" cy="1524000"/>
          </a:xfrm>
        </p:grpSpPr>
        <p:sp>
          <p:nvSpPr>
            <p:cNvPr id="7" name="Rectangle 6"/>
            <p:cNvSpPr/>
            <p:nvPr/>
          </p:nvSpPr>
          <p:spPr>
            <a:xfrm>
              <a:off x="588558" y="2281535"/>
              <a:ext cx="2752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</a:t>
              </a:r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smaller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7" idx="0"/>
            </p:cNvCxnSpPr>
            <p:nvPr/>
          </p:nvCxnSpPr>
          <p:spPr>
            <a:xfrm flipV="1">
              <a:off x="1964897" y="1219200"/>
              <a:ext cx="1138261" cy="10623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3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1806</Words>
  <Application>Microsoft Office PowerPoint</Application>
  <PresentationFormat>On-screen Show (4:3)</PresentationFormat>
  <Paragraphs>360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Cambria Math</vt:lpstr>
      <vt:lpstr>Times New Roman</vt:lpstr>
      <vt:lpstr>Default Design</vt:lpstr>
      <vt:lpstr>High Dimensional KDE: Results from MidKDE1.m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25-d Gaussian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Bimodal #1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Bimodal #2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Preferred Customer</dc:creator>
  <cp:lastModifiedBy>JS Marron</cp:lastModifiedBy>
  <cp:revision>115</cp:revision>
  <dcterms:created xsi:type="dcterms:W3CDTF">2001-06-08T01:38:43Z</dcterms:created>
  <dcterms:modified xsi:type="dcterms:W3CDTF">2020-04-28T23:01:39Z</dcterms:modified>
</cp:coreProperties>
</file>