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4/21/2025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4/21/2025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4/21/2025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4/21/2025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04A9-E907-B5EE-5191-54AB57733689}"/>
              </a:ext>
            </a:extLst>
          </p:cNvPr>
          <p:cNvSpPr>
            <a:spLocks noGrp="1"/>
          </p:cNvSpPr>
          <p:nvPr>
            <p:ph type="ctrTitle"/>
          </p:nvPr>
        </p:nvSpPr>
        <p:spPr>
          <a:xfrm>
            <a:off x="1135746" y="986614"/>
            <a:ext cx="9786283" cy="3878093"/>
          </a:xfrm>
        </p:spPr>
        <p:txBody>
          <a:bodyPr/>
          <a:lstStyle/>
          <a:p>
            <a:pPr algn="ctr"/>
            <a:r>
              <a:rPr lang="en-GB" sz="4800" b="1" i="0" u="none" strike="noStrike" cap="none" dirty="0">
                <a:ln w="9525">
                  <a:solidFill>
                    <a:schemeClr val="bg1"/>
                  </a:solidFill>
                  <a:prstDash val="solid"/>
                </a:ln>
                <a:solidFill>
                  <a:schemeClr val="tx1"/>
                </a:solidFill>
                <a:effectLst>
                  <a:outerShdw blurRad="12700" dist="38100" dir="2700000" algn="tl" rotWithShape="0">
                    <a:schemeClr val="bg1">
                      <a:lumMod val="50000"/>
                    </a:schemeClr>
                  </a:outerShdw>
                </a:effectLst>
                <a:ea typeface="ADLaM Display" panose="02000000000000000000" pitchFamily="2" charset="0"/>
              </a:rPr>
              <a:t>From Prosperity to Poverty:British Imperialism in India </a:t>
            </a:r>
            <a:r>
              <a:rPr lang="en-GB" sz="4800" b="1" i="0" u="none" strike="noStrike" cap="none"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Google Sans"/>
              </a:rPr>
              <a:t> </a:t>
            </a:r>
            <a:endParaRPr lang="en-US" sz="4800" b="1" cap="none"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49824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8C92C-CD80-3FCF-2365-02EF6A3611FA}"/>
              </a:ext>
            </a:extLst>
          </p:cNvPr>
          <p:cNvSpPr>
            <a:spLocks noGrp="1"/>
          </p:cNvSpPr>
          <p:nvPr>
            <p:ph type="title"/>
          </p:nvPr>
        </p:nvSpPr>
        <p:spPr>
          <a:xfrm>
            <a:off x="1069848" y="484632"/>
            <a:ext cx="10058400" cy="655910"/>
          </a:xfrm>
        </p:spPr>
        <p:txBody>
          <a:bodyPr>
            <a:normAutofit/>
          </a:bodyPr>
          <a:lstStyle/>
          <a:p>
            <a:r>
              <a:rPr lang="en-GB" sz="2000" b="1" i="0" u="none" strike="noStrike" dirty="0">
                <a:solidFill>
                  <a:srgbClr val="000000"/>
                </a:solidFill>
                <a:effectLst/>
              </a:rPr>
              <a:t>Revenue Collection &amp; Drain of Wealth (Con.)</a:t>
            </a:r>
            <a:endParaRPr lang="en-US" sz="2000" dirty="0"/>
          </a:p>
        </p:txBody>
      </p:sp>
      <p:sp>
        <p:nvSpPr>
          <p:cNvPr id="3" name="Content Placeholder 2">
            <a:extLst>
              <a:ext uri="{FF2B5EF4-FFF2-40B4-BE49-F238E27FC236}">
                <a16:creationId xmlns:a16="http://schemas.microsoft.com/office/drawing/2014/main" id="{35559F22-DD63-E9F3-D49B-A77A82E55857}"/>
              </a:ext>
            </a:extLst>
          </p:cNvPr>
          <p:cNvSpPr>
            <a:spLocks noGrp="1"/>
          </p:cNvSpPr>
          <p:nvPr>
            <p:ph idx="1"/>
          </p:nvPr>
        </p:nvSpPr>
        <p:spPr>
          <a:xfrm>
            <a:off x="1066800" y="1403604"/>
            <a:ext cx="10058400" cy="4969764"/>
          </a:xfrm>
        </p:spPr>
        <p:txBody>
          <a:bodyPr>
            <a:normAutofit/>
          </a:bodyPr>
          <a:lstStyle/>
          <a:p>
            <a:pPr marL="0" indent="0" rtl="0">
              <a:buNone/>
            </a:pPr>
            <a:r>
              <a:rPr lang="en-GB" b="1" dirty="0">
                <a:solidFill>
                  <a:srgbClr val="0070C0"/>
                </a:solidFill>
              </a:rPr>
              <a:t>1. India Funded British Wars</a:t>
            </a:r>
          </a:p>
          <a:p>
            <a:pPr rtl="0"/>
            <a:r>
              <a:rPr lang="en-GB" dirty="0"/>
              <a:t> Indian troops fought in British wars worldwide (e.g., China, Egypt, Africa).</a:t>
            </a:r>
          </a:p>
          <a:p>
            <a:pPr rtl="0"/>
            <a:r>
              <a:rPr lang="en-GB" dirty="0"/>
              <a:t> Wars funded by Indian taxes, mainly from poor farmers.</a:t>
            </a:r>
          </a:p>
          <a:p>
            <a:pPr marL="0" indent="0">
              <a:lnSpc>
                <a:spcPct val="100000"/>
              </a:lnSpc>
              <a:buNone/>
            </a:pPr>
            <a:r>
              <a:rPr lang="en-GB" b="1" dirty="0">
                <a:solidFill>
                  <a:srgbClr val="0070C0"/>
                </a:solidFill>
              </a:rPr>
              <a:t>2. British Army Paid by India</a:t>
            </a:r>
          </a:p>
          <a:p>
            <a:pPr rtl="0"/>
            <a:r>
              <a:rPr lang="en-GB" dirty="0"/>
              <a:t> 2/3 of British army in India funded by Indian revenues.</a:t>
            </a:r>
          </a:p>
          <a:p>
            <a:pPr rtl="0"/>
            <a:r>
              <a:rPr lang="en-GB" dirty="0"/>
              <a:t> British soldiers got better pay, food, and pensions than Indians.</a:t>
            </a:r>
          </a:p>
          <a:p>
            <a:pPr marL="0" indent="0" rtl="0">
              <a:buNone/>
            </a:pPr>
            <a:br>
              <a:rPr lang="en-GB" dirty="0"/>
            </a:br>
            <a:r>
              <a:rPr lang="en-GB" b="1" dirty="0">
                <a:solidFill>
                  <a:srgbClr val="0070C0"/>
                </a:solidFill>
              </a:rPr>
              <a:t>3. Indian Labour Built the Empire</a:t>
            </a:r>
          </a:p>
          <a:p>
            <a:pPr rtl="0"/>
            <a:r>
              <a:rPr lang="en-GB" dirty="0"/>
              <a:t> Indian workers built railways, farms, and trade in other colonies.</a:t>
            </a:r>
          </a:p>
          <a:p>
            <a:pPr rtl="0"/>
            <a:r>
              <a:rPr lang="en-GB" dirty="0"/>
              <a:t> Many sent abroad as indentured laborers or convicts.</a:t>
            </a:r>
          </a:p>
          <a:p>
            <a:endParaRPr lang="en-US" dirty="0"/>
          </a:p>
        </p:txBody>
      </p:sp>
    </p:spTree>
    <p:extLst>
      <p:ext uri="{BB962C8B-B14F-4D97-AF65-F5344CB8AC3E}">
        <p14:creationId xmlns:p14="http://schemas.microsoft.com/office/powerpoint/2010/main" val="599000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07DE0-10E3-2337-3713-31391FB7A4FA}"/>
              </a:ext>
            </a:extLst>
          </p:cNvPr>
          <p:cNvSpPr>
            <a:spLocks noGrp="1"/>
          </p:cNvSpPr>
          <p:nvPr>
            <p:ph type="title"/>
          </p:nvPr>
        </p:nvSpPr>
        <p:spPr>
          <a:xfrm>
            <a:off x="1069848" y="484632"/>
            <a:ext cx="10058400" cy="724736"/>
          </a:xfrm>
        </p:spPr>
        <p:txBody>
          <a:bodyPr>
            <a:normAutofit/>
          </a:bodyPr>
          <a:lstStyle/>
          <a:p>
            <a:r>
              <a:rPr lang="en-GB" sz="2000" b="1" i="0" u="none" strike="noStrike" dirty="0">
                <a:solidFill>
                  <a:srgbClr val="000000"/>
                </a:solidFill>
                <a:effectLst/>
              </a:rPr>
              <a:t>Revenue Collection &amp; Drain of Wealth (Con.)</a:t>
            </a:r>
            <a:endParaRPr lang="en-US" sz="2000" dirty="0"/>
          </a:p>
        </p:txBody>
      </p:sp>
      <p:sp>
        <p:nvSpPr>
          <p:cNvPr id="3" name="Content Placeholder 2">
            <a:extLst>
              <a:ext uri="{FF2B5EF4-FFF2-40B4-BE49-F238E27FC236}">
                <a16:creationId xmlns:a16="http://schemas.microsoft.com/office/drawing/2014/main" id="{A354F465-D3BF-3E5D-D402-A384BDE8BAD7}"/>
              </a:ext>
            </a:extLst>
          </p:cNvPr>
          <p:cNvSpPr>
            <a:spLocks noGrp="1"/>
          </p:cNvSpPr>
          <p:nvPr>
            <p:ph idx="1"/>
          </p:nvPr>
        </p:nvSpPr>
        <p:spPr>
          <a:xfrm>
            <a:off x="1069848" y="1295497"/>
            <a:ext cx="10058400" cy="4898825"/>
          </a:xfrm>
        </p:spPr>
        <p:txBody>
          <a:bodyPr>
            <a:normAutofit/>
          </a:bodyPr>
          <a:lstStyle/>
          <a:p>
            <a:pPr marL="0" indent="0" rtl="0">
              <a:buNone/>
            </a:pPr>
            <a:r>
              <a:rPr lang="en-GB" b="1" dirty="0">
                <a:solidFill>
                  <a:srgbClr val="0070C0"/>
                </a:solidFill>
              </a:rPr>
              <a:t>4. No Reward for Sacrifices</a:t>
            </a:r>
          </a:p>
          <a:p>
            <a:pPr rtl="0"/>
            <a:r>
              <a:rPr lang="en-GB" dirty="0"/>
              <a:t> India got no benefit despite massive contributions in both World Wars.</a:t>
            </a:r>
          </a:p>
          <a:p>
            <a:pPr rtl="0"/>
            <a:r>
              <a:rPr lang="en-GB" dirty="0"/>
              <a:t> Indian sacrifices were ignored and unpaid.</a:t>
            </a:r>
          </a:p>
          <a:p>
            <a:pPr marL="0" indent="0" rtl="0">
              <a:buNone/>
            </a:pPr>
            <a:br>
              <a:rPr lang="en-GB" dirty="0"/>
            </a:br>
            <a:r>
              <a:rPr lang="en-GB" b="1" dirty="0">
                <a:solidFill>
                  <a:srgbClr val="0070C0"/>
                </a:solidFill>
              </a:rPr>
              <a:t>5. Economic Drain &amp; Exploitation</a:t>
            </a:r>
          </a:p>
          <a:p>
            <a:pPr rtl="0"/>
            <a:r>
              <a:rPr lang="en-GB" dirty="0"/>
              <a:t> Huge wealth drained: £723 million in 30 years.</a:t>
            </a:r>
          </a:p>
          <a:p>
            <a:pPr rtl="0"/>
            <a:r>
              <a:rPr lang="en-GB" dirty="0"/>
              <a:t> Taxes taken from India were spent in Britain—not reinvested.</a:t>
            </a:r>
          </a:p>
          <a:p>
            <a:pPr marL="0" indent="0" rtl="0">
              <a:buNone/>
            </a:pPr>
            <a:br>
              <a:rPr lang="en-GB" dirty="0"/>
            </a:br>
            <a:r>
              <a:rPr lang="en-GB" b="1" dirty="0">
                <a:solidFill>
                  <a:srgbClr val="0070C0"/>
                </a:solidFill>
              </a:rPr>
              <a:t>6. False Justifications</a:t>
            </a:r>
          </a:p>
          <a:p>
            <a:pPr rtl="0"/>
            <a:r>
              <a:rPr lang="en-GB" dirty="0"/>
              <a:t>British claimed moral duty—but acted for profit.</a:t>
            </a:r>
          </a:p>
          <a:p>
            <a:pPr rtl="0"/>
            <a:r>
              <a:rPr lang="en-GB" dirty="0"/>
              <a:t>Real motive: control and commercial gain, not Indian welfare.</a:t>
            </a:r>
          </a:p>
          <a:p>
            <a:endParaRPr lang="en-US" dirty="0"/>
          </a:p>
        </p:txBody>
      </p:sp>
    </p:spTree>
    <p:extLst>
      <p:ext uri="{BB962C8B-B14F-4D97-AF65-F5344CB8AC3E}">
        <p14:creationId xmlns:p14="http://schemas.microsoft.com/office/powerpoint/2010/main" val="1678338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9A56D-E256-C4ED-660E-E2F2F50B351C}"/>
              </a:ext>
            </a:extLst>
          </p:cNvPr>
          <p:cNvSpPr>
            <a:spLocks noGrp="1"/>
          </p:cNvSpPr>
          <p:nvPr>
            <p:ph type="title"/>
          </p:nvPr>
        </p:nvSpPr>
        <p:spPr>
          <a:xfrm>
            <a:off x="1069848" y="484632"/>
            <a:ext cx="10058400" cy="587084"/>
          </a:xfrm>
        </p:spPr>
        <p:txBody>
          <a:bodyPr>
            <a:normAutofit/>
          </a:bodyPr>
          <a:lstStyle/>
          <a:p>
            <a:r>
              <a:rPr lang="en-GB" sz="2000" b="1" dirty="0">
                <a:solidFill>
                  <a:schemeClr val="tx1"/>
                </a:solidFill>
              </a:rPr>
              <a:t>Imperialism over Bengal </a:t>
            </a:r>
            <a:endParaRPr lang="en-US" sz="2000" b="1" dirty="0">
              <a:solidFill>
                <a:schemeClr val="tx1"/>
              </a:solidFill>
            </a:endParaRPr>
          </a:p>
        </p:txBody>
      </p:sp>
      <p:sp>
        <p:nvSpPr>
          <p:cNvPr id="3" name="Content Placeholder 2">
            <a:extLst>
              <a:ext uri="{FF2B5EF4-FFF2-40B4-BE49-F238E27FC236}">
                <a16:creationId xmlns:a16="http://schemas.microsoft.com/office/drawing/2014/main" id="{333BE6E1-51F4-98B7-63F1-FE2815099B7E}"/>
              </a:ext>
            </a:extLst>
          </p:cNvPr>
          <p:cNvSpPr>
            <a:spLocks noGrp="1"/>
          </p:cNvSpPr>
          <p:nvPr>
            <p:ph idx="1"/>
          </p:nvPr>
        </p:nvSpPr>
        <p:spPr>
          <a:xfrm>
            <a:off x="1069848" y="1071716"/>
            <a:ext cx="10058400" cy="5447070"/>
          </a:xfrm>
        </p:spPr>
        <p:txBody>
          <a:bodyPr numCol="1">
            <a:normAutofit fontScale="92500" lnSpcReduction="10000"/>
          </a:bodyPr>
          <a:lstStyle/>
          <a:p>
            <a:pPr marL="0" indent="0" rtl="0">
              <a:buNone/>
            </a:pPr>
            <a:r>
              <a:rPr lang="en-GB" sz="1800" b="1" i="0" u="none" strike="noStrike" dirty="0">
                <a:solidFill>
                  <a:srgbClr val="0070C0"/>
                </a:solidFill>
                <a:effectLst/>
              </a:rPr>
              <a:t>Bengal’s Maritime Glory and British Takeover</a:t>
            </a:r>
            <a:endParaRPr lang="en-GB" b="1" dirty="0">
              <a:solidFill>
                <a:srgbClr val="0070C0"/>
              </a:solidFill>
              <a:effectLst/>
            </a:endParaRPr>
          </a:p>
          <a:p>
            <a:pPr rtl="0"/>
            <a:r>
              <a:rPr lang="en-GB" sz="1800" b="0" i="0" u="none" strike="noStrike" dirty="0">
                <a:solidFill>
                  <a:srgbClr val="000000"/>
                </a:solidFill>
                <a:effectLst/>
              </a:rPr>
              <a:t>- Bengal had 4,000–5,000 ships in the 1600s, a global hub for shipbuilding</a:t>
            </a:r>
            <a:endParaRPr lang="en-GB" dirty="0">
              <a:effectLst/>
            </a:endParaRPr>
          </a:p>
          <a:p>
            <a:pPr rtl="0"/>
            <a:r>
              <a:rPr lang="en-GB" sz="1800" b="0" i="0" u="none" strike="noStrike" dirty="0">
                <a:solidFill>
                  <a:srgbClr val="000000"/>
                </a:solidFill>
                <a:effectLst/>
              </a:rPr>
              <a:t>Ships were durable, elegant, and built with superior materials like teak</a:t>
            </a:r>
            <a:endParaRPr lang="en-GB" dirty="0">
              <a:effectLst/>
            </a:endParaRPr>
          </a:p>
          <a:p>
            <a:pPr rtl="0"/>
            <a:r>
              <a:rPr lang="en-GB" sz="1800" b="0" i="0" u="none" strike="noStrike" dirty="0">
                <a:solidFill>
                  <a:srgbClr val="000000"/>
                </a:solidFill>
                <a:effectLst/>
              </a:rPr>
              <a:t> After 1757, British imposed trade monopolies, duties, and bans on Indian ships</a:t>
            </a:r>
            <a:endParaRPr lang="en-GB" dirty="0">
              <a:effectLst/>
            </a:endParaRPr>
          </a:p>
          <a:p>
            <a:pPr rtl="0"/>
            <a:r>
              <a:rPr lang="en-GB" sz="1800" b="0" i="0" u="none" strike="noStrike" dirty="0">
                <a:solidFill>
                  <a:srgbClr val="000000"/>
                </a:solidFill>
                <a:effectLst/>
              </a:rPr>
              <a:t>Indian shipping reduced to low-value coastal trade</a:t>
            </a:r>
            <a:endParaRPr lang="en-GB" dirty="0">
              <a:effectLst/>
            </a:endParaRPr>
          </a:p>
          <a:p>
            <a:pPr marL="0" indent="0">
              <a:buNone/>
            </a:pPr>
            <a:r>
              <a:rPr lang="en-GB" sz="1800" b="1" dirty="0">
                <a:solidFill>
                  <a:srgbClr val="0070C0"/>
                </a:solidFill>
              </a:rPr>
              <a:t>Suppression by Law and Policy</a:t>
            </a:r>
          </a:p>
          <a:p>
            <a:pPr rtl="0"/>
            <a:r>
              <a:rPr lang="en-GB" sz="1800" b="0" i="0" u="none" strike="noStrike" dirty="0">
                <a:solidFill>
                  <a:srgbClr val="000000"/>
                </a:solidFill>
                <a:effectLst/>
              </a:rPr>
              <a:t> 1813 &amp; 1814 laws blocked Bengal-built ships from UK and global markets</a:t>
            </a:r>
            <a:endParaRPr lang="en-GB" dirty="0">
              <a:effectLst/>
            </a:endParaRPr>
          </a:p>
          <a:p>
            <a:pPr rtl="0"/>
            <a:r>
              <a:rPr lang="en-GB" sz="1800" b="0" i="0" u="none" strike="noStrike" dirty="0">
                <a:solidFill>
                  <a:srgbClr val="000000"/>
                </a:solidFill>
                <a:effectLst/>
              </a:rPr>
              <a:t> British firms couldn’t compete — so Indian ships were legally excluded</a:t>
            </a:r>
            <a:endParaRPr lang="en-GB" dirty="0">
              <a:effectLst/>
            </a:endParaRPr>
          </a:p>
          <a:p>
            <a:pPr rtl="0"/>
            <a:r>
              <a:rPr lang="en-GB" sz="1800" b="0" i="0" u="none" strike="noStrike" dirty="0">
                <a:solidFill>
                  <a:srgbClr val="000000"/>
                </a:solidFill>
                <a:effectLst/>
              </a:rPr>
              <a:t> Indian sailors were restricted; British crews were forced, raising costs</a:t>
            </a:r>
            <a:endParaRPr lang="en-GB" dirty="0">
              <a:effectLst/>
            </a:endParaRPr>
          </a:p>
          <a:p>
            <a:pPr rtl="0"/>
            <a:r>
              <a:rPr lang="en-GB" sz="1800" b="0" i="0" u="none" strike="noStrike" dirty="0">
                <a:solidFill>
                  <a:srgbClr val="000000"/>
                </a:solidFill>
                <a:effectLst/>
              </a:rPr>
              <a:t> By 1850, Bengal’s shipbuilding industry collapsed</a:t>
            </a:r>
          </a:p>
          <a:p>
            <a:pPr marL="0" indent="0">
              <a:buNone/>
            </a:pPr>
            <a:r>
              <a:rPr lang="en-GB" sz="1800" b="1" dirty="0">
                <a:solidFill>
                  <a:srgbClr val="0070C0"/>
                </a:solidFill>
              </a:rPr>
              <a:t>Broader Exploitation in Bengal</a:t>
            </a:r>
          </a:p>
          <a:p>
            <a:pPr rtl="0"/>
            <a:r>
              <a:rPr lang="en-GB" sz="1800" b="0" i="0" u="none" strike="noStrike" dirty="0">
                <a:solidFill>
                  <a:srgbClr val="000000"/>
                </a:solidFill>
                <a:effectLst/>
              </a:rPr>
              <a:t> Jute &amp; tea industries in Bengal: fully British-owned until the 20th century</a:t>
            </a:r>
            <a:endParaRPr lang="en-GB" dirty="0">
              <a:effectLst/>
            </a:endParaRPr>
          </a:p>
          <a:p>
            <a:pPr rtl="0"/>
            <a:r>
              <a:rPr lang="en-GB" sz="1800" b="0" i="0" u="none" strike="noStrike" dirty="0">
                <a:solidFill>
                  <a:srgbClr val="000000"/>
                </a:solidFill>
                <a:effectLst/>
              </a:rPr>
              <a:t>Indian investors blocked from “sterling” companies</a:t>
            </a:r>
            <a:endParaRPr lang="en-GB" dirty="0">
              <a:effectLst/>
            </a:endParaRPr>
          </a:p>
          <a:p>
            <a:pPr rtl="0"/>
            <a:r>
              <a:rPr lang="en-GB" sz="1800" b="0" i="0" u="none" strike="noStrike" dirty="0">
                <a:solidFill>
                  <a:srgbClr val="000000"/>
                </a:solidFill>
                <a:effectLst/>
              </a:rPr>
              <a:t> British manipulated currency: kept rupee high to protect their assets</a:t>
            </a:r>
            <a:endParaRPr lang="en-GB" dirty="0">
              <a:effectLst/>
            </a:endParaRPr>
          </a:p>
          <a:p>
            <a:pPr rtl="0"/>
            <a:r>
              <a:rPr lang="en-GB" sz="1800" b="0" i="0" u="none" strike="noStrike" dirty="0">
                <a:solidFill>
                  <a:srgbClr val="000000"/>
                </a:solidFill>
                <a:effectLst/>
              </a:rPr>
              <a:t> 1929–38: Money supply cut, Indians starved — British profits protected</a:t>
            </a:r>
            <a:endParaRPr lang="en-GB" dirty="0">
              <a:effectLst/>
            </a:endParaRPr>
          </a:p>
          <a:p>
            <a:endParaRPr lang="en-US" dirty="0"/>
          </a:p>
        </p:txBody>
      </p:sp>
    </p:spTree>
    <p:extLst>
      <p:ext uri="{BB962C8B-B14F-4D97-AF65-F5344CB8AC3E}">
        <p14:creationId xmlns:p14="http://schemas.microsoft.com/office/powerpoint/2010/main" val="25690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4616-DD51-88ED-E00A-6103F376770C}"/>
              </a:ext>
            </a:extLst>
          </p:cNvPr>
          <p:cNvSpPr>
            <a:spLocks noGrp="1"/>
          </p:cNvSpPr>
          <p:nvPr>
            <p:ph type="title"/>
          </p:nvPr>
        </p:nvSpPr>
        <p:spPr>
          <a:xfrm>
            <a:off x="1069848" y="484632"/>
            <a:ext cx="10058400" cy="675574"/>
          </a:xfrm>
        </p:spPr>
        <p:txBody>
          <a:bodyPr>
            <a:normAutofit/>
          </a:bodyPr>
          <a:lstStyle/>
          <a:p>
            <a:r>
              <a:rPr lang="en-GB" sz="2000" b="1" i="0" u="none" strike="noStrike" dirty="0">
                <a:solidFill>
                  <a:srgbClr val="000000"/>
                </a:solidFill>
                <a:effectLst/>
              </a:rPr>
              <a:t>British Suppression of Indian Steel Industry</a:t>
            </a:r>
            <a:endParaRPr lang="en-US" sz="6000" dirty="0"/>
          </a:p>
        </p:txBody>
      </p:sp>
      <p:sp>
        <p:nvSpPr>
          <p:cNvPr id="3" name="Content Placeholder 2">
            <a:extLst>
              <a:ext uri="{FF2B5EF4-FFF2-40B4-BE49-F238E27FC236}">
                <a16:creationId xmlns:a16="http://schemas.microsoft.com/office/drawing/2014/main" id="{2F9E93FF-1B86-7018-9BA4-D9437E54B5EA}"/>
              </a:ext>
            </a:extLst>
          </p:cNvPr>
          <p:cNvSpPr>
            <a:spLocks noGrp="1"/>
          </p:cNvSpPr>
          <p:nvPr>
            <p:ph idx="1"/>
          </p:nvPr>
        </p:nvSpPr>
        <p:spPr>
          <a:xfrm>
            <a:off x="1069848" y="1229032"/>
            <a:ext cx="10058400" cy="4943168"/>
          </a:xfrm>
        </p:spPr>
        <p:txBody>
          <a:bodyPr>
            <a:normAutofit fontScale="85000" lnSpcReduction="20000"/>
          </a:bodyPr>
          <a:lstStyle/>
          <a:p>
            <a:pPr rtl="0"/>
            <a:r>
              <a:rPr lang="en-GB" dirty="0"/>
              <a:t> </a:t>
            </a:r>
            <a:r>
              <a:rPr lang="en-GB" b="1" dirty="0">
                <a:solidFill>
                  <a:srgbClr val="7030A0"/>
                </a:solidFill>
              </a:rPr>
              <a:t>Ancient Excellence</a:t>
            </a:r>
            <a:r>
              <a:rPr lang="en-GB" dirty="0"/>
              <a:t>: India pioneered high-quality steel (e.g., 'wootz'), famous globally</a:t>
            </a:r>
          </a:p>
          <a:p>
            <a:pPr rtl="0"/>
            <a:r>
              <a:rPr lang="en-GB" dirty="0"/>
              <a:t> </a:t>
            </a:r>
            <a:r>
              <a:rPr lang="en-GB" sz="2100" b="1" dirty="0">
                <a:solidFill>
                  <a:srgbClr val="7030A0"/>
                </a:solidFill>
              </a:rPr>
              <a:t>Colonial Sabotage</a:t>
            </a:r>
            <a:r>
              <a:rPr lang="en-GB" dirty="0"/>
              <a:t>: British shut down Indian metallurgical industries by late 1700s</a:t>
            </a:r>
          </a:p>
          <a:p>
            <a:pPr rtl="0"/>
            <a:r>
              <a:rPr lang="en-GB" sz="2100" b="1" dirty="0">
                <a:solidFill>
                  <a:srgbClr val="7030A0"/>
                </a:solidFill>
              </a:rPr>
              <a:t> Tata Steel Struggles</a:t>
            </a:r>
            <a:r>
              <a:rPr lang="en-GB" dirty="0"/>
              <a:t>: </a:t>
            </a:r>
            <a:r>
              <a:rPr lang="en-GB" dirty="0" err="1"/>
              <a:t>Jamsetji</a:t>
            </a:r>
            <a:r>
              <a:rPr lang="en-GB" dirty="0"/>
              <a:t> Tata faced hostility, delays, and racist mockery</a:t>
            </a:r>
          </a:p>
          <a:p>
            <a:pPr rtl="0"/>
            <a:r>
              <a:rPr lang="en-GB" sz="2100" b="1" dirty="0">
                <a:solidFill>
                  <a:srgbClr val="7030A0"/>
                </a:solidFill>
              </a:rPr>
              <a:t>BSSS Policy Trap</a:t>
            </a:r>
            <a:r>
              <a:rPr lang="en-GB" dirty="0"/>
              <a:t>: Indian producers forced to meet British Standard Steel (BSSS) specs</a:t>
            </a:r>
          </a:p>
          <a:p>
            <a:pPr rtl="0"/>
            <a:r>
              <a:rPr lang="en-GB" sz="2100" dirty="0"/>
              <a:t>M</a:t>
            </a:r>
            <a:r>
              <a:rPr lang="en-GB" dirty="0"/>
              <a:t>eant higher costs, no access to NBSSS global market</a:t>
            </a:r>
          </a:p>
          <a:p>
            <a:pPr rtl="0"/>
            <a:r>
              <a:rPr lang="en-GB" dirty="0"/>
              <a:t> Restricted from British imports too — total market exclusion</a:t>
            </a:r>
          </a:p>
          <a:p>
            <a:pPr rtl="0"/>
            <a:endParaRPr lang="en-GB" dirty="0"/>
          </a:p>
          <a:p>
            <a:pPr marL="0" indent="0" rtl="0">
              <a:buNone/>
            </a:pPr>
            <a:r>
              <a:rPr lang="en-GB" b="1" dirty="0">
                <a:solidFill>
                  <a:srgbClr val="0070C0"/>
                </a:solidFill>
              </a:rPr>
              <a:t>Deindustrialization by Design</a:t>
            </a:r>
          </a:p>
          <a:p>
            <a:pPr rtl="0"/>
            <a:r>
              <a:rPr lang="en-GB" sz="2100" b="1" dirty="0">
                <a:solidFill>
                  <a:srgbClr val="7030A0"/>
                </a:solidFill>
              </a:rPr>
              <a:t>Blocked Growth</a:t>
            </a:r>
            <a:r>
              <a:rPr lang="en-GB" dirty="0"/>
              <a:t>:  Indian steelmakers couldn’t compete or expand under colonial rules</a:t>
            </a:r>
          </a:p>
          <a:p>
            <a:pPr rtl="0"/>
            <a:r>
              <a:rPr lang="en-GB" sz="2100" b="1" dirty="0">
                <a:solidFill>
                  <a:srgbClr val="7030A0"/>
                </a:solidFill>
              </a:rPr>
              <a:t>False Narrative: Britain </a:t>
            </a:r>
            <a:r>
              <a:rPr lang="en-GB" dirty="0"/>
              <a:t>claims India “missed the bus” of industrialization</a:t>
            </a:r>
          </a:p>
          <a:p>
            <a:pPr rtl="0"/>
            <a:r>
              <a:rPr lang="en-GB" dirty="0"/>
              <a:t> Reality: Britain threw India under the bus with:</a:t>
            </a:r>
          </a:p>
          <a:p>
            <a:pPr rtl="0"/>
            <a:r>
              <a:rPr lang="en-GB" dirty="0"/>
              <a:t>Tariffs, restrictions, market manipulation</a:t>
            </a:r>
          </a:p>
          <a:p>
            <a:pPr rtl="0"/>
            <a:r>
              <a:rPr lang="en-GB" dirty="0"/>
              <a:t>No scientific institutions — only Indian-funded initiatives like IISc</a:t>
            </a:r>
          </a:p>
          <a:p>
            <a:r>
              <a:rPr lang="en-GB" dirty="0"/>
              <a:t>Irony: Scottish prosperity came from exploiting India — 25% of colonial officials in India were Scots</a:t>
            </a:r>
            <a:endParaRPr lang="en-US" dirty="0"/>
          </a:p>
        </p:txBody>
      </p:sp>
    </p:spTree>
    <p:extLst>
      <p:ext uri="{BB962C8B-B14F-4D97-AF65-F5344CB8AC3E}">
        <p14:creationId xmlns:p14="http://schemas.microsoft.com/office/powerpoint/2010/main" val="3236011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596E6-EC91-BA8C-C32A-C12EC71095B0}"/>
              </a:ext>
            </a:extLst>
          </p:cNvPr>
          <p:cNvSpPr>
            <a:spLocks noGrp="1"/>
          </p:cNvSpPr>
          <p:nvPr>
            <p:ph type="title"/>
          </p:nvPr>
        </p:nvSpPr>
        <p:spPr>
          <a:xfrm>
            <a:off x="1069848" y="484632"/>
            <a:ext cx="10058400" cy="596916"/>
          </a:xfrm>
        </p:spPr>
        <p:txBody>
          <a:bodyPr>
            <a:normAutofit fontScale="90000"/>
          </a:bodyPr>
          <a:lstStyle/>
          <a:p>
            <a:r>
              <a:rPr lang="en-GB" sz="2000" b="1" i="0" u="none" strike="noStrike" dirty="0">
                <a:solidFill>
                  <a:srgbClr val="000000"/>
                </a:solidFill>
                <a:effectLst/>
              </a:rPr>
              <a:t>Political Imperialism</a:t>
            </a:r>
            <a:br>
              <a:rPr lang="en-GB" sz="2000" dirty="0">
                <a:effectLst/>
              </a:rPr>
            </a:br>
            <a:endParaRPr lang="en-US" sz="2000" dirty="0"/>
          </a:p>
        </p:txBody>
      </p:sp>
      <p:sp>
        <p:nvSpPr>
          <p:cNvPr id="3" name="Content Placeholder 2">
            <a:extLst>
              <a:ext uri="{FF2B5EF4-FFF2-40B4-BE49-F238E27FC236}">
                <a16:creationId xmlns:a16="http://schemas.microsoft.com/office/drawing/2014/main" id="{3FD93D86-5E28-F01B-5612-273F852DCAFE}"/>
              </a:ext>
            </a:extLst>
          </p:cNvPr>
          <p:cNvSpPr>
            <a:spLocks noGrp="1"/>
          </p:cNvSpPr>
          <p:nvPr>
            <p:ph idx="1"/>
          </p:nvPr>
        </p:nvSpPr>
        <p:spPr>
          <a:xfrm>
            <a:off x="1069848" y="1229032"/>
            <a:ext cx="10443726" cy="4943168"/>
          </a:xfrm>
        </p:spPr>
        <p:txBody>
          <a:bodyPr>
            <a:normAutofit/>
          </a:bodyPr>
          <a:lstStyle/>
          <a:p>
            <a:pPr marL="0" indent="0">
              <a:buNone/>
            </a:pPr>
            <a:r>
              <a:rPr lang="en-GB" sz="1800" b="1" dirty="0">
                <a:solidFill>
                  <a:srgbClr val="0070C0"/>
                </a:solidFill>
              </a:rPr>
              <a:t>Destruction of Indian political unity: </a:t>
            </a:r>
          </a:p>
          <a:p>
            <a:pPr rtl="0"/>
            <a:r>
              <a:rPr lang="en-GB" sz="1800" dirty="0"/>
              <a:t>Tharoor argues that the British exploited India's diversity by dividing and ruling — fostering communal divisions (especially between Hindus and Muslims) which led to long-term political instability.</a:t>
            </a:r>
          </a:p>
          <a:p>
            <a:pPr rtl="0"/>
            <a:endParaRPr lang="en-GB" sz="1800" dirty="0"/>
          </a:p>
          <a:p>
            <a:pPr marL="0" indent="0">
              <a:buNone/>
            </a:pPr>
            <a:r>
              <a:rPr lang="en-GB" sz="1800" dirty="0"/>
              <a:t> </a:t>
            </a:r>
            <a:r>
              <a:rPr lang="en-GB" sz="1800" b="1" dirty="0">
                <a:solidFill>
                  <a:srgbClr val="0070C0"/>
                </a:solidFill>
              </a:rPr>
              <a:t>Undermining indigenous governance: </a:t>
            </a:r>
          </a:p>
          <a:p>
            <a:pPr rtl="0"/>
            <a:r>
              <a:rPr lang="en-GB" sz="1800" dirty="0"/>
              <a:t>Traditional rulers and administrative systems were systematically weakened or co-opted. - The British replaced decentralized and culturally rooted systems with a centralized colonial bureaucracy that served British interests.</a:t>
            </a:r>
          </a:p>
          <a:p>
            <a:pPr rtl="0"/>
            <a:endParaRPr lang="en-GB" sz="1800" dirty="0"/>
          </a:p>
          <a:p>
            <a:pPr marL="0" indent="0">
              <a:buNone/>
            </a:pPr>
            <a:r>
              <a:rPr lang="en-GB" sz="1800" b="1" dirty="0">
                <a:solidFill>
                  <a:srgbClr val="0070C0"/>
                </a:solidFill>
              </a:rPr>
              <a:t>No democracy for Indians: </a:t>
            </a:r>
          </a:p>
          <a:p>
            <a:r>
              <a:rPr lang="en-GB" sz="1800" dirty="0"/>
              <a:t>The British claimed to bring parliamentary democracy, but in practice denied Indians political participation for most of their rule. - Institutions were controlled by the British, and Indians had minimal say until the very end.</a:t>
            </a:r>
            <a:endParaRPr lang="en-US" sz="1800" dirty="0"/>
          </a:p>
        </p:txBody>
      </p:sp>
    </p:spTree>
    <p:extLst>
      <p:ext uri="{BB962C8B-B14F-4D97-AF65-F5344CB8AC3E}">
        <p14:creationId xmlns:p14="http://schemas.microsoft.com/office/powerpoint/2010/main" val="2972365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D860C-F4BB-ABCA-6E85-FE43376F7AFC}"/>
              </a:ext>
            </a:extLst>
          </p:cNvPr>
          <p:cNvSpPr>
            <a:spLocks noGrp="1"/>
          </p:cNvSpPr>
          <p:nvPr>
            <p:ph type="title"/>
          </p:nvPr>
        </p:nvSpPr>
        <p:spPr>
          <a:xfrm>
            <a:off x="1069848" y="484632"/>
            <a:ext cx="10058400" cy="557587"/>
          </a:xfrm>
        </p:spPr>
        <p:txBody>
          <a:bodyPr>
            <a:normAutofit/>
          </a:bodyPr>
          <a:lstStyle/>
          <a:p>
            <a:r>
              <a:rPr lang="en-GB" sz="2000" b="1" i="0" u="none" strike="noStrike" dirty="0">
                <a:solidFill>
                  <a:srgbClr val="000000"/>
                </a:solidFill>
                <a:effectLst/>
              </a:rPr>
              <a:t>Cultural Imperialism</a:t>
            </a:r>
            <a:endParaRPr lang="en-US" sz="2000" dirty="0"/>
          </a:p>
        </p:txBody>
      </p:sp>
      <p:sp>
        <p:nvSpPr>
          <p:cNvPr id="3" name="Content Placeholder 2">
            <a:extLst>
              <a:ext uri="{FF2B5EF4-FFF2-40B4-BE49-F238E27FC236}">
                <a16:creationId xmlns:a16="http://schemas.microsoft.com/office/drawing/2014/main" id="{5FD92AC3-0E56-D680-E811-3C983995AD8D}"/>
              </a:ext>
            </a:extLst>
          </p:cNvPr>
          <p:cNvSpPr>
            <a:spLocks noGrp="1"/>
          </p:cNvSpPr>
          <p:nvPr>
            <p:ph idx="1"/>
          </p:nvPr>
        </p:nvSpPr>
        <p:spPr>
          <a:xfrm>
            <a:off x="942028" y="1403604"/>
            <a:ext cx="10058400" cy="4751390"/>
          </a:xfrm>
        </p:spPr>
        <p:txBody>
          <a:bodyPr>
            <a:normAutofit/>
          </a:bodyPr>
          <a:lstStyle/>
          <a:p>
            <a:pPr marL="0" indent="0" rtl="0">
              <a:buNone/>
            </a:pPr>
            <a:endParaRPr lang="en-GB" sz="1800" dirty="0"/>
          </a:p>
          <a:p>
            <a:pPr marL="0" indent="0" rtl="0">
              <a:buNone/>
            </a:pPr>
            <a:r>
              <a:rPr lang="en-GB" sz="1800" b="1" dirty="0">
                <a:solidFill>
                  <a:srgbClr val="0070C0"/>
                </a:solidFill>
              </a:rPr>
              <a:t>Undermining Indian identity: </a:t>
            </a:r>
          </a:p>
          <a:p>
            <a:pPr rtl="0"/>
            <a:r>
              <a:rPr lang="en-GB" sz="1800" dirty="0"/>
              <a:t>Tharoor talks about how the British tried to portray Indian civilization as backward and inferior. They imposed Western education and values, undermining indigenous knowledge systems.</a:t>
            </a:r>
          </a:p>
          <a:p>
            <a:pPr rtl="0"/>
            <a:endParaRPr lang="en-GB" sz="1800" dirty="0"/>
          </a:p>
          <a:p>
            <a:pPr marL="0" indent="0" rtl="0">
              <a:buNone/>
            </a:pPr>
            <a:r>
              <a:rPr lang="en-GB" sz="1800" b="1" dirty="0">
                <a:solidFill>
                  <a:srgbClr val="0070C0"/>
                </a:solidFill>
              </a:rPr>
              <a:t>Language and education: </a:t>
            </a:r>
          </a:p>
          <a:p>
            <a:pPr rtl="0"/>
            <a:r>
              <a:rPr lang="en-GB" sz="1800" dirty="0"/>
              <a:t>English education was introduced not to enlighten Indians, but to create a class of Indians who were “Indian in blood and colour, but English in taste,” as Lord Macaulay put it.</a:t>
            </a:r>
          </a:p>
          <a:p>
            <a:pPr rtl="0"/>
            <a:endParaRPr lang="en-GB" sz="1800" dirty="0"/>
          </a:p>
          <a:p>
            <a:pPr marL="0" indent="0">
              <a:buNone/>
            </a:pPr>
            <a:r>
              <a:rPr lang="en-GB" sz="1800" dirty="0"/>
              <a:t> </a:t>
            </a:r>
            <a:r>
              <a:rPr lang="en-GB" sz="1800" b="1" dirty="0">
                <a:solidFill>
                  <a:srgbClr val="0070C0"/>
                </a:solidFill>
              </a:rPr>
              <a:t>Distortion of history: </a:t>
            </a:r>
          </a:p>
          <a:p>
            <a:r>
              <a:rPr lang="en-GB" sz="1800" dirty="0"/>
              <a:t>The British often misrepresented Indian history, especially the Mughal period, to justify their own rule and divide communities.</a:t>
            </a:r>
            <a:endParaRPr lang="en-US" sz="1800" dirty="0"/>
          </a:p>
        </p:txBody>
      </p:sp>
    </p:spTree>
    <p:extLst>
      <p:ext uri="{BB962C8B-B14F-4D97-AF65-F5344CB8AC3E}">
        <p14:creationId xmlns:p14="http://schemas.microsoft.com/office/powerpoint/2010/main" val="1649131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3F9A5-575D-9BE4-C6C8-5F28ABFFD582}"/>
              </a:ext>
            </a:extLst>
          </p:cNvPr>
          <p:cNvSpPr>
            <a:spLocks noGrp="1"/>
          </p:cNvSpPr>
          <p:nvPr>
            <p:ph type="title"/>
          </p:nvPr>
        </p:nvSpPr>
        <p:spPr>
          <a:xfrm>
            <a:off x="1069848" y="484632"/>
            <a:ext cx="10058400" cy="675574"/>
          </a:xfrm>
        </p:spPr>
        <p:txBody>
          <a:bodyPr>
            <a:normAutofit/>
          </a:bodyPr>
          <a:lstStyle/>
          <a:p>
            <a:r>
              <a:rPr lang="en-GB" sz="2000" b="1" i="0" u="none" strike="noStrike" dirty="0">
                <a:solidFill>
                  <a:srgbClr val="000000"/>
                </a:solidFill>
                <a:effectLst/>
              </a:rPr>
              <a:t>Legal and Administrative Imperialism</a:t>
            </a:r>
            <a:endParaRPr lang="en-US" sz="6000" dirty="0"/>
          </a:p>
        </p:txBody>
      </p:sp>
      <p:sp>
        <p:nvSpPr>
          <p:cNvPr id="3" name="Content Placeholder 2">
            <a:extLst>
              <a:ext uri="{FF2B5EF4-FFF2-40B4-BE49-F238E27FC236}">
                <a16:creationId xmlns:a16="http://schemas.microsoft.com/office/drawing/2014/main" id="{19441933-7033-6898-01DC-8067010F939A}"/>
              </a:ext>
            </a:extLst>
          </p:cNvPr>
          <p:cNvSpPr>
            <a:spLocks noGrp="1"/>
          </p:cNvSpPr>
          <p:nvPr>
            <p:ph idx="1"/>
          </p:nvPr>
        </p:nvSpPr>
        <p:spPr>
          <a:xfrm>
            <a:off x="1069848" y="1248697"/>
            <a:ext cx="10058400" cy="3313471"/>
          </a:xfrm>
        </p:spPr>
        <p:txBody>
          <a:bodyPr>
            <a:normAutofit/>
          </a:bodyPr>
          <a:lstStyle/>
          <a:p>
            <a:pPr marL="0" indent="0" rtl="0">
              <a:buNone/>
            </a:pPr>
            <a:endParaRPr lang="en-GB" dirty="0"/>
          </a:p>
          <a:p>
            <a:pPr marL="0" indent="0" rtl="0">
              <a:buNone/>
            </a:pPr>
            <a:r>
              <a:rPr lang="en-GB" b="1" dirty="0">
                <a:solidFill>
                  <a:srgbClr val="7030A0"/>
                </a:solidFill>
              </a:rPr>
              <a:t>Introduction of the British legal system: </a:t>
            </a:r>
          </a:p>
          <a:p>
            <a:pPr rtl="0"/>
            <a:r>
              <a:rPr lang="en-GB" dirty="0"/>
              <a:t>While it brought some structure, it disregarded traditional Indian legal systems, and was used more as a tool of control than of justice.</a:t>
            </a:r>
          </a:p>
          <a:p>
            <a:pPr rtl="0"/>
            <a:endParaRPr lang="en-GB" dirty="0"/>
          </a:p>
          <a:p>
            <a:pPr marL="0" indent="0">
              <a:buNone/>
            </a:pPr>
            <a:r>
              <a:rPr lang="en-GB" dirty="0"/>
              <a:t> </a:t>
            </a:r>
            <a:r>
              <a:rPr lang="en-GB" b="1" dirty="0">
                <a:solidFill>
                  <a:srgbClr val="7030A0"/>
                </a:solidFill>
              </a:rPr>
              <a:t>Bureaucracy and police</a:t>
            </a:r>
            <a:r>
              <a:rPr lang="en-GB" dirty="0"/>
              <a:t>: </a:t>
            </a:r>
          </a:p>
          <a:p>
            <a:r>
              <a:rPr lang="en-GB" dirty="0"/>
              <a:t>The colonial administration was oppressive, designed to extract revenue and maintain order, not serve the people.</a:t>
            </a:r>
            <a:endParaRPr lang="en-US" dirty="0"/>
          </a:p>
        </p:txBody>
      </p:sp>
    </p:spTree>
    <p:extLst>
      <p:ext uri="{BB962C8B-B14F-4D97-AF65-F5344CB8AC3E}">
        <p14:creationId xmlns:p14="http://schemas.microsoft.com/office/powerpoint/2010/main" val="1397619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67458-1808-6CB0-4015-3D3BC26F8C56}"/>
              </a:ext>
            </a:extLst>
          </p:cNvPr>
          <p:cNvSpPr>
            <a:spLocks noGrp="1"/>
          </p:cNvSpPr>
          <p:nvPr>
            <p:ph type="title"/>
          </p:nvPr>
        </p:nvSpPr>
        <p:spPr>
          <a:xfrm>
            <a:off x="1192940" y="512064"/>
            <a:ext cx="10058400" cy="677639"/>
          </a:xfrm>
        </p:spPr>
        <p:txBody>
          <a:bodyPr>
            <a:normAutofit/>
          </a:bodyPr>
          <a:lstStyle/>
          <a:p>
            <a:r>
              <a:rPr lang="en-GB" sz="2000" b="1" i="0" u="none" strike="noStrike" dirty="0">
                <a:solidFill>
                  <a:srgbClr val="000000"/>
                </a:solidFill>
                <a:effectLst/>
              </a:rPr>
              <a:t>Military Exploitation &amp; Social Division and</a:t>
            </a:r>
            <a:endParaRPr lang="en-US" sz="2000" dirty="0"/>
          </a:p>
        </p:txBody>
      </p:sp>
      <p:sp>
        <p:nvSpPr>
          <p:cNvPr id="3" name="Content Placeholder 2">
            <a:extLst>
              <a:ext uri="{FF2B5EF4-FFF2-40B4-BE49-F238E27FC236}">
                <a16:creationId xmlns:a16="http://schemas.microsoft.com/office/drawing/2014/main" id="{FE09A562-21BC-48D8-FE52-1644F1CBF25A}"/>
              </a:ext>
            </a:extLst>
          </p:cNvPr>
          <p:cNvSpPr>
            <a:spLocks noGrp="1"/>
          </p:cNvSpPr>
          <p:nvPr>
            <p:ph idx="1"/>
          </p:nvPr>
        </p:nvSpPr>
        <p:spPr>
          <a:xfrm>
            <a:off x="1069848" y="1443769"/>
            <a:ext cx="10058400" cy="4050792"/>
          </a:xfrm>
        </p:spPr>
        <p:txBody>
          <a:bodyPr/>
          <a:lstStyle/>
          <a:p>
            <a:pPr marL="0" indent="0" rtl="0">
              <a:buNone/>
            </a:pPr>
            <a:r>
              <a:rPr lang="en-GB" b="1" dirty="0">
                <a:solidFill>
                  <a:srgbClr val="0070C0"/>
                </a:solidFill>
              </a:rPr>
              <a:t>Military Exploitation:</a:t>
            </a:r>
          </a:p>
          <a:p>
            <a:pPr rtl="0"/>
            <a:r>
              <a:rPr lang="en-GB" dirty="0"/>
              <a:t> Use of Indian soldiers for British wars: Indians were heavily recruited into the British army but used to fight wars that had nothing to do with India — such as in World Wars I and II.</a:t>
            </a:r>
          </a:p>
          <a:p>
            <a:pPr marL="0" indent="0">
              <a:buNone/>
            </a:pPr>
            <a:r>
              <a:rPr lang="en-GB" b="1" dirty="0">
                <a:solidFill>
                  <a:srgbClr val="0070C0"/>
                </a:solidFill>
              </a:rPr>
              <a:t>Brutal suppression of Indian dissent</a:t>
            </a:r>
            <a:r>
              <a:rPr lang="en-GB" dirty="0"/>
              <a:t>: </a:t>
            </a:r>
          </a:p>
          <a:p>
            <a:r>
              <a:rPr lang="en-GB" dirty="0"/>
              <a:t>Tharoor cites events like the Jallianwala -Bagh massacre as evidence of the violent lengths to which the British went to suppress Indian political expression.</a:t>
            </a:r>
          </a:p>
          <a:p>
            <a:pPr marL="0" indent="0">
              <a:buNone/>
            </a:pPr>
            <a:r>
              <a:rPr lang="en-GB" b="1" dirty="0">
                <a:solidFill>
                  <a:srgbClr val="0070C0"/>
                </a:solidFill>
              </a:rPr>
              <a:t>Social Division and Communalism:</a:t>
            </a:r>
          </a:p>
          <a:p>
            <a:r>
              <a:rPr lang="en-GB" dirty="0"/>
              <a:t>Tharoor emphasizes how the British intentionally emphasized caste, religious, and regional differences to weaken Indian unity. The legacy of this divide-and-rule policy can still be felt in modern-day communal tensions.</a:t>
            </a:r>
            <a:endParaRPr lang="en-US" dirty="0"/>
          </a:p>
        </p:txBody>
      </p:sp>
    </p:spTree>
    <p:extLst>
      <p:ext uri="{BB962C8B-B14F-4D97-AF65-F5344CB8AC3E}">
        <p14:creationId xmlns:p14="http://schemas.microsoft.com/office/powerpoint/2010/main" val="2578922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D83F001-A22D-641C-6E97-61607B254781}"/>
              </a:ext>
            </a:extLst>
          </p:cNvPr>
          <p:cNvPicPr>
            <a:picLocks noGrp="1" noChangeAspect="1"/>
          </p:cNvPicPr>
          <p:nvPr>
            <p:ph idx="1"/>
          </p:nvPr>
        </p:nvPicPr>
        <p:blipFill>
          <a:blip r:embed="rId2"/>
          <a:stretch>
            <a:fillRect/>
          </a:stretch>
        </p:blipFill>
        <p:spPr>
          <a:xfrm>
            <a:off x="2604395" y="1206500"/>
            <a:ext cx="6589939" cy="4663488"/>
          </a:xfrm>
        </p:spPr>
      </p:pic>
    </p:spTree>
    <p:extLst>
      <p:ext uri="{BB962C8B-B14F-4D97-AF65-F5344CB8AC3E}">
        <p14:creationId xmlns:p14="http://schemas.microsoft.com/office/powerpoint/2010/main" val="2492928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9CCAA-DB11-4C8A-764B-5C41677894FB}"/>
              </a:ext>
            </a:extLst>
          </p:cNvPr>
          <p:cNvSpPr>
            <a:spLocks noGrp="1"/>
          </p:cNvSpPr>
          <p:nvPr>
            <p:ph type="title"/>
          </p:nvPr>
        </p:nvSpPr>
        <p:spPr>
          <a:xfrm>
            <a:off x="1069848" y="258131"/>
            <a:ext cx="9978453" cy="714994"/>
          </a:xfrm>
        </p:spPr>
        <p:txBody>
          <a:bodyPr>
            <a:normAutofit/>
          </a:bodyPr>
          <a:lstStyle/>
          <a:p>
            <a:r>
              <a:rPr lang="en-GB" sz="2000" b="1" dirty="0"/>
              <a:t>About the book</a:t>
            </a:r>
            <a:endParaRPr lang="en-US" sz="2000" b="1" dirty="0"/>
          </a:p>
        </p:txBody>
      </p:sp>
      <p:sp>
        <p:nvSpPr>
          <p:cNvPr id="3" name="Content Placeholder 2">
            <a:extLst>
              <a:ext uri="{FF2B5EF4-FFF2-40B4-BE49-F238E27FC236}">
                <a16:creationId xmlns:a16="http://schemas.microsoft.com/office/drawing/2014/main" id="{D9517CF7-0F12-672A-D67E-A17BE796919B}"/>
              </a:ext>
            </a:extLst>
          </p:cNvPr>
          <p:cNvSpPr>
            <a:spLocks noGrp="1"/>
          </p:cNvSpPr>
          <p:nvPr>
            <p:ph idx="1"/>
          </p:nvPr>
        </p:nvSpPr>
        <p:spPr>
          <a:xfrm>
            <a:off x="977569" y="1072659"/>
            <a:ext cx="8004747" cy="5286196"/>
          </a:xfrm>
        </p:spPr>
        <p:txBody>
          <a:bodyPr numCol="2">
            <a:noAutofit/>
          </a:bodyPr>
          <a:lstStyle/>
          <a:p>
            <a:pPr rtl="0">
              <a:lnSpc>
                <a:spcPct val="100000"/>
              </a:lnSpc>
            </a:pPr>
            <a:r>
              <a:rPr lang="en-GB" sz="1600" dirty="0"/>
              <a:t>Title: Inglorious Empire: What the British Did to India (2017)</a:t>
            </a:r>
          </a:p>
          <a:p>
            <a:pPr rtl="0">
              <a:lnSpc>
                <a:spcPct val="100000"/>
              </a:lnSpc>
            </a:pPr>
            <a:r>
              <a:rPr lang="en-GB" sz="1600" dirty="0"/>
              <a:t>Author: Shashi Tharoor</a:t>
            </a:r>
            <a:br>
              <a:rPr lang="en-GB" sz="1600" dirty="0"/>
            </a:br>
            <a:r>
              <a:rPr lang="en-GB" sz="1600" dirty="0"/>
              <a:t>Publishers: Aleph Book Company (India) titled An Era of Darkness,</a:t>
            </a:r>
          </a:p>
          <a:p>
            <a:pPr rtl="0">
              <a:lnSpc>
                <a:spcPct val="100000"/>
              </a:lnSpc>
            </a:pPr>
            <a:r>
              <a:rPr lang="en-GB" sz="1600" dirty="0"/>
              <a:t>Hurst Publishers (UK)</a:t>
            </a:r>
            <a:br>
              <a:rPr lang="en-GB" sz="1600" dirty="0"/>
            </a:br>
            <a:r>
              <a:rPr lang="en-GB" sz="1600" dirty="0"/>
              <a:t>Genre: Non-fiction, History</a:t>
            </a:r>
            <a:br>
              <a:rPr lang="en-GB" sz="1600" dirty="0"/>
            </a:br>
            <a:r>
              <a:rPr lang="en-GB" sz="1600" dirty="0"/>
              <a:t>ISBN: 978-1-84904-808-8</a:t>
            </a:r>
          </a:p>
          <a:p>
            <a:pPr marL="0" indent="0" rtl="0">
              <a:lnSpc>
                <a:spcPct val="100000"/>
              </a:lnSpc>
              <a:buNone/>
            </a:pPr>
            <a:br>
              <a:rPr lang="en-GB" sz="1600" dirty="0"/>
            </a:br>
            <a:r>
              <a:rPr lang="en-GB" sz="1600" b="1" i="0" u="none" strike="noStrike" dirty="0">
                <a:solidFill>
                  <a:srgbClr val="0070C0"/>
                </a:solidFill>
                <a:effectLst/>
              </a:rPr>
              <a:t>Overview</a:t>
            </a:r>
          </a:p>
          <a:p>
            <a:pPr marL="0" indent="0" rtl="0">
              <a:lnSpc>
                <a:spcPct val="100000"/>
              </a:lnSpc>
              <a:buNone/>
            </a:pPr>
            <a:r>
              <a:rPr lang="en-GB" sz="1600" b="0" i="0" u="none" strike="noStrike" dirty="0">
                <a:solidFill>
                  <a:srgbClr val="000000"/>
                </a:solidFill>
                <a:effectLst/>
              </a:rPr>
              <a:t> In Inglorious Empire, Shashi Tharoor presents a compelling critique of British colonial rule in India. He challenges the narrative that British imperialism was a civilizing </a:t>
            </a:r>
            <a:r>
              <a:rPr lang="en-GB" sz="1600" b="0" i="0" u="none" strike="noStrike" dirty="0" err="1">
                <a:solidFill>
                  <a:srgbClr val="000000"/>
                </a:solidFill>
                <a:effectLst/>
              </a:rPr>
              <a:t>force,arguing</a:t>
            </a:r>
            <a:r>
              <a:rPr lang="en-GB" sz="1600" b="0" i="0" u="none" strike="noStrike" dirty="0">
                <a:solidFill>
                  <a:srgbClr val="000000"/>
                </a:solidFill>
                <a:effectLst/>
              </a:rPr>
              <a:t> instead that it led to the systematic exploitation and impoverishment of India. </a:t>
            </a:r>
            <a:r>
              <a:rPr lang="en-GB" sz="1600" b="0" i="0" u="none" strike="noStrike" dirty="0" err="1">
                <a:solidFill>
                  <a:srgbClr val="000000"/>
                </a:solidFill>
                <a:effectLst/>
              </a:rPr>
              <a:t>Tharoor</a:t>
            </a:r>
            <a:r>
              <a:rPr lang="en-GB" sz="1600" b="0" i="0" u="none" strike="noStrike" dirty="0">
                <a:solidFill>
                  <a:srgbClr val="000000"/>
                </a:solidFill>
                <a:effectLst/>
              </a:rPr>
              <a:t> supports his arguments with historical data, highlighting the economic drain, cultural destruction, and social injustices inflicted during the colonial period. The book originated from Tharoor's 2015 Oxford Union debate speech, which gained widespread attention and prompted a deeper exploration into the subject.</a:t>
            </a:r>
            <a:endParaRPr lang="en-GB" sz="1600" b="0" i="0" u="none" strike="noStrike" dirty="0">
              <a:solidFill>
                <a:srgbClr val="000000"/>
              </a:solidFill>
            </a:endParaRPr>
          </a:p>
          <a:p>
            <a:pPr marL="0" indent="0" rtl="0">
              <a:lnSpc>
                <a:spcPct val="100000"/>
              </a:lnSpc>
              <a:buNone/>
            </a:pPr>
            <a:br>
              <a:rPr lang="en-GB" sz="1600" dirty="0"/>
            </a:br>
            <a:r>
              <a:rPr lang="en-GB" sz="1600" b="1" i="0" u="none" strike="noStrike" dirty="0">
                <a:solidFill>
                  <a:srgbClr val="0070C0"/>
                </a:solidFill>
                <a:effectLst/>
              </a:rPr>
              <a:t>Key Themes:</a:t>
            </a:r>
            <a:endParaRPr lang="en-GB" sz="1600" b="1" dirty="0">
              <a:solidFill>
                <a:srgbClr val="0070C0"/>
              </a:solidFill>
              <a:effectLst/>
            </a:endParaRPr>
          </a:p>
          <a:p>
            <a:pPr rtl="0">
              <a:lnSpc>
                <a:spcPct val="100000"/>
              </a:lnSpc>
            </a:pPr>
            <a:r>
              <a:rPr lang="en-GB" sz="1600" b="0" i="0" u="none" strike="noStrike" dirty="0">
                <a:solidFill>
                  <a:srgbClr val="000000"/>
                </a:solidFill>
                <a:effectLst/>
              </a:rPr>
              <a:t>Economic exploitation and deindustrialization of India</a:t>
            </a:r>
            <a:endParaRPr lang="en-GB" sz="1600" dirty="0">
              <a:effectLst/>
            </a:endParaRPr>
          </a:p>
          <a:p>
            <a:pPr rtl="0">
              <a:lnSpc>
                <a:spcPct val="100000"/>
              </a:lnSpc>
            </a:pPr>
            <a:r>
              <a:rPr lang="en-GB" sz="1600" b="0" i="0" u="none" strike="noStrike" dirty="0">
                <a:solidFill>
                  <a:srgbClr val="000000"/>
                </a:solidFill>
                <a:effectLst/>
              </a:rPr>
              <a:t>The myth of British benevolence in colonial rule</a:t>
            </a:r>
            <a:endParaRPr lang="en-GB" sz="1600" dirty="0">
              <a:effectLst/>
            </a:endParaRPr>
          </a:p>
          <a:p>
            <a:pPr rtl="0">
              <a:lnSpc>
                <a:spcPct val="100000"/>
              </a:lnSpc>
            </a:pPr>
            <a:r>
              <a:rPr lang="en-GB" sz="1600" b="0" i="0" u="none" strike="noStrike" dirty="0">
                <a:solidFill>
                  <a:srgbClr val="000000"/>
                </a:solidFill>
                <a:effectLst/>
              </a:rPr>
              <a:t>Impact of colonial policies on Indian society and economy</a:t>
            </a:r>
            <a:endParaRPr lang="en-GB" sz="1600" dirty="0">
              <a:effectLst/>
            </a:endParaRPr>
          </a:p>
          <a:p>
            <a:pPr rtl="0">
              <a:lnSpc>
                <a:spcPct val="100000"/>
              </a:lnSpc>
            </a:pPr>
            <a:r>
              <a:rPr lang="en-GB" sz="1600" b="0" i="0" u="none" strike="noStrike" dirty="0">
                <a:solidFill>
                  <a:srgbClr val="000000"/>
                </a:solidFill>
                <a:effectLst/>
              </a:rPr>
              <a:t>The role of British imperialism in shaping modern India's challenges</a:t>
            </a:r>
            <a:endParaRPr lang="en-GB" sz="1600" dirty="0">
              <a:effectLst/>
            </a:endParaRPr>
          </a:p>
          <a:p>
            <a:pPr>
              <a:lnSpc>
                <a:spcPct val="100000"/>
              </a:lnSpc>
            </a:pPr>
            <a:endParaRPr lang="en-US" sz="1600" dirty="0"/>
          </a:p>
        </p:txBody>
      </p:sp>
      <p:pic>
        <p:nvPicPr>
          <p:cNvPr id="6" name="Picture 5">
            <a:extLst>
              <a:ext uri="{FF2B5EF4-FFF2-40B4-BE49-F238E27FC236}">
                <a16:creationId xmlns:a16="http://schemas.microsoft.com/office/drawing/2014/main" id="{09B299F6-EFA3-FE94-014D-96AC1C4D2830}"/>
              </a:ext>
            </a:extLst>
          </p:cNvPr>
          <p:cNvPicPr>
            <a:picLocks noChangeAspect="1"/>
          </p:cNvPicPr>
          <p:nvPr/>
        </p:nvPicPr>
        <p:blipFill>
          <a:blip r:embed="rId2"/>
          <a:stretch>
            <a:fillRect/>
          </a:stretch>
        </p:blipFill>
        <p:spPr>
          <a:xfrm>
            <a:off x="9225597" y="1206882"/>
            <a:ext cx="2524916" cy="3872571"/>
          </a:xfrm>
          <a:prstGeom prst="rect">
            <a:avLst/>
          </a:prstGeom>
        </p:spPr>
      </p:pic>
    </p:spTree>
    <p:extLst>
      <p:ext uri="{BB962C8B-B14F-4D97-AF65-F5344CB8AC3E}">
        <p14:creationId xmlns:p14="http://schemas.microsoft.com/office/powerpoint/2010/main" val="1011831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BC15B-5FEF-2DB8-FD6C-2BE6CC1C8E7B}"/>
              </a:ext>
            </a:extLst>
          </p:cNvPr>
          <p:cNvSpPr>
            <a:spLocks noGrp="1"/>
          </p:cNvSpPr>
          <p:nvPr>
            <p:ph type="title"/>
          </p:nvPr>
        </p:nvSpPr>
        <p:spPr>
          <a:xfrm>
            <a:off x="847791" y="501410"/>
            <a:ext cx="10058400" cy="597548"/>
          </a:xfrm>
        </p:spPr>
        <p:txBody>
          <a:bodyPr>
            <a:noAutofit/>
          </a:bodyPr>
          <a:lstStyle/>
          <a:p>
            <a:r>
              <a:rPr lang="en-GB" sz="2000" b="1" i="0" u="none" strike="noStrike" dirty="0">
                <a:solidFill>
                  <a:srgbClr val="000000"/>
                </a:solidFill>
                <a:effectLst/>
              </a:rPr>
              <a:t>From Prosperity to Plunder – The Looting of India</a:t>
            </a:r>
            <a:endParaRPr lang="en-US" sz="2000" dirty="0"/>
          </a:p>
        </p:txBody>
      </p:sp>
      <p:sp>
        <p:nvSpPr>
          <p:cNvPr id="3" name="Content Placeholder 2">
            <a:extLst>
              <a:ext uri="{FF2B5EF4-FFF2-40B4-BE49-F238E27FC236}">
                <a16:creationId xmlns:a16="http://schemas.microsoft.com/office/drawing/2014/main" id="{FC6B0E40-A796-87E9-B35F-FD867C67704C}"/>
              </a:ext>
            </a:extLst>
          </p:cNvPr>
          <p:cNvSpPr>
            <a:spLocks noGrp="1"/>
          </p:cNvSpPr>
          <p:nvPr>
            <p:ph idx="1"/>
          </p:nvPr>
        </p:nvSpPr>
        <p:spPr>
          <a:xfrm>
            <a:off x="885290" y="1248952"/>
            <a:ext cx="10985132" cy="5411907"/>
          </a:xfrm>
        </p:spPr>
        <p:txBody>
          <a:bodyPr numCol="2">
            <a:noAutofit/>
          </a:bodyPr>
          <a:lstStyle/>
          <a:p>
            <a:pPr marL="0" indent="0" rtl="0">
              <a:buNone/>
            </a:pPr>
            <a:r>
              <a:rPr lang="en-GB" b="1" dirty="0">
                <a:solidFill>
                  <a:srgbClr val="00B050"/>
                </a:solidFill>
              </a:rPr>
              <a:t>Will Durant’s Powerful Critique (1930):</a:t>
            </a:r>
          </a:p>
          <a:p>
            <a:pPr marL="0" indent="0" rtl="0">
              <a:buNone/>
            </a:pPr>
            <a:br>
              <a:rPr lang="en-GB" dirty="0"/>
            </a:br>
            <a:r>
              <a:rPr lang="en-GB" dirty="0"/>
              <a:t> British rule was “the greatest crime in all history.”</a:t>
            </a:r>
          </a:p>
          <a:p>
            <a:pPr rtl="0"/>
            <a:r>
              <a:rPr lang="en-GB" dirty="0"/>
              <a:t> Called the East India Company “a trading company without scruple or principle,” driven by greed.</a:t>
            </a:r>
          </a:p>
          <a:p>
            <a:pPr rtl="0"/>
            <a:r>
              <a:rPr lang="en-GB" dirty="0"/>
              <a:t> Described 173 years of “illegal and ‘legal’ plunder.”</a:t>
            </a:r>
          </a:p>
          <a:p>
            <a:pPr marL="0" indent="0" rtl="0">
              <a:buNone/>
            </a:pPr>
            <a:br>
              <a:rPr lang="en-GB" dirty="0"/>
            </a:br>
            <a:r>
              <a:rPr lang="en-GB" b="1" dirty="0">
                <a:solidFill>
                  <a:srgbClr val="00B050"/>
                </a:solidFill>
              </a:rPr>
              <a:t>India’s Wealth Before British Rule:</a:t>
            </a:r>
          </a:p>
          <a:p>
            <a:pPr rtl="0"/>
            <a:r>
              <a:rPr lang="en-GB" dirty="0"/>
              <a:t> A global manufacturing and trading powerhouse.</a:t>
            </a:r>
          </a:p>
          <a:p>
            <a:pPr rtl="0"/>
            <a:r>
              <a:rPr lang="en-GB" dirty="0"/>
              <a:t> Excelled in textiles, shipbuilding, </a:t>
            </a:r>
            <a:r>
              <a:rPr lang="en-GB" dirty="0" err="1"/>
              <a:t>jewelry</a:t>
            </a:r>
            <a:r>
              <a:rPr lang="en-GB" dirty="0"/>
              <a:t>, metallurgy, ceramics, and finance.</a:t>
            </a:r>
          </a:p>
          <a:p>
            <a:pPr rtl="0"/>
            <a:r>
              <a:rPr lang="en-GB" dirty="0"/>
              <a:t> J.T. Sunderland: “India was a far greater industrial nation than any in Europe.”</a:t>
            </a:r>
          </a:p>
          <a:p>
            <a:pPr marL="0" indent="0" rtl="0">
              <a:buNone/>
            </a:pPr>
            <a:br>
              <a:rPr lang="en-GB" dirty="0"/>
            </a:br>
            <a:r>
              <a:rPr lang="en-GB" b="1" dirty="0">
                <a:solidFill>
                  <a:srgbClr val="00B050"/>
                </a:solidFill>
              </a:rPr>
              <a:t>Economic Superpower:</a:t>
            </a:r>
          </a:p>
          <a:p>
            <a:pPr rtl="0"/>
            <a:r>
              <a:rPr lang="en-GB" dirty="0"/>
              <a:t>- Held 27% of world GDP in 1700, larger than Europe’s share.</a:t>
            </a:r>
          </a:p>
          <a:p>
            <a:pPr rtl="0"/>
            <a:r>
              <a:rPr lang="en-GB" dirty="0"/>
              <a:t>- Dropped to just 3% by 1947 due to colonial exploitation.</a:t>
            </a:r>
          </a:p>
          <a:p>
            <a:pPr rtl="0"/>
            <a:r>
              <a:rPr lang="en-GB" dirty="0"/>
              <a:t>- Britain’s industrial rise was bankrolled by wealth extracted from India.</a:t>
            </a:r>
          </a:p>
          <a:p>
            <a:endParaRPr lang="en-US" dirty="0"/>
          </a:p>
        </p:txBody>
      </p:sp>
    </p:spTree>
    <p:extLst>
      <p:ext uri="{BB962C8B-B14F-4D97-AF65-F5344CB8AC3E}">
        <p14:creationId xmlns:p14="http://schemas.microsoft.com/office/powerpoint/2010/main" val="2087389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46981-A2A9-26B8-B6DC-237A33A11117}"/>
              </a:ext>
            </a:extLst>
          </p:cNvPr>
          <p:cNvSpPr>
            <a:spLocks noGrp="1"/>
          </p:cNvSpPr>
          <p:nvPr>
            <p:ph type="title"/>
          </p:nvPr>
        </p:nvSpPr>
        <p:spPr>
          <a:xfrm>
            <a:off x="1069848" y="484632"/>
            <a:ext cx="10058400" cy="572381"/>
          </a:xfrm>
        </p:spPr>
        <p:txBody>
          <a:bodyPr>
            <a:noAutofit/>
          </a:bodyPr>
          <a:lstStyle/>
          <a:p>
            <a:r>
              <a:rPr lang="en-GB" sz="2000" b="1" i="0" u="none" strike="noStrike" dirty="0">
                <a:solidFill>
                  <a:srgbClr val="000000"/>
                </a:solidFill>
                <a:effectLst/>
              </a:rPr>
              <a:t>From Prosperity to Plunder – The Looting of India (cont.)</a:t>
            </a:r>
            <a:endParaRPr lang="en-US" sz="2000" dirty="0"/>
          </a:p>
        </p:txBody>
      </p:sp>
      <p:sp>
        <p:nvSpPr>
          <p:cNvPr id="3" name="Content Placeholder 2">
            <a:extLst>
              <a:ext uri="{FF2B5EF4-FFF2-40B4-BE49-F238E27FC236}">
                <a16:creationId xmlns:a16="http://schemas.microsoft.com/office/drawing/2014/main" id="{C55C21E0-A972-BD4E-E2EF-84E384FF6F15}"/>
              </a:ext>
            </a:extLst>
          </p:cNvPr>
          <p:cNvSpPr>
            <a:spLocks noGrp="1"/>
          </p:cNvSpPr>
          <p:nvPr>
            <p:ph idx="1"/>
          </p:nvPr>
        </p:nvSpPr>
        <p:spPr>
          <a:xfrm>
            <a:off x="511278" y="1403604"/>
            <a:ext cx="11297264" cy="4780886"/>
          </a:xfrm>
        </p:spPr>
        <p:txBody>
          <a:bodyPr numCol="2">
            <a:normAutofit fontScale="92500" lnSpcReduction="10000"/>
          </a:bodyPr>
          <a:lstStyle/>
          <a:p>
            <a:pPr rtl="0">
              <a:lnSpc>
                <a:spcPct val="110000"/>
              </a:lnSpc>
            </a:pPr>
            <a:r>
              <a:rPr lang="en-GB" sz="1800" b="1" i="0" u="none" strike="noStrike" dirty="0">
                <a:solidFill>
                  <a:srgbClr val="0070C0"/>
                </a:solidFill>
                <a:effectLst/>
              </a:rPr>
              <a:t>Nadir Shah’s Devastating Invasion (1739):</a:t>
            </a:r>
            <a:endParaRPr lang="en-GB" dirty="0">
              <a:solidFill>
                <a:srgbClr val="0070C0"/>
              </a:solidFill>
              <a:effectLst/>
            </a:endParaRPr>
          </a:p>
          <a:p>
            <a:pPr rtl="0">
              <a:lnSpc>
                <a:spcPct val="110000"/>
              </a:lnSpc>
            </a:pPr>
            <a:r>
              <a:rPr lang="en-GB" sz="1800" b="0" i="0" u="none" strike="noStrike" dirty="0">
                <a:solidFill>
                  <a:srgbClr val="000000"/>
                </a:solidFill>
                <a:effectLst/>
              </a:rPr>
              <a:t> Sacked Delhi, looted </a:t>
            </a:r>
            <a:r>
              <a:rPr lang="en-GB" sz="1800" b="1" i="0" u="none" strike="noStrike" dirty="0">
                <a:solidFill>
                  <a:srgbClr val="000000"/>
                </a:solidFill>
                <a:effectLst/>
              </a:rPr>
              <a:t>500 million rupees</a:t>
            </a:r>
            <a:r>
              <a:rPr lang="en-GB" sz="1800" b="0" i="0" u="none" strike="noStrike" dirty="0">
                <a:solidFill>
                  <a:srgbClr val="000000"/>
                </a:solidFill>
                <a:effectLst/>
              </a:rPr>
              <a:t> in gold, silver, and jewels.</a:t>
            </a:r>
            <a:endParaRPr lang="en-GB" dirty="0">
              <a:effectLst/>
            </a:endParaRPr>
          </a:p>
          <a:p>
            <a:pPr rtl="0">
              <a:lnSpc>
                <a:spcPct val="110000"/>
              </a:lnSpc>
            </a:pPr>
            <a:r>
              <a:rPr lang="en-GB" sz="1800" b="0" i="0" u="none" strike="noStrike" dirty="0">
                <a:solidFill>
                  <a:srgbClr val="000000"/>
                </a:solidFill>
                <a:effectLst/>
              </a:rPr>
              <a:t> Carried off the </a:t>
            </a:r>
            <a:r>
              <a:rPr lang="en-GB" sz="1800" b="1" i="0" u="none" strike="noStrike" dirty="0">
                <a:solidFill>
                  <a:srgbClr val="000000"/>
                </a:solidFill>
                <a:effectLst/>
              </a:rPr>
              <a:t>Peacock Throne</a:t>
            </a:r>
            <a:r>
              <a:rPr lang="en-GB" sz="1800" b="0" i="0" u="none" strike="noStrike" dirty="0">
                <a:solidFill>
                  <a:srgbClr val="000000"/>
                </a:solidFill>
                <a:effectLst/>
              </a:rPr>
              <a:t> and imperial treasures.</a:t>
            </a:r>
            <a:endParaRPr lang="en-GB" dirty="0">
              <a:effectLst/>
            </a:endParaRPr>
          </a:p>
          <a:p>
            <a:pPr rtl="0">
              <a:lnSpc>
                <a:spcPct val="110000"/>
              </a:lnSpc>
            </a:pPr>
            <a:r>
              <a:rPr lang="en-GB" sz="1800" b="0" i="0" u="none" strike="noStrike" dirty="0">
                <a:solidFill>
                  <a:srgbClr val="000000"/>
                </a:solidFill>
                <a:effectLst/>
              </a:rPr>
              <a:t> Killed </a:t>
            </a:r>
            <a:r>
              <a:rPr lang="en-GB" sz="1800" b="1" i="0" u="none" strike="noStrike" dirty="0">
                <a:solidFill>
                  <a:srgbClr val="000000"/>
                </a:solidFill>
                <a:effectLst/>
              </a:rPr>
              <a:t>50,000 people</a:t>
            </a:r>
            <a:r>
              <a:rPr lang="en-GB" sz="1800" b="0" i="0" u="none" strike="noStrike" dirty="0">
                <a:solidFill>
                  <a:srgbClr val="000000"/>
                </a:solidFill>
                <a:effectLst/>
              </a:rPr>
              <a:t> in Delhi; destabilized the Mughal Empire.</a:t>
            </a:r>
            <a:endParaRPr lang="en-GB" dirty="0">
              <a:effectLst/>
            </a:endParaRPr>
          </a:p>
          <a:p>
            <a:pPr rtl="0">
              <a:lnSpc>
                <a:spcPct val="110000"/>
              </a:lnSpc>
            </a:pPr>
            <a:r>
              <a:rPr lang="en-GB" sz="1800" b="0" i="0" u="none" strike="noStrike" dirty="0">
                <a:solidFill>
                  <a:srgbClr val="000000"/>
                </a:solidFill>
                <a:effectLst/>
              </a:rPr>
              <a:t> Afterward, no taxes were needed in Persia for 3 years due to the loot.</a:t>
            </a:r>
            <a:endParaRPr lang="en-GB" dirty="0">
              <a:effectLst/>
            </a:endParaRPr>
          </a:p>
          <a:p>
            <a:pPr marL="0" indent="0" rtl="0">
              <a:lnSpc>
                <a:spcPct val="110000"/>
              </a:lnSpc>
              <a:buNone/>
            </a:pPr>
            <a:br>
              <a:rPr lang="en-GB" dirty="0"/>
            </a:br>
            <a:br>
              <a:rPr lang="en-GB" dirty="0"/>
            </a:br>
            <a:r>
              <a:rPr lang="en-GB" sz="1800" b="1" dirty="0">
                <a:solidFill>
                  <a:srgbClr val="0070C0"/>
                </a:solidFill>
              </a:rPr>
              <a:t>The Turning Point – Battle of Plassey (1757):</a:t>
            </a:r>
          </a:p>
          <a:p>
            <a:pPr rtl="0">
              <a:lnSpc>
                <a:spcPct val="110000"/>
              </a:lnSpc>
            </a:pPr>
            <a:r>
              <a:rPr lang="en-GB" sz="1800" b="0" i="0" u="none" strike="noStrike" dirty="0">
                <a:solidFill>
                  <a:srgbClr val="000000"/>
                </a:solidFill>
                <a:effectLst/>
              </a:rPr>
              <a:t> British defeated Bengal’s Nawab with military force and betrayal (Mir Jafar).</a:t>
            </a:r>
            <a:endParaRPr lang="en-GB" dirty="0">
              <a:effectLst/>
            </a:endParaRPr>
          </a:p>
          <a:p>
            <a:pPr rtl="0">
              <a:lnSpc>
                <a:spcPct val="110000"/>
              </a:lnSpc>
            </a:pPr>
            <a:r>
              <a:rPr lang="en-GB" sz="1800" b="0" i="0" u="none" strike="noStrike" dirty="0">
                <a:solidFill>
                  <a:srgbClr val="000000"/>
                </a:solidFill>
                <a:effectLst/>
              </a:rPr>
              <a:t> Looted </a:t>
            </a:r>
            <a:r>
              <a:rPr lang="en-GB" sz="1800" b="1" i="0" u="none" strike="noStrike" dirty="0">
                <a:solidFill>
                  <a:srgbClr val="000000"/>
                </a:solidFill>
                <a:effectLst/>
              </a:rPr>
              <a:t>£2.5 million</a:t>
            </a:r>
            <a:r>
              <a:rPr lang="en-GB" sz="1800" b="0" i="0" u="none" strike="noStrike" dirty="0">
                <a:solidFill>
                  <a:srgbClr val="000000"/>
                </a:solidFill>
                <a:effectLst/>
              </a:rPr>
              <a:t> (worth over £250 million today) from Bengal’s treasury.</a:t>
            </a:r>
            <a:endParaRPr lang="en-GB" dirty="0">
              <a:effectLst/>
            </a:endParaRPr>
          </a:p>
          <a:p>
            <a:pPr rtl="0">
              <a:lnSpc>
                <a:spcPct val="110000"/>
              </a:lnSpc>
            </a:pPr>
            <a:r>
              <a:rPr lang="en-GB" sz="1800" b="0" i="0" u="none" strike="noStrike" dirty="0">
                <a:solidFill>
                  <a:srgbClr val="000000"/>
                </a:solidFill>
                <a:effectLst/>
              </a:rPr>
              <a:t> In 1765, the Company got rights to collect taxes in </a:t>
            </a:r>
            <a:r>
              <a:rPr lang="en-GB" sz="1800" b="1" i="0" u="none" strike="noStrike" dirty="0">
                <a:solidFill>
                  <a:srgbClr val="000000"/>
                </a:solidFill>
                <a:effectLst/>
              </a:rPr>
              <a:t>Bengal, Bihar, and Orissa</a:t>
            </a:r>
            <a:r>
              <a:rPr lang="en-GB" sz="1800" b="0" i="0" u="none" strike="noStrike" dirty="0">
                <a:solidFill>
                  <a:srgbClr val="000000"/>
                </a:solidFill>
                <a:effectLst/>
              </a:rPr>
              <a:t>.</a:t>
            </a:r>
            <a:endParaRPr lang="en-GB" dirty="0">
              <a:effectLst/>
            </a:endParaRPr>
          </a:p>
          <a:p>
            <a:pPr marL="0" indent="0" rtl="0">
              <a:lnSpc>
                <a:spcPct val="110000"/>
              </a:lnSpc>
              <a:buNone/>
            </a:pPr>
            <a:br>
              <a:rPr lang="en-GB" dirty="0"/>
            </a:br>
            <a:r>
              <a:rPr lang="en-GB" sz="1800" b="1" dirty="0">
                <a:solidFill>
                  <a:srgbClr val="0070C0"/>
                </a:solidFill>
              </a:rPr>
              <a:t>British Corporate Colonialism:</a:t>
            </a:r>
          </a:p>
          <a:p>
            <a:pPr rtl="0">
              <a:lnSpc>
                <a:spcPct val="110000"/>
              </a:lnSpc>
            </a:pPr>
            <a:r>
              <a:rPr lang="en-GB" sz="1800" b="0" i="0" u="none" strike="noStrike" dirty="0">
                <a:solidFill>
                  <a:srgbClr val="000000"/>
                </a:solidFill>
                <a:effectLst/>
              </a:rPr>
              <a:t> The East India Company became a multinational empire with a private army.</a:t>
            </a:r>
            <a:endParaRPr lang="en-GB" dirty="0">
              <a:effectLst/>
            </a:endParaRPr>
          </a:p>
          <a:p>
            <a:pPr rtl="0">
              <a:lnSpc>
                <a:spcPct val="110000"/>
              </a:lnSpc>
            </a:pPr>
            <a:r>
              <a:rPr lang="en-GB" sz="1800" b="0" i="0" u="none" strike="noStrike" dirty="0">
                <a:solidFill>
                  <a:srgbClr val="000000"/>
                </a:solidFill>
                <a:effectLst/>
              </a:rPr>
              <a:t> Imposed economic control, destroyed local industries, and extracted massive revenue.</a:t>
            </a:r>
            <a:endParaRPr lang="en-GB" dirty="0">
              <a:effectLst/>
            </a:endParaRPr>
          </a:p>
          <a:p>
            <a:pPr>
              <a:lnSpc>
                <a:spcPct val="110000"/>
              </a:lnSpc>
            </a:pPr>
            <a:r>
              <a:rPr lang="en-GB" sz="1800" b="1" i="0" u="none" strike="noStrike" dirty="0">
                <a:solidFill>
                  <a:srgbClr val="000000"/>
                </a:solidFill>
                <a:effectLst/>
              </a:rPr>
              <a:t> John Sullivan (1840s):</a:t>
            </a:r>
            <a:r>
              <a:rPr lang="en-GB" sz="1800" b="0" i="0" u="none" strike="noStrike" dirty="0">
                <a:solidFill>
                  <a:srgbClr val="000000"/>
                </a:solidFill>
                <a:effectLst/>
              </a:rPr>
              <a:t> </a:t>
            </a:r>
            <a:r>
              <a:rPr lang="en-GB" sz="1800" b="0" i="1" u="none" strike="noStrike" dirty="0">
                <a:solidFill>
                  <a:srgbClr val="000000"/>
                </a:solidFill>
                <a:effectLst/>
              </a:rPr>
              <a:t>“The Englishman acts like a sponge, drawing up riches from the Ganges and squeezing them down upon the Thames"</a:t>
            </a:r>
            <a:endParaRPr lang="en-US" dirty="0"/>
          </a:p>
        </p:txBody>
      </p:sp>
    </p:spTree>
    <p:extLst>
      <p:ext uri="{BB962C8B-B14F-4D97-AF65-F5344CB8AC3E}">
        <p14:creationId xmlns:p14="http://schemas.microsoft.com/office/powerpoint/2010/main" val="2332416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475F8-FD95-1519-93CE-9C83AD9AEBF8}"/>
              </a:ext>
            </a:extLst>
          </p:cNvPr>
          <p:cNvSpPr>
            <a:spLocks noGrp="1"/>
          </p:cNvSpPr>
          <p:nvPr>
            <p:ph type="title"/>
          </p:nvPr>
        </p:nvSpPr>
        <p:spPr>
          <a:xfrm>
            <a:off x="1069848" y="484632"/>
            <a:ext cx="10058400" cy="803394"/>
          </a:xfrm>
        </p:spPr>
        <p:txBody>
          <a:bodyPr>
            <a:normAutofit/>
          </a:bodyPr>
          <a:lstStyle/>
          <a:p>
            <a:r>
              <a:rPr lang="en-GB" sz="2000" b="1" i="0" u="none" strike="noStrike" dirty="0">
                <a:solidFill>
                  <a:srgbClr val="000000"/>
                </a:solidFill>
                <a:effectLst/>
              </a:rPr>
              <a:t>British Policies – Looting India to Enrich Britain</a:t>
            </a:r>
            <a:endParaRPr lang="en-US" sz="6000" dirty="0"/>
          </a:p>
        </p:txBody>
      </p:sp>
      <p:sp>
        <p:nvSpPr>
          <p:cNvPr id="3" name="Content Placeholder 2">
            <a:extLst>
              <a:ext uri="{FF2B5EF4-FFF2-40B4-BE49-F238E27FC236}">
                <a16:creationId xmlns:a16="http://schemas.microsoft.com/office/drawing/2014/main" id="{1A7DE252-1C72-E6F0-7EF3-EB1B31666542}"/>
              </a:ext>
            </a:extLst>
          </p:cNvPr>
          <p:cNvSpPr>
            <a:spLocks noGrp="1"/>
          </p:cNvSpPr>
          <p:nvPr>
            <p:ph idx="1"/>
          </p:nvPr>
        </p:nvSpPr>
        <p:spPr>
          <a:xfrm>
            <a:off x="951860" y="1403604"/>
            <a:ext cx="10463392" cy="4692396"/>
          </a:xfrm>
        </p:spPr>
        <p:txBody>
          <a:bodyPr numCol="2">
            <a:normAutofit lnSpcReduction="10000"/>
          </a:bodyPr>
          <a:lstStyle/>
          <a:p>
            <a:pPr marL="0" indent="0" rtl="0">
              <a:buNone/>
            </a:pPr>
            <a:r>
              <a:rPr lang="en-GB" sz="1800" b="1" dirty="0">
                <a:solidFill>
                  <a:srgbClr val="00B050"/>
                </a:solidFill>
              </a:rPr>
              <a:t>Strategic Support for the East India Company:</a:t>
            </a:r>
          </a:p>
          <a:p>
            <a:r>
              <a:rPr lang="en-GB" dirty="0"/>
              <a:t> British Parliament (influenced by Company shareholders) passed laws </a:t>
            </a:r>
            <a:r>
              <a:rPr lang="en-GB" dirty="0" err="1"/>
              <a:t>favoring</a:t>
            </a:r>
            <a:r>
              <a:rPr lang="en-GB" dirty="0"/>
              <a:t> the Company.</a:t>
            </a:r>
          </a:p>
          <a:p>
            <a:pPr rtl="0"/>
            <a:r>
              <a:rPr lang="en-GB" dirty="0"/>
              <a:t> Military &amp; naval support, plus loans from the Bank of England, helped defeat local rulers and rivals (like the French and Dutch).</a:t>
            </a:r>
          </a:p>
          <a:p>
            <a:pPr rtl="0"/>
            <a:r>
              <a:rPr lang="en-GB" dirty="0"/>
              <a:t> Foreign policy was weaponized to suppress Indian resistance and open trade routes for British profit.</a:t>
            </a:r>
          </a:p>
          <a:p>
            <a:pPr marL="0" indent="0" rtl="0">
              <a:buNone/>
            </a:pPr>
            <a:r>
              <a:rPr lang="en-GB" sz="1800" b="1" dirty="0">
                <a:solidFill>
                  <a:srgbClr val="00B050"/>
                </a:solidFill>
              </a:rPr>
              <a:t>Export-Import Disparity (Economic Reversal):</a:t>
            </a:r>
          </a:p>
          <a:p>
            <a:pPr rtl="0"/>
            <a:r>
              <a:rPr lang="en-GB" dirty="0"/>
              <a:t> Under British rule:</a:t>
            </a:r>
          </a:p>
          <a:p>
            <a:pPr rtl="0"/>
            <a:r>
              <a:rPr lang="en-GB" dirty="0"/>
              <a:t>India exported raw materials, imported finished British goods.</a:t>
            </a:r>
          </a:p>
          <a:p>
            <a:pPr rtl="0"/>
            <a:r>
              <a:rPr lang="en-GB" dirty="0"/>
              <a:t> British exports to India skyrocketed — from 60 million yards of cloth in 1830 to over 1 billion yards by 1870.</a:t>
            </a:r>
          </a:p>
          <a:p>
            <a:pPr rtl="0"/>
            <a:r>
              <a:rPr lang="en-GB" dirty="0"/>
              <a:t>India's share of global manufacturing fell from 27% to 2%.</a:t>
            </a:r>
          </a:p>
          <a:p>
            <a:pPr marL="0" indent="0" rtl="0">
              <a:buNone/>
            </a:pPr>
            <a:r>
              <a:rPr lang="en-GB" b="1" dirty="0">
                <a:solidFill>
                  <a:srgbClr val="00B050"/>
                </a:solidFill>
              </a:rPr>
              <a:t>Myth of “Natural Decline” Debunked:</a:t>
            </a:r>
          </a:p>
          <a:p>
            <a:pPr rtl="0"/>
            <a:r>
              <a:rPr lang="en-GB" dirty="0"/>
              <a:t> Apologists say handlooms lost to modern machines.</a:t>
            </a:r>
          </a:p>
          <a:p>
            <a:pPr rtl="0"/>
            <a:r>
              <a:rPr lang="en-GB" dirty="0"/>
              <a:t> Truth: Indian textiles were deliberately destroyed, not outcompeted.</a:t>
            </a:r>
          </a:p>
          <a:p>
            <a:r>
              <a:rPr lang="en-GB" dirty="0"/>
              <a:t>With fair trade, Indian industry could’ve modernized and thrived.</a:t>
            </a:r>
            <a:endParaRPr lang="en-US" dirty="0"/>
          </a:p>
        </p:txBody>
      </p:sp>
    </p:spTree>
    <p:extLst>
      <p:ext uri="{BB962C8B-B14F-4D97-AF65-F5344CB8AC3E}">
        <p14:creationId xmlns:p14="http://schemas.microsoft.com/office/powerpoint/2010/main" val="118442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EA83F-76F7-EC13-203F-011A1537206E}"/>
              </a:ext>
            </a:extLst>
          </p:cNvPr>
          <p:cNvSpPr>
            <a:spLocks noGrp="1"/>
          </p:cNvSpPr>
          <p:nvPr>
            <p:ph type="title"/>
          </p:nvPr>
        </p:nvSpPr>
        <p:spPr>
          <a:xfrm>
            <a:off x="1069848" y="484632"/>
            <a:ext cx="10058400" cy="655910"/>
          </a:xfrm>
        </p:spPr>
        <p:txBody>
          <a:bodyPr>
            <a:normAutofit/>
          </a:bodyPr>
          <a:lstStyle/>
          <a:p>
            <a:r>
              <a:rPr lang="en-GB" sz="2000" b="1" i="0" u="none" strike="noStrike" dirty="0">
                <a:solidFill>
                  <a:srgbClr val="000000"/>
                </a:solidFill>
                <a:effectLst/>
              </a:rPr>
              <a:t>Bengal – The Heart of India’s Wealth &amp; British Exploitation</a:t>
            </a:r>
            <a:endParaRPr lang="en-US" sz="6000" dirty="0"/>
          </a:p>
        </p:txBody>
      </p:sp>
      <p:sp>
        <p:nvSpPr>
          <p:cNvPr id="3" name="Content Placeholder 2">
            <a:extLst>
              <a:ext uri="{FF2B5EF4-FFF2-40B4-BE49-F238E27FC236}">
                <a16:creationId xmlns:a16="http://schemas.microsoft.com/office/drawing/2014/main" id="{12186247-5FD2-3506-4F5D-69EC8FE1F1A3}"/>
              </a:ext>
            </a:extLst>
          </p:cNvPr>
          <p:cNvSpPr>
            <a:spLocks noGrp="1"/>
          </p:cNvSpPr>
          <p:nvPr>
            <p:ph idx="1"/>
          </p:nvPr>
        </p:nvSpPr>
        <p:spPr>
          <a:xfrm>
            <a:off x="784712" y="1403604"/>
            <a:ext cx="10709197" cy="4969764"/>
          </a:xfrm>
        </p:spPr>
        <p:txBody>
          <a:bodyPr numCol="2">
            <a:noAutofit/>
          </a:bodyPr>
          <a:lstStyle/>
          <a:p>
            <a:pPr marL="0" indent="0" rtl="0">
              <a:buNone/>
            </a:pPr>
            <a:r>
              <a:rPr lang="en-GB" sz="1800" dirty="0"/>
              <a:t> </a:t>
            </a:r>
            <a:r>
              <a:rPr lang="en-GB" sz="1800" b="1" dirty="0">
                <a:solidFill>
                  <a:srgbClr val="00B050"/>
                </a:solidFill>
              </a:rPr>
              <a:t>Bengal: A Global Trade Powerhouse</a:t>
            </a:r>
          </a:p>
          <a:p>
            <a:pPr rtl="0"/>
            <a:r>
              <a:rPr lang="en-GB" sz="1800" dirty="0"/>
              <a:t>Famous for its luxurious muslin, fine silk, and Kalamkari textiles.</a:t>
            </a:r>
          </a:p>
          <a:p>
            <a:pPr rtl="0"/>
            <a:r>
              <a:rPr lang="en-GB" sz="1800" dirty="0"/>
              <a:t>- Exported to Europe, Egypt, Turkey, China, Java, and Japan.</a:t>
            </a:r>
          </a:p>
          <a:p>
            <a:pPr marL="0" indent="0" rtl="0">
              <a:buNone/>
            </a:pPr>
            <a:r>
              <a:rPr lang="en-GB" sz="1800" b="1" dirty="0">
                <a:solidFill>
                  <a:srgbClr val="00B050"/>
                </a:solidFill>
              </a:rPr>
              <a:t>In 1750s:</a:t>
            </a:r>
          </a:p>
          <a:p>
            <a:pPr rtl="0"/>
            <a:r>
              <a:rPr lang="en-GB" sz="1800" dirty="0"/>
              <a:t>Textile exports alone = ₹16 million/year</a:t>
            </a:r>
          </a:p>
          <a:p>
            <a:pPr rtl="0"/>
            <a:r>
              <a:rPr lang="en-GB" sz="1800" dirty="0"/>
              <a:t>Silk exports = ₹6.5 million/year</a:t>
            </a:r>
          </a:p>
          <a:p>
            <a:pPr rtl="0"/>
            <a:r>
              <a:rPr lang="en-GB" sz="1800" dirty="0"/>
              <a:t>Dhaka known for “woven air” muslins — a global fashion symbol.</a:t>
            </a:r>
          </a:p>
          <a:p>
            <a:pPr marL="0" indent="0" rtl="0">
              <a:buNone/>
            </a:pPr>
            <a:r>
              <a:rPr lang="en-GB" sz="1800" b="1" dirty="0">
                <a:solidFill>
                  <a:srgbClr val="00B050"/>
                </a:solidFill>
              </a:rPr>
              <a:t>British Takeover &amp; Economic Loot</a:t>
            </a:r>
          </a:p>
          <a:p>
            <a:pPr rtl="0"/>
            <a:r>
              <a:rPr lang="en-GB" sz="1800" dirty="0"/>
              <a:t>Post-1757 (Battle of Plassey): Company shifted from traders to rulers.</a:t>
            </a:r>
          </a:p>
          <a:p>
            <a:pPr rtl="0"/>
            <a:r>
              <a:rPr lang="en-GB" sz="1800" dirty="0"/>
              <a:t> Stopped paying with gold or silver — used Bengal’s tax revenue to buy Bengal’s goods.</a:t>
            </a:r>
          </a:p>
          <a:p>
            <a:pPr rtl="0"/>
            <a:r>
              <a:rPr lang="en-GB" sz="1800" dirty="0"/>
              <a:t>Established a Company monopoly; squeezed out other buyers.</a:t>
            </a:r>
          </a:p>
          <a:p>
            <a:pPr rtl="0"/>
            <a:r>
              <a:rPr lang="en-GB" sz="1800" dirty="0"/>
              <a:t> Traditional trade networks destroyed, local artisans trapped.</a:t>
            </a:r>
          </a:p>
          <a:p>
            <a:pPr rtl="0"/>
            <a:r>
              <a:rPr lang="en-GB" sz="1800" dirty="0"/>
              <a:t> Deliberate Destruction of Bengal’s Industries</a:t>
            </a:r>
          </a:p>
          <a:p>
            <a:pPr rtl="0"/>
            <a:r>
              <a:rPr lang="en-GB" sz="1800" dirty="0"/>
              <a:t> Looms smashed, weavers’ thumbs crippled (allegedly), to enforce dependency.</a:t>
            </a:r>
          </a:p>
          <a:p>
            <a:pPr rtl="0"/>
            <a:r>
              <a:rPr lang="en-GB" sz="1800" dirty="0"/>
              <a:t> Export duties (up to 80%) on Indian cloth; zero duty on British imports.</a:t>
            </a:r>
          </a:p>
          <a:p>
            <a:pPr rtl="0"/>
            <a:r>
              <a:rPr lang="en-GB" sz="1800" dirty="0"/>
              <a:t> Bengal became a supplier of raw cotton—not finished goods.</a:t>
            </a:r>
          </a:p>
          <a:p>
            <a:pPr rtl="0"/>
            <a:endParaRPr lang="en-GB" sz="1800" dirty="0">
              <a:effectLst/>
            </a:endParaRPr>
          </a:p>
          <a:p>
            <a:pPr marL="0" indent="0" rtl="0">
              <a:buNone/>
            </a:pPr>
            <a:r>
              <a:rPr lang="en-GB" sz="1800" b="0" i="0" u="none" strike="noStrike" dirty="0">
                <a:solidFill>
                  <a:srgbClr val="000000"/>
                </a:solidFill>
                <a:effectLst/>
                <a:latin typeface="Google Sans"/>
              </a:rPr>
              <a:t>o.</a:t>
            </a:r>
            <a:endParaRPr lang="en-GB" sz="1800" dirty="0">
              <a:effectLst/>
            </a:endParaRPr>
          </a:p>
        </p:txBody>
      </p:sp>
    </p:spTree>
    <p:extLst>
      <p:ext uri="{BB962C8B-B14F-4D97-AF65-F5344CB8AC3E}">
        <p14:creationId xmlns:p14="http://schemas.microsoft.com/office/powerpoint/2010/main" val="3107083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46F9-B40F-D91E-E880-079B268EF214}"/>
              </a:ext>
            </a:extLst>
          </p:cNvPr>
          <p:cNvSpPr>
            <a:spLocks noGrp="1"/>
          </p:cNvSpPr>
          <p:nvPr>
            <p:ph type="title"/>
          </p:nvPr>
        </p:nvSpPr>
        <p:spPr>
          <a:xfrm>
            <a:off x="1069848" y="484632"/>
            <a:ext cx="10058400" cy="626413"/>
          </a:xfrm>
        </p:spPr>
        <p:txBody>
          <a:bodyPr/>
          <a:lstStyle/>
          <a:p>
            <a:r>
              <a:rPr lang="en-GB" sz="2000" b="1" i="0" u="none" strike="noStrike" dirty="0">
                <a:solidFill>
                  <a:srgbClr val="000000"/>
                </a:solidFill>
                <a:effectLst/>
              </a:rPr>
              <a:t>Bengal – The Heart of India’s Wealth &amp; British Exploitation (cont.)</a:t>
            </a:r>
            <a:endParaRPr lang="en-US" sz="6000" dirty="0"/>
          </a:p>
        </p:txBody>
      </p:sp>
      <p:sp>
        <p:nvSpPr>
          <p:cNvPr id="3" name="Content Placeholder 2">
            <a:extLst>
              <a:ext uri="{FF2B5EF4-FFF2-40B4-BE49-F238E27FC236}">
                <a16:creationId xmlns:a16="http://schemas.microsoft.com/office/drawing/2014/main" id="{C98AD4E3-4B55-0AF0-D8BB-994A2D42BBB4}"/>
              </a:ext>
            </a:extLst>
          </p:cNvPr>
          <p:cNvSpPr>
            <a:spLocks noGrp="1"/>
          </p:cNvSpPr>
          <p:nvPr>
            <p:ph idx="1"/>
          </p:nvPr>
        </p:nvSpPr>
        <p:spPr>
          <a:xfrm>
            <a:off x="942029" y="1403604"/>
            <a:ext cx="10058400" cy="4050792"/>
          </a:xfrm>
        </p:spPr>
        <p:txBody>
          <a:bodyPr>
            <a:normAutofit lnSpcReduction="10000"/>
          </a:bodyPr>
          <a:lstStyle/>
          <a:p>
            <a:pPr marL="0" indent="0" rtl="0">
              <a:buNone/>
            </a:pPr>
            <a:r>
              <a:rPr lang="en-GB" b="1" dirty="0">
                <a:solidFill>
                  <a:srgbClr val="00B050"/>
                </a:solidFill>
              </a:rPr>
              <a:t>Collapse of Dhaka &amp; Weaving Culture</a:t>
            </a:r>
          </a:p>
          <a:p>
            <a:pPr rtl="0"/>
            <a:endParaRPr lang="en-GB" dirty="0"/>
          </a:p>
          <a:p>
            <a:pPr rtl="0"/>
            <a:r>
              <a:rPr lang="en-GB" dirty="0"/>
              <a:t>Dhaka’s population fell from hundreds of thousands in 1760 to 50,000 by 1820s.</a:t>
            </a:r>
          </a:p>
          <a:p>
            <a:pPr rtl="0"/>
            <a:r>
              <a:rPr lang="en-GB" dirty="0"/>
              <a:t>Once-prosperous weavers became beggars or landless farmers.</a:t>
            </a:r>
          </a:p>
          <a:p>
            <a:pPr rtl="0"/>
            <a:r>
              <a:rPr lang="en-GB" dirty="0"/>
              <a:t> Rural economy crashed as women lost home weaving income.</a:t>
            </a:r>
          </a:p>
          <a:p>
            <a:pPr rtl="0"/>
            <a:endParaRPr lang="en-GB" dirty="0"/>
          </a:p>
          <a:p>
            <a:pPr marL="0" indent="0" rtl="0">
              <a:buNone/>
            </a:pPr>
            <a:r>
              <a:rPr lang="en-GB" b="1" dirty="0">
                <a:solidFill>
                  <a:srgbClr val="00B050"/>
                </a:solidFill>
              </a:rPr>
              <a:t>Legacy of Exploitation</a:t>
            </a:r>
          </a:p>
          <a:p>
            <a:pPr rtl="0"/>
            <a:r>
              <a:rPr lang="en-GB" dirty="0"/>
              <a:t> Bengal’s economy hollowed out to support British industry.</a:t>
            </a:r>
          </a:p>
          <a:p>
            <a:r>
              <a:rPr lang="en-GB" dirty="0"/>
              <a:t>Its artisans, trade routes, and skills were destroyed not by progress, but by colonial greed.</a:t>
            </a:r>
            <a:endParaRPr lang="en-US" dirty="0"/>
          </a:p>
        </p:txBody>
      </p:sp>
    </p:spTree>
    <p:extLst>
      <p:ext uri="{BB962C8B-B14F-4D97-AF65-F5344CB8AC3E}">
        <p14:creationId xmlns:p14="http://schemas.microsoft.com/office/powerpoint/2010/main" val="79040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7048-232F-4E5F-465B-FA6B52A4A29E}"/>
              </a:ext>
            </a:extLst>
          </p:cNvPr>
          <p:cNvSpPr>
            <a:spLocks noGrp="1"/>
          </p:cNvSpPr>
          <p:nvPr>
            <p:ph type="title"/>
          </p:nvPr>
        </p:nvSpPr>
        <p:spPr>
          <a:xfrm>
            <a:off x="1069848" y="484632"/>
            <a:ext cx="10058400" cy="370774"/>
          </a:xfrm>
        </p:spPr>
        <p:txBody>
          <a:bodyPr>
            <a:normAutofit/>
          </a:bodyPr>
          <a:lstStyle/>
          <a:p>
            <a:r>
              <a:rPr lang="en-GB" sz="2000" b="1" i="0" u="none" strike="noStrike" dirty="0">
                <a:solidFill>
                  <a:srgbClr val="000000"/>
                </a:solidFill>
                <a:effectLst/>
              </a:rPr>
              <a:t>Extraction, Taxation and Diamonds </a:t>
            </a:r>
            <a:endParaRPr lang="en-US" sz="6000" dirty="0"/>
          </a:p>
        </p:txBody>
      </p:sp>
      <p:sp>
        <p:nvSpPr>
          <p:cNvPr id="3" name="Content Placeholder 2">
            <a:extLst>
              <a:ext uri="{FF2B5EF4-FFF2-40B4-BE49-F238E27FC236}">
                <a16:creationId xmlns:a16="http://schemas.microsoft.com/office/drawing/2014/main" id="{7BE14C1A-988D-8290-3727-1CEFB6F46E26}"/>
              </a:ext>
            </a:extLst>
          </p:cNvPr>
          <p:cNvSpPr>
            <a:spLocks noGrp="1"/>
          </p:cNvSpPr>
          <p:nvPr>
            <p:ph idx="1"/>
          </p:nvPr>
        </p:nvSpPr>
        <p:spPr>
          <a:xfrm>
            <a:off x="1069848" y="1042219"/>
            <a:ext cx="10058400" cy="5129981"/>
          </a:xfrm>
        </p:spPr>
        <p:txBody>
          <a:bodyPr>
            <a:normAutofit/>
          </a:bodyPr>
          <a:lstStyle/>
          <a:p>
            <a:pPr rtl="0"/>
            <a:r>
              <a:rPr lang="en-GB" sz="1800" b="0" i="0" u="none" strike="noStrike" dirty="0">
                <a:solidFill>
                  <a:srgbClr val="000000"/>
                </a:solidFill>
                <a:effectLst/>
              </a:rPr>
              <a:t> British extracted ~£18 million annually from India (1765–1815)</a:t>
            </a:r>
            <a:endParaRPr lang="en-GB" dirty="0">
              <a:effectLst/>
            </a:endParaRPr>
          </a:p>
          <a:p>
            <a:pPr rtl="0"/>
            <a:r>
              <a:rPr lang="en-GB" sz="1800" b="0" i="0" u="none" strike="noStrike" dirty="0">
                <a:solidFill>
                  <a:srgbClr val="000000"/>
                </a:solidFill>
                <a:effectLst/>
              </a:rPr>
              <a:t> Harsh taxation (up to 50%) led to famine, land loss, even child sales</a:t>
            </a:r>
            <a:endParaRPr lang="en-GB" dirty="0">
              <a:effectLst/>
            </a:endParaRPr>
          </a:p>
          <a:p>
            <a:pPr rtl="0"/>
            <a:r>
              <a:rPr lang="en-GB" sz="1800" b="0" i="0" u="none" strike="noStrike" dirty="0">
                <a:solidFill>
                  <a:srgbClr val="000000"/>
                </a:solidFill>
                <a:effectLst/>
              </a:rPr>
              <a:t>First time in Indian history: emergence of landless peasants</a:t>
            </a:r>
            <a:endParaRPr lang="en-GB" dirty="0">
              <a:effectLst/>
            </a:endParaRPr>
          </a:p>
          <a:p>
            <a:pPr rtl="0"/>
            <a:r>
              <a:rPr lang="en-GB" sz="1800" b="0" i="0" u="none" strike="noStrike" dirty="0">
                <a:solidFill>
                  <a:srgbClr val="000000"/>
                </a:solidFill>
                <a:effectLst/>
              </a:rPr>
              <a:t>Massive corruption and looting by British officials (e.g., Robert Clive)</a:t>
            </a:r>
            <a:endParaRPr lang="en-GB" dirty="0">
              <a:effectLst/>
            </a:endParaRPr>
          </a:p>
          <a:p>
            <a:pPr rtl="0"/>
            <a:r>
              <a:rPr lang="en-GB" sz="1800" b="0" i="0" u="none" strike="noStrike" dirty="0">
                <a:solidFill>
                  <a:srgbClr val="000000"/>
                </a:solidFill>
                <a:effectLst/>
              </a:rPr>
              <a:t> Term </a:t>
            </a:r>
            <a:r>
              <a:rPr lang="en-GB" sz="1800" b="1" i="0" u="none" strike="noStrike" dirty="0">
                <a:solidFill>
                  <a:srgbClr val="000000"/>
                </a:solidFill>
                <a:effectLst/>
              </a:rPr>
              <a:t>"loot"</a:t>
            </a:r>
            <a:r>
              <a:rPr lang="en-GB" sz="1800" b="0" i="0" u="none" strike="noStrike" dirty="0">
                <a:solidFill>
                  <a:srgbClr val="000000"/>
                </a:solidFill>
                <a:effectLst/>
              </a:rPr>
              <a:t> entered English from colonial India</a:t>
            </a:r>
            <a:endParaRPr lang="en-GB" dirty="0">
              <a:effectLst/>
            </a:endParaRPr>
          </a:p>
          <a:p>
            <a:pPr rtl="0"/>
            <a:r>
              <a:rPr lang="en-GB" sz="1800" b="0" i="0" u="none" strike="noStrike" dirty="0">
                <a:solidFill>
                  <a:srgbClr val="000000"/>
                </a:solidFill>
                <a:effectLst/>
              </a:rPr>
              <a:t> Company men ("nabobs") returned to Britain with stolen wealth</a:t>
            </a:r>
            <a:endParaRPr lang="en-GB" dirty="0">
              <a:effectLst/>
            </a:endParaRPr>
          </a:p>
          <a:p>
            <a:pPr rtl="0"/>
            <a:r>
              <a:rPr lang="en-GB" sz="1800" b="0" i="0" u="none" strike="noStrike" dirty="0">
                <a:solidFill>
                  <a:srgbClr val="000000"/>
                </a:solidFill>
                <a:effectLst/>
              </a:rPr>
              <a:t> Thomas Pitt smuggled a giant diamond—symbol of imperial plunder</a:t>
            </a:r>
            <a:endParaRPr lang="en-GB" dirty="0">
              <a:effectLst/>
            </a:endParaRPr>
          </a:p>
          <a:p>
            <a:pPr rtl="0"/>
            <a:r>
              <a:rPr lang="en-GB" sz="1800" b="0" i="0" u="none" strike="noStrike" dirty="0">
                <a:solidFill>
                  <a:srgbClr val="000000"/>
                </a:solidFill>
                <a:effectLst/>
              </a:rPr>
              <a:t> East India Company ruled India with little parliamentary oversight</a:t>
            </a:r>
            <a:endParaRPr lang="en-GB" dirty="0">
              <a:effectLst/>
            </a:endParaRPr>
          </a:p>
          <a:p>
            <a:pPr rtl="0"/>
            <a:r>
              <a:rPr lang="en-GB" sz="1800" b="0" i="0" u="none" strike="noStrike" dirty="0">
                <a:solidFill>
                  <a:srgbClr val="000000"/>
                </a:solidFill>
                <a:effectLst/>
              </a:rPr>
              <a:t> William Pitt’s India Act (1784) failed to stop exploitation</a:t>
            </a:r>
            <a:endParaRPr lang="en-GB" dirty="0">
              <a:effectLst/>
            </a:endParaRPr>
          </a:p>
          <a:p>
            <a:pPr rtl="0"/>
            <a:r>
              <a:rPr lang="en-GB" sz="1800" b="0" i="0" u="none" strike="noStrike" dirty="0">
                <a:solidFill>
                  <a:srgbClr val="000000"/>
                </a:solidFill>
                <a:effectLst/>
              </a:rPr>
              <a:t> Warren Hastings looted Indian princes, tortured widows (Begums of Oudh)</a:t>
            </a:r>
            <a:endParaRPr lang="en-GB" dirty="0">
              <a:effectLst/>
            </a:endParaRPr>
          </a:p>
          <a:p>
            <a:pPr rtl="0"/>
            <a:r>
              <a:rPr lang="en-GB" sz="1800" b="0" i="0" u="none" strike="noStrike" dirty="0">
                <a:solidFill>
                  <a:srgbClr val="000000"/>
                </a:solidFill>
                <a:effectLst/>
              </a:rPr>
              <a:t> Edmund Burke condemned atrocities during Hastings’ impeachment</a:t>
            </a:r>
            <a:endParaRPr lang="en-GB" dirty="0">
              <a:effectLst/>
            </a:endParaRPr>
          </a:p>
          <a:p>
            <a:pPr rtl="0"/>
            <a:r>
              <a:rPr lang="en-GB" sz="1800" b="0" i="0" u="none" strike="noStrike" dirty="0">
                <a:solidFill>
                  <a:srgbClr val="000000"/>
                </a:solidFill>
                <a:effectLst/>
              </a:rPr>
              <a:t> Even Macaulay admitted British rule caused mass poverty in India</a:t>
            </a:r>
            <a:endParaRPr lang="en-GB" dirty="0">
              <a:effectLst/>
            </a:endParaRPr>
          </a:p>
          <a:p>
            <a:endParaRPr lang="en-US" dirty="0"/>
          </a:p>
        </p:txBody>
      </p:sp>
    </p:spTree>
    <p:extLst>
      <p:ext uri="{BB962C8B-B14F-4D97-AF65-F5344CB8AC3E}">
        <p14:creationId xmlns:p14="http://schemas.microsoft.com/office/powerpoint/2010/main" val="1913669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FA0AB-833C-20A2-24BB-37671A13CC59}"/>
              </a:ext>
            </a:extLst>
          </p:cNvPr>
          <p:cNvSpPr>
            <a:spLocks noGrp="1"/>
          </p:cNvSpPr>
          <p:nvPr>
            <p:ph type="title"/>
          </p:nvPr>
        </p:nvSpPr>
        <p:spPr>
          <a:xfrm>
            <a:off x="932196" y="484632"/>
            <a:ext cx="10058400" cy="518258"/>
          </a:xfrm>
        </p:spPr>
        <p:txBody>
          <a:bodyPr>
            <a:normAutofit/>
          </a:bodyPr>
          <a:lstStyle/>
          <a:p>
            <a:r>
              <a:rPr lang="en-GB" sz="2000" b="1" i="0" u="none" strike="noStrike" dirty="0">
                <a:solidFill>
                  <a:srgbClr val="000000"/>
                </a:solidFill>
                <a:effectLst/>
              </a:rPr>
              <a:t>Revenue Collection &amp; Drain of Wealth </a:t>
            </a:r>
            <a:endParaRPr lang="en-US" sz="6000" dirty="0"/>
          </a:p>
        </p:txBody>
      </p:sp>
      <p:sp>
        <p:nvSpPr>
          <p:cNvPr id="3" name="Content Placeholder 2">
            <a:extLst>
              <a:ext uri="{FF2B5EF4-FFF2-40B4-BE49-F238E27FC236}">
                <a16:creationId xmlns:a16="http://schemas.microsoft.com/office/drawing/2014/main" id="{044458CE-503A-2428-7897-6B2E211485FD}"/>
              </a:ext>
            </a:extLst>
          </p:cNvPr>
          <p:cNvSpPr>
            <a:spLocks noGrp="1"/>
          </p:cNvSpPr>
          <p:nvPr>
            <p:ph idx="1"/>
          </p:nvPr>
        </p:nvSpPr>
        <p:spPr>
          <a:xfrm>
            <a:off x="932196" y="1403604"/>
            <a:ext cx="10058400" cy="4969764"/>
          </a:xfrm>
        </p:spPr>
        <p:txBody>
          <a:bodyPr>
            <a:normAutofit lnSpcReduction="10000"/>
          </a:bodyPr>
          <a:lstStyle/>
          <a:p>
            <a:pPr rtl="0"/>
            <a:r>
              <a:rPr lang="en-GB" dirty="0"/>
              <a:t> </a:t>
            </a:r>
            <a:r>
              <a:rPr lang="en-GB" b="1" dirty="0">
                <a:solidFill>
                  <a:srgbClr val="00B050"/>
                </a:solidFill>
              </a:rPr>
              <a:t>Heavy taxation: </a:t>
            </a:r>
            <a:r>
              <a:rPr lang="en-GB" dirty="0"/>
              <a:t>Peasants taxed beyond limits; worse off than under native rulers</a:t>
            </a:r>
          </a:p>
          <a:p>
            <a:pPr rtl="0"/>
            <a:r>
              <a:rPr lang="en-GB" dirty="0"/>
              <a:t> </a:t>
            </a:r>
            <a:r>
              <a:rPr lang="en-GB" b="1" dirty="0">
                <a:solidFill>
                  <a:srgbClr val="00B050"/>
                </a:solidFill>
              </a:rPr>
              <a:t>British priority: </a:t>
            </a:r>
            <a:r>
              <a:rPr lang="en-GB" dirty="0"/>
              <a:t>Revenue maximization &gt; welfare; Indian wealth used for Britain</a:t>
            </a:r>
          </a:p>
          <a:p>
            <a:pPr rtl="0"/>
            <a:r>
              <a:rPr lang="en-GB" dirty="0"/>
              <a:t> </a:t>
            </a:r>
            <a:r>
              <a:rPr lang="en-GB" b="1" dirty="0">
                <a:solidFill>
                  <a:srgbClr val="00B050"/>
                </a:solidFill>
              </a:rPr>
              <a:t>Bishop Heber (1826):</a:t>
            </a:r>
            <a:r>
              <a:rPr lang="en-GB" dirty="0"/>
              <a:t> British-ruled peasants poorer than those under native princes</a:t>
            </a:r>
          </a:p>
          <a:p>
            <a:pPr rtl="0"/>
            <a:r>
              <a:rPr lang="en-GB" dirty="0"/>
              <a:t> </a:t>
            </a:r>
            <a:r>
              <a:rPr lang="en-GB" b="1" dirty="0">
                <a:solidFill>
                  <a:srgbClr val="00B050"/>
                </a:solidFill>
              </a:rPr>
              <a:t>F.J. Shore (1857):</a:t>
            </a:r>
            <a:r>
              <a:rPr lang="en-GB" dirty="0"/>
              <a:t> British rule aimed at making India entirely subservient</a:t>
            </a:r>
          </a:p>
          <a:p>
            <a:pPr rtl="0"/>
            <a:r>
              <a:rPr lang="en-GB" dirty="0"/>
              <a:t> </a:t>
            </a:r>
            <a:r>
              <a:rPr lang="en-GB" b="1" dirty="0">
                <a:solidFill>
                  <a:srgbClr val="00B050"/>
                </a:solidFill>
              </a:rPr>
              <a:t>'Subsidiary alliances': </a:t>
            </a:r>
            <a:r>
              <a:rPr lang="en-GB" dirty="0"/>
              <a:t>Indian princes paid heavily for British ‘protection’</a:t>
            </a:r>
          </a:p>
          <a:p>
            <a:pPr rtl="0"/>
            <a:r>
              <a:rPr lang="en-GB" dirty="0"/>
              <a:t> </a:t>
            </a:r>
            <a:r>
              <a:rPr lang="en-GB" b="1" dirty="0">
                <a:solidFill>
                  <a:srgbClr val="00B050"/>
                </a:solidFill>
              </a:rPr>
              <a:t>Hyderabad/Nizam case</a:t>
            </a:r>
            <a:r>
              <a:rPr lang="en-GB" dirty="0"/>
              <a:t>: Forced debt, high interest, economic subjugation</a:t>
            </a:r>
          </a:p>
          <a:p>
            <a:pPr rtl="0"/>
            <a:r>
              <a:rPr lang="en-GB" dirty="0"/>
              <a:t> </a:t>
            </a:r>
            <a:r>
              <a:rPr lang="en-GB" b="1" dirty="0">
                <a:solidFill>
                  <a:srgbClr val="00B050"/>
                </a:solidFill>
              </a:rPr>
              <a:t>Revenue collection: </a:t>
            </a:r>
            <a:r>
              <a:rPr lang="en-GB" dirty="0"/>
              <a:t>Ruthless, rigid rules; no relief for crop failure or calamity</a:t>
            </a:r>
          </a:p>
          <a:p>
            <a:pPr marL="0" indent="0" rtl="0">
              <a:buNone/>
            </a:pPr>
            <a:endParaRPr lang="en-GB" dirty="0"/>
          </a:p>
          <a:p>
            <a:pPr marL="0" indent="0" rtl="0">
              <a:buNone/>
            </a:pPr>
            <a:r>
              <a:rPr lang="en-GB" b="1" dirty="0">
                <a:solidFill>
                  <a:srgbClr val="00B050"/>
                </a:solidFill>
              </a:rPr>
              <a:t> </a:t>
            </a:r>
            <a:r>
              <a:rPr lang="en-GB" b="1" dirty="0">
                <a:solidFill>
                  <a:srgbClr val="0070C0"/>
                </a:solidFill>
              </a:rPr>
              <a:t>Major systems:</a:t>
            </a:r>
          </a:p>
          <a:p>
            <a:pPr rtl="0"/>
            <a:r>
              <a:rPr lang="en-GB" dirty="0"/>
              <a:t>Zamindari (fixed rent; Bengal)</a:t>
            </a:r>
          </a:p>
          <a:p>
            <a:pPr rtl="0"/>
            <a:r>
              <a:rPr lang="en-GB" dirty="0"/>
              <a:t>Ryotwari (direct tax; South &amp; West)</a:t>
            </a:r>
          </a:p>
          <a:p>
            <a:pPr rtl="0"/>
            <a:r>
              <a:rPr lang="en-GB" dirty="0" err="1"/>
              <a:t>Mahalwari</a:t>
            </a:r>
            <a:r>
              <a:rPr lang="en-GB" dirty="0"/>
              <a:t> (community-based; North-West)</a:t>
            </a:r>
          </a:p>
          <a:p>
            <a:endParaRPr lang="en-US" dirty="0"/>
          </a:p>
        </p:txBody>
      </p:sp>
    </p:spTree>
    <p:extLst>
      <p:ext uri="{BB962C8B-B14F-4D97-AF65-F5344CB8AC3E}">
        <p14:creationId xmlns:p14="http://schemas.microsoft.com/office/powerpoint/2010/main" val="3254745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otalTime>35</TotalTime>
  <Words>2198</Words>
  <Application>Microsoft Office PowerPoint</Application>
  <PresentationFormat>Widescreen</PresentationFormat>
  <Paragraphs>192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Google Sans</vt:lpstr>
      <vt:lpstr>Rockwell</vt:lpstr>
      <vt:lpstr>Rockwell Condensed</vt:lpstr>
      <vt:lpstr>Wingdings</vt:lpstr>
      <vt:lpstr>Wood Type</vt:lpstr>
      <vt:lpstr>From Prosperity to Poverty:British Imperialism in India  </vt:lpstr>
      <vt:lpstr>About the book</vt:lpstr>
      <vt:lpstr>From Prosperity to Plunder – The Looting of India</vt:lpstr>
      <vt:lpstr>From Prosperity to Plunder – The Looting of India (cont.)</vt:lpstr>
      <vt:lpstr>British Policies – Looting India to Enrich Britain</vt:lpstr>
      <vt:lpstr>Bengal – The Heart of India’s Wealth &amp; British Exploitation</vt:lpstr>
      <vt:lpstr>Bengal – The Heart of India’s Wealth &amp; British Exploitation (cont.)</vt:lpstr>
      <vt:lpstr>Extraction, Taxation and Diamonds </vt:lpstr>
      <vt:lpstr>Revenue Collection &amp; Drain of Wealth </vt:lpstr>
      <vt:lpstr>Revenue Collection &amp; Drain of Wealth (Con.)</vt:lpstr>
      <vt:lpstr>Revenue Collection &amp; Drain of Wealth (Con.)</vt:lpstr>
      <vt:lpstr>Imperialism over Bengal </vt:lpstr>
      <vt:lpstr>British Suppression of Indian Steel Industry</vt:lpstr>
      <vt:lpstr>Political Imperialism </vt:lpstr>
      <vt:lpstr>Cultural Imperialism</vt:lpstr>
      <vt:lpstr>Legal and Administrative Imperialism</vt:lpstr>
      <vt:lpstr>Military Exploitation &amp; Social Division and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From Prosperity to Poverty:British Imperialism in India</dc:title>
  <dc:creator>mahmudshikdar2001@gmail.com</dc:creator>
  <cp:lastModifiedBy>Md Sabbir Hossain</cp:lastModifiedBy>
  <cp:revision>6</cp:revision>
  <dcterms:created xsi:type="dcterms:W3CDTF">2025-04-19T13:08:27Z</dcterms:created>
  <dcterms:modified xsi:type="dcterms:W3CDTF">2025-04-21T13:31:34Z</dcterms:modified>
</cp:coreProperties>
</file>