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1" r:id="rId1"/>
  </p:sldMasterIdLst>
  <p:notesMasterIdLst>
    <p:notesMasterId r:id="rId23"/>
  </p:notesMasterIdLst>
  <p:handoutMasterIdLst>
    <p:handoutMasterId r:id="rId24"/>
  </p:handoutMasterIdLst>
  <p:sldIdLst>
    <p:sldId id="803" r:id="rId2"/>
    <p:sldId id="802" r:id="rId3"/>
    <p:sldId id="804" r:id="rId4"/>
    <p:sldId id="805" r:id="rId5"/>
    <p:sldId id="810" r:id="rId6"/>
    <p:sldId id="811" r:id="rId7"/>
    <p:sldId id="806" r:id="rId8"/>
    <p:sldId id="817" r:id="rId9"/>
    <p:sldId id="818" r:id="rId10"/>
    <p:sldId id="826" r:id="rId11"/>
    <p:sldId id="827" r:id="rId12"/>
    <p:sldId id="828" r:id="rId13"/>
    <p:sldId id="825" r:id="rId14"/>
    <p:sldId id="821" r:id="rId15"/>
    <p:sldId id="823" r:id="rId16"/>
    <p:sldId id="824" r:id="rId17"/>
    <p:sldId id="822" r:id="rId18"/>
    <p:sldId id="815" r:id="rId19"/>
    <p:sldId id="814" r:id="rId20"/>
    <p:sldId id="816" r:id="rId21"/>
    <p:sldId id="829" r:id="rId22"/>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66FF"/>
    <a:srgbClr val="3399FF"/>
    <a:srgbClr val="000099"/>
    <a:srgbClr val="FFFF00"/>
    <a:srgbClr val="92D050"/>
    <a:srgbClr val="000000"/>
    <a:srgbClr val="009A46"/>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43" autoAdjust="0"/>
    <p:restoredTop sz="93726" autoAdjust="0"/>
  </p:normalViewPr>
  <p:slideViewPr>
    <p:cSldViewPr>
      <p:cViewPr varScale="1">
        <p:scale>
          <a:sx n="109" d="100"/>
          <a:sy n="109" d="100"/>
        </p:scale>
        <p:origin x="171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89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A679F43-C0F5-4D13-8A1D-ED46AD3588D0}" type="datetimeFigureOut">
              <a:rPr lang="zh-TW" altLang="en-US"/>
              <a:pPr>
                <a:defRPr/>
              </a:pPr>
              <a:t>2025/4/22</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ECADB95A-F09D-4F3D-AC3F-B5400E5576E2}" type="slidenum">
              <a:rPr lang="zh-TW" altLang="en-US"/>
              <a:pPr>
                <a:defRPr/>
              </a:pPr>
              <a:t>‹#›</a:t>
            </a:fld>
            <a:endParaRPr lang="zh-TW" altLang="en-US"/>
          </a:p>
        </p:txBody>
      </p:sp>
    </p:spTree>
    <p:extLst>
      <p:ext uri="{BB962C8B-B14F-4D97-AF65-F5344CB8AC3E}">
        <p14:creationId xmlns:p14="http://schemas.microsoft.com/office/powerpoint/2010/main" val="84577856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新細明體" pitchFamily="18" charset="-120"/>
              </a:defRPr>
            </a:lvl1pPr>
          </a:lstStyle>
          <a:p>
            <a:pPr>
              <a:defRPr/>
            </a:pPr>
            <a:endParaRPr lang="en-US" altLang="zh-TW"/>
          </a:p>
        </p:txBody>
      </p:sp>
      <p:sp>
        <p:nvSpPr>
          <p:cNvPr id="133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新細明體" pitchFamily="18" charset="-120"/>
              </a:defRPr>
            </a:lvl1pPr>
          </a:lstStyle>
          <a:p>
            <a:pPr>
              <a:defRPr/>
            </a:pPr>
            <a:endParaRPr lang="en-US" altLang="zh-TW"/>
          </a:p>
        </p:txBody>
      </p:sp>
      <p:sp>
        <p:nvSpPr>
          <p:cNvPr id="2979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smtClean="0"/>
              <a:t>按一下以編輯母片</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新細明體" pitchFamily="18" charset="-120"/>
              </a:defRPr>
            </a:lvl1pPr>
          </a:lstStyle>
          <a:p>
            <a:pPr>
              <a:defRPr/>
            </a:pPr>
            <a:endParaRPr lang="en-US" altLang="zh-TW"/>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新細明體" pitchFamily="18" charset="-120"/>
              </a:defRPr>
            </a:lvl1pPr>
          </a:lstStyle>
          <a:p>
            <a:pPr>
              <a:defRPr/>
            </a:pPr>
            <a:fld id="{90985F4B-7E2B-4EA3-96FB-2F4BE430138A}" type="slidenum">
              <a:rPr lang="en-US" altLang="zh-TW"/>
              <a:pPr>
                <a:defRPr/>
              </a:pPr>
              <a:t>‹#›</a:t>
            </a:fld>
            <a:endParaRPr lang="en-US" altLang="zh-TW"/>
          </a:p>
        </p:txBody>
      </p:sp>
    </p:spTree>
    <p:extLst>
      <p:ext uri="{BB962C8B-B14F-4D97-AF65-F5344CB8AC3E}">
        <p14:creationId xmlns:p14="http://schemas.microsoft.com/office/powerpoint/2010/main" val="162612887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of end</a:t>
            </a:r>
            <a:r>
              <a:rPr lang="en-US" baseline="0" dirty="0" smtClean="0"/>
              <a:t> devices that are connected to internet are expected to rise above 50+ billion by 2020.</a:t>
            </a:r>
          </a:p>
          <a:p>
            <a:endParaRPr lang="en-US" baseline="0" dirty="0" smtClean="0"/>
          </a:p>
          <a:p>
            <a:r>
              <a:rPr lang="en-US" sz="1200" b="0" i="0" kern="1200" dirty="0" smtClean="0">
                <a:solidFill>
                  <a:schemeClr val="tx1"/>
                </a:solidFill>
                <a:effectLst/>
                <a:latin typeface="+mn-lt"/>
                <a:ea typeface="+mn-ea"/>
                <a:cs typeface="+mn-cs"/>
              </a:rPr>
              <a:t>cloud computing architectures won’t be able to handle the demand of the Internet of things</a:t>
            </a:r>
            <a:endParaRPr lang="en-US" baseline="0" dirty="0" smtClean="0"/>
          </a:p>
          <a:p>
            <a:r>
              <a:rPr lang="en-US" baseline="0" dirty="0" smtClean="0"/>
              <a:t>So only cloud is not the optimal solution to handle this massive explosion.</a:t>
            </a:r>
          </a:p>
          <a:p>
            <a:endParaRPr lang="en-US" baseline="0" dirty="0" smtClean="0"/>
          </a:p>
          <a:p>
            <a:r>
              <a:rPr lang="en-US" baseline="0" dirty="0" smtClean="0"/>
              <a:t>Fog is needed in between to optimize – need for an interplay of cloud and fog.</a:t>
            </a:r>
            <a:endParaRPr lang="en-US" dirty="0"/>
          </a:p>
        </p:txBody>
      </p:sp>
      <p:sp>
        <p:nvSpPr>
          <p:cNvPr id="4" name="Slide Number Placeholder 3"/>
          <p:cNvSpPr>
            <a:spLocks noGrp="1"/>
          </p:cNvSpPr>
          <p:nvPr>
            <p:ph type="sldNum" sz="quarter" idx="10"/>
          </p:nvPr>
        </p:nvSpPr>
        <p:spPr/>
        <p:txBody>
          <a:bodyPr/>
          <a:lstStyle/>
          <a:p>
            <a:fld id="{AB3F366F-555C-4BAA-B341-32B8211F8E78}" type="slidenum">
              <a:rPr lang="en-US" smtClean="0"/>
              <a:pPr/>
              <a:t>6</a:t>
            </a:fld>
            <a:endParaRPr lang="en-US"/>
          </a:p>
        </p:txBody>
      </p:sp>
    </p:spTree>
    <p:extLst>
      <p:ext uri="{BB962C8B-B14F-4D97-AF65-F5344CB8AC3E}">
        <p14:creationId xmlns:p14="http://schemas.microsoft.com/office/powerpoint/2010/main" val="1645073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標題 7"/>
          <p:cNvSpPr>
            <a:spLocks noGrp="1"/>
          </p:cNvSpPr>
          <p:nvPr>
            <p:ph type="ctrTitle"/>
          </p:nvPr>
        </p:nvSpPr>
        <p:spPr>
          <a:xfrm>
            <a:off x="642886" y="2285992"/>
            <a:ext cx="7858228" cy="1643074"/>
          </a:xfrm>
        </p:spPr>
        <p:txBody>
          <a:bodyPr anchor="ctr"/>
          <a:lstStyle>
            <a:lvl1pPr algn="ctr">
              <a:defRPr sz="4000" baseline="0">
                <a:solidFill>
                  <a:schemeClr val="tx1"/>
                </a:solidFill>
                <a:latin typeface="Times New Roman" pitchFamily="18" charset="0"/>
                <a:ea typeface="標楷體" pitchFamily="65" charset="-120"/>
              </a:defRPr>
            </a:lvl1pPr>
          </a:lstStyle>
          <a:p>
            <a:r>
              <a:rPr lang="zh-TW" altLang="en-US" smtClean="0"/>
              <a:t>按一下以編輯母片標題樣式</a:t>
            </a:r>
            <a:endParaRPr lang="en-US"/>
          </a:p>
        </p:txBody>
      </p:sp>
      <p:sp>
        <p:nvSpPr>
          <p:cNvPr id="9" name="副標題 8"/>
          <p:cNvSpPr>
            <a:spLocks noGrp="1"/>
          </p:cNvSpPr>
          <p:nvPr>
            <p:ph type="subTitle" idx="1"/>
          </p:nvPr>
        </p:nvSpPr>
        <p:spPr>
          <a:xfrm>
            <a:off x="1219200" y="5124450"/>
            <a:ext cx="6858000" cy="533400"/>
          </a:xfrm>
        </p:spPr>
        <p:txBody>
          <a:bodyPr/>
          <a:lstStyle>
            <a:lvl1pPr marL="0" indent="0" algn="r">
              <a:buNone/>
              <a:defRPr sz="2000" baseline="0">
                <a:solidFill>
                  <a:schemeClr val="tx2"/>
                </a:solidFill>
                <a:latin typeface="Times New Roman" pitchFamily="18" charset="0"/>
                <a:ea typeface="標楷體" pitchFamily="65" charset="-120"/>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smtClean="0"/>
              <a:t>按一下以編輯母片副標題樣式</a:t>
            </a:r>
            <a:endParaRPr lang="en-US"/>
          </a:p>
        </p:txBody>
      </p:sp>
      <p:sp>
        <p:nvSpPr>
          <p:cNvPr id="4" name="日期版面配置區 27"/>
          <p:cNvSpPr>
            <a:spLocks noGrp="1"/>
          </p:cNvSpPr>
          <p:nvPr>
            <p:ph type="dt" sz="half" idx="10"/>
          </p:nvPr>
        </p:nvSpPr>
        <p:spPr>
          <a:xfrm>
            <a:off x="6400800" y="6354763"/>
            <a:ext cx="2286000" cy="366712"/>
          </a:xfrm>
        </p:spPr>
        <p:txBody>
          <a:bodyPr/>
          <a:lstStyle>
            <a:lvl1pPr>
              <a:defRPr sz="1400" baseline="0">
                <a:latin typeface="Times New Roman" pitchFamily="18" charset="0"/>
                <a:ea typeface="標楷體" pitchFamily="65" charset="-120"/>
              </a:defRPr>
            </a:lvl1pPr>
          </a:lstStyle>
          <a:p>
            <a:pPr>
              <a:defRPr/>
            </a:pPr>
            <a:fld id="{9AEAB09F-6507-4C10-B5C6-2291BB381FD5}" type="datetime1">
              <a:rPr lang="zh-TW" altLang="en-US" smtClean="0"/>
              <a:pPr>
                <a:defRPr/>
              </a:pPr>
              <a:t>2025/4/22</a:t>
            </a:fld>
            <a:endParaRPr lang="en-US" altLang="zh-TW"/>
          </a:p>
        </p:txBody>
      </p:sp>
      <p:sp>
        <p:nvSpPr>
          <p:cNvPr id="5" name="頁尾版面配置區 16"/>
          <p:cNvSpPr>
            <a:spLocks noGrp="1"/>
          </p:cNvSpPr>
          <p:nvPr>
            <p:ph type="ftr" sz="quarter" idx="11"/>
          </p:nvPr>
        </p:nvSpPr>
        <p:spPr>
          <a:xfrm>
            <a:off x="2898775" y="6354763"/>
            <a:ext cx="3475038" cy="366712"/>
          </a:xfrm>
        </p:spPr>
        <p:txBody>
          <a:bodyPr/>
          <a:lstStyle>
            <a:lvl1pPr>
              <a:defRPr baseline="0">
                <a:latin typeface="Times New Roman" pitchFamily="18" charset="0"/>
                <a:ea typeface="標楷體" pitchFamily="65" charset="-120"/>
              </a:defRPr>
            </a:lvl1pPr>
          </a:lstStyle>
          <a:p>
            <a:pPr>
              <a:defRPr/>
            </a:pPr>
            <a:endParaRPr lang="en-US" altLang="zh-TW"/>
          </a:p>
        </p:txBody>
      </p:sp>
      <p:sp>
        <p:nvSpPr>
          <p:cNvPr id="6" name="投影片編號版面配置區 28"/>
          <p:cNvSpPr>
            <a:spLocks noGrp="1"/>
          </p:cNvSpPr>
          <p:nvPr>
            <p:ph type="sldNum" sz="quarter" idx="12"/>
          </p:nvPr>
        </p:nvSpPr>
        <p:spPr>
          <a:xfrm>
            <a:off x="1216025" y="6354763"/>
            <a:ext cx="1219200" cy="366712"/>
          </a:xfrm>
        </p:spPr>
        <p:txBody>
          <a:bodyPr/>
          <a:lstStyle>
            <a:lvl1pPr>
              <a:defRPr baseline="0">
                <a:latin typeface="Times New Roman" pitchFamily="18" charset="0"/>
                <a:ea typeface="標楷體" pitchFamily="65" charset="-120"/>
              </a:defRPr>
            </a:lvl1pPr>
          </a:lstStyle>
          <a:p>
            <a:pPr>
              <a:defRPr/>
            </a:pPr>
            <a:fld id="{A73BAF8F-016B-468A-9A93-A30DE841A3F5}" type="slidenum">
              <a:rPr lang="en-US" altLang="zh-TW"/>
              <a:pPr>
                <a:defRPr/>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aseline="0"/>
            </a:lvl1pPr>
          </a:lstStyle>
          <a:p>
            <a:r>
              <a:rPr lang="zh-TW" altLang="en-US" smtClean="0"/>
              <a:t>按一下以編輯母片標題樣式</a:t>
            </a:r>
            <a:endParaRPr lang="en-US" dirty="0"/>
          </a:p>
        </p:txBody>
      </p:sp>
      <p:sp>
        <p:nvSpPr>
          <p:cNvPr id="8" name="內容版面配置區 7"/>
          <p:cNvSpPr>
            <a:spLocks noGrp="1"/>
          </p:cNvSpPr>
          <p:nvPr>
            <p:ph sz="quarter" idx="1"/>
          </p:nvPr>
        </p:nvSpPr>
        <p:spPr>
          <a:xfrm>
            <a:off x="457200" y="1219200"/>
            <a:ext cx="8229600" cy="4937760"/>
          </a:xfrm>
        </p:spPr>
        <p:txBody>
          <a:bodyPr/>
          <a:lstStyle>
            <a:lvl1pPr>
              <a:defRPr sz="2400" baseline="0"/>
            </a:lvl1pPr>
            <a:lvl2pPr>
              <a:defRPr sz="2000" baseline="0"/>
            </a:lvl2pPr>
            <a:lvl3pPr>
              <a:defRPr baseline="0"/>
            </a:lvl3pPr>
            <a:lvl4pPr>
              <a:defRPr baseline="0"/>
            </a:lvl4pPr>
            <a:lvl5pPr>
              <a:defRPr baseline="0"/>
            </a:lvl5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日期版面配置區 13"/>
          <p:cNvSpPr>
            <a:spLocks noGrp="1"/>
          </p:cNvSpPr>
          <p:nvPr>
            <p:ph type="dt" sz="half" idx="10"/>
          </p:nvPr>
        </p:nvSpPr>
        <p:spPr/>
        <p:txBody>
          <a:bodyPr/>
          <a:lstStyle>
            <a:lvl1pPr>
              <a:defRPr/>
            </a:lvl1pPr>
          </a:lstStyle>
          <a:p>
            <a:pPr>
              <a:defRPr/>
            </a:pPr>
            <a:fld id="{5CF21BAB-C259-40E4-9FC2-1BE63E0A570D}" type="datetime1">
              <a:rPr lang="zh-TW" altLang="en-US" smtClean="0"/>
              <a:pPr>
                <a:defRPr/>
              </a:pPr>
              <a:t>2025/4/22</a:t>
            </a:fld>
            <a:endParaRPr lang="en-US" altLang="zh-TW"/>
          </a:p>
        </p:txBody>
      </p:sp>
      <p:sp>
        <p:nvSpPr>
          <p:cNvPr id="5" name="頁尾版面配置區 2"/>
          <p:cNvSpPr>
            <a:spLocks noGrp="1"/>
          </p:cNvSpPr>
          <p:nvPr>
            <p:ph type="ftr" sz="quarter" idx="11"/>
          </p:nvPr>
        </p:nvSpPr>
        <p:spPr/>
        <p:txBody>
          <a:bodyPr/>
          <a:lstStyle>
            <a:lvl1pPr>
              <a:defRPr/>
            </a:lvl1pPr>
          </a:lstStyle>
          <a:p>
            <a:pPr>
              <a:defRPr/>
            </a:pPr>
            <a:endParaRPr lang="en-US" altLang="zh-TW"/>
          </a:p>
        </p:txBody>
      </p:sp>
      <p:sp>
        <p:nvSpPr>
          <p:cNvPr id="6" name="投影片編號版面配置區 22"/>
          <p:cNvSpPr>
            <a:spLocks noGrp="1"/>
          </p:cNvSpPr>
          <p:nvPr>
            <p:ph type="sldNum" sz="quarter" idx="12"/>
          </p:nvPr>
        </p:nvSpPr>
        <p:spPr/>
        <p:txBody>
          <a:bodyPr/>
          <a:lstStyle>
            <a:lvl1pPr>
              <a:defRPr/>
            </a:lvl1pPr>
          </a:lstStyle>
          <a:p>
            <a:pPr>
              <a:defRPr/>
            </a:pPr>
            <a:fld id="{BE513A71-049F-4876-80DD-C59B71D7CD13}" type="slidenum">
              <a:rPr lang="en-US" altLang="zh-TW"/>
              <a:pPr>
                <a:defRPr/>
              </a:pPr>
              <a:t>‹#›</a:t>
            </a:fld>
            <a:endParaRPr lang="en-US" altLang="zh-T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lstStyle/>
          <a:p>
            <a:r>
              <a:rPr lang="zh-TW" altLang="en-US" smtClean="0"/>
              <a:t>按一下以編輯母片標題樣式</a:t>
            </a:r>
            <a:endParaRPr lang="en-US"/>
          </a:p>
        </p:txBody>
      </p:sp>
      <p:sp>
        <p:nvSpPr>
          <p:cNvPr id="9" name="內容版面配置區 8"/>
          <p:cNvSpPr>
            <a:spLocks noGrp="1"/>
          </p:cNvSpPr>
          <p:nvPr>
            <p:ph sz="quarter" idx="1"/>
          </p:nvPr>
        </p:nvSpPr>
        <p:spPr>
          <a:xfrm>
            <a:off x="457200" y="1219200"/>
            <a:ext cx="4041648" cy="493776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11" name="內容版面配置區 10"/>
          <p:cNvSpPr>
            <a:spLocks noGrp="1"/>
          </p:cNvSpPr>
          <p:nvPr>
            <p:ph sz="quarter" idx="2"/>
          </p:nvPr>
        </p:nvSpPr>
        <p:spPr>
          <a:xfrm>
            <a:off x="4632198" y="1216152"/>
            <a:ext cx="4041648" cy="493776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日期版面配置區 13"/>
          <p:cNvSpPr>
            <a:spLocks noGrp="1"/>
          </p:cNvSpPr>
          <p:nvPr>
            <p:ph type="dt" sz="half" idx="10"/>
          </p:nvPr>
        </p:nvSpPr>
        <p:spPr/>
        <p:txBody>
          <a:bodyPr/>
          <a:lstStyle>
            <a:lvl1pPr>
              <a:defRPr/>
            </a:lvl1pPr>
          </a:lstStyle>
          <a:p>
            <a:pPr>
              <a:defRPr/>
            </a:pPr>
            <a:fld id="{E6870947-F94C-4192-911A-9A58AAED4349}" type="datetime1">
              <a:rPr lang="zh-TW" altLang="en-US" smtClean="0"/>
              <a:pPr>
                <a:defRPr/>
              </a:pPr>
              <a:t>2025/4/22</a:t>
            </a:fld>
            <a:endParaRPr lang="en-US" altLang="zh-TW"/>
          </a:p>
        </p:txBody>
      </p:sp>
      <p:sp>
        <p:nvSpPr>
          <p:cNvPr id="6" name="頁尾版面配置區 2"/>
          <p:cNvSpPr>
            <a:spLocks noGrp="1"/>
          </p:cNvSpPr>
          <p:nvPr>
            <p:ph type="ftr" sz="quarter" idx="11"/>
          </p:nvPr>
        </p:nvSpPr>
        <p:spPr/>
        <p:txBody>
          <a:bodyPr/>
          <a:lstStyle>
            <a:lvl1pPr>
              <a:defRPr/>
            </a:lvl1pPr>
          </a:lstStyle>
          <a:p>
            <a:pPr>
              <a:defRPr/>
            </a:pPr>
            <a:endParaRPr lang="en-US" altLang="zh-TW"/>
          </a:p>
        </p:txBody>
      </p:sp>
      <p:sp>
        <p:nvSpPr>
          <p:cNvPr id="7" name="投影片編號版面配置區 22"/>
          <p:cNvSpPr>
            <a:spLocks noGrp="1"/>
          </p:cNvSpPr>
          <p:nvPr>
            <p:ph type="sldNum" sz="quarter" idx="12"/>
          </p:nvPr>
        </p:nvSpPr>
        <p:spPr/>
        <p:txBody>
          <a:bodyPr/>
          <a:lstStyle>
            <a:lvl1pPr>
              <a:defRPr/>
            </a:lvl1pPr>
          </a:lstStyle>
          <a:p>
            <a:pPr>
              <a:defRPr/>
            </a:pPr>
            <a:fld id="{AB0060B4-DA2D-415C-B6E7-89475567CBCC}" type="slidenum">
              <a:rPr lang="en-US" altLang="zh-TW"/>
              <a:pPr>
                <a:defRPr/>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只有標題">
    <p:spTree>
      <p:nvGrpSpPr>
        <p:cNvPr id="1" name=""/>
        <p:cNvGrpSpPr/>
        <p:nvPr/>
      </p:nvGrpSpPr>
      <p:grpSpPr>
        <a:xfrm>
          <a:off x="0" y="0"/>
          <a:ext cx="0" cy="0"/>
          <a:chOff x="0" y="0"/>
          <a:chExt cx="0" cy="0"/>
        </a:xfrm>
      </p:grpSpPr>
      <p:sp>
        <p:nvSpPr>
          <p:cNvPr id="3" name="直線接點 2"/>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kumimoji="0" lang="en-US">
              <a:latin typeface="Times New Roman" pitchFamily="18" charset="0"/>
              <a:ea typeface="標楷體" pitchFamily="65" charset="-120"/>
            </a:endParaRPr>
          </a:p>
        </p:txBody>
      </p:sp>
      <p:sp>
        <p:nvSpPr>
          <p:cNvPr id="2" name="標題 1"/>
          <p:cNvSpPr>
            <a:spLocks noGrp="1"/>
          </p:cNvSpPr>
          <p:nvPr>
            <p:ph type="title"/>
          </p:nvPr>
        </p:nvSpPr>
        <p:spPr>
          <a:xfrm>
            <a:off x="457200" y="228600"/>
            <a:ext cx="8229600" cy="914400"/>
          </a:xfrm>
        </p:spPr>
        <p:txBody>
          <a:bodyPr/>
          <a:lstStyle>
            <a:lvl1pPr>
              <a:defRPr baseline="0">
                <a:latin typeface="Times New Roman" pitchFamily="18" charset="0"/>
                <a:ea typeface="標楷體" pitchFamily="65" charset="-120"/>
              </a:defRPr>
            </a:lvl1pPr>
          </a:lstStyle>
          <a:p>
            <a:r>
              <a:rPr lang="zh-TW" altLang="en-US" smtClean="0"/>
              <a:t>按一下以編輯母片標題樣式</a:t>
            </a:r>
            <a:endParaRPr lang="en-US"/>
          </a:p>
        </p:txBody>
      </p:sp>
      <p:sp>
        <p:nvSpPr>
          <p:cNvPr id="4" name="日期版面配置區 2"/>
          <p:cNvSpPr>
            <a:spLocks noGrp="1"/>
          </p:cNvSpPr>
          <p:nvPr>
            <p:ph type="dt" sz="half" idx="10"/>
          </p:nvPr>
        </p:nvSpPr>
        <p:spPr/>
        <p:txBody>
          <a:bodyPr/>
          <a:lstStyle>
            <a:lvl1pPr>
              <a:defRPr baseline="0">
                <a:latin typeface="Times New Roman" pitchFamily="18" charset="0"/>
                <a:ea typeface="標楷體" pitchFamily="65" charset="-120"/>
              </a:defRPr>
            </a:lvl1pPr>
          </a:lstStyle>
          <a:p>
            <a:pPr>
              <a:defRPr/>
            </a:pPr>
            <a:fld id="{9B04161B-E05B-4867-B7D2-3256E29889D4}" type="datetime1">
              <a:rPr lang="zh-TW" altLang="en-US" smtClean="0"/>
              <a:pPr>
                <a:defRPr/>
              </a:pPr>
              <a:t>2025/4/22</a:t>
            </a:fld>
            <a:endParaRPr lang="en-US" altLang="zh-TW"/>
          </a:p>
        </p:txBody>
      </p:sp>
      <p:sp>
        <p:nvSpPr>
          <p:cNvPr id="5" name="頁尾版面配置區 3"/>
          <p:cNvSpPr>
            <a:spLocks noGrp="1"/>
          </p:cNvSpPr>
          <p:nvPr>
            <p:ph type="ftr" sz="quarter" idx="11"/>
          </p:nvPr>
        </p:nvSpPr>
        <p:spPr/>
        <p:txBody>
          <a:bodyPr/>
          <a:lstStyle>
            <a:lvl1pPr>
              <a:defRPr baseline="0">
                <a:latin typeface="Times New Roman" pitchFamily="18" charset="0"/>
                <a:ea typeface="標楷體" pitchFamily="65" charset="-120"/>
              </a:defRPr>
            </a:lvl1pPr>
          </a:lstStyle>
          <a:p>
            <a:pPr>
              <a:defRPr/>
            </a:pPr>
            <a:endParaRPr lang="en-US" altLang="zh-TW"/>
          </a:p>
        </p:txBody>
      </p:sp>
      <p:sp>
        <p:nvSpPr>
          <p:cNvPr id="6" name="投影片編號版面配置區 4"/>
          <p:cNvSpPr>
            <a:spLocks noGrp="1"/>
          </p:cNvSpPr>
          <p:nvPr>
            <p:ph type="sldNum" sz="quarter" idx="12"/>
          </p:nvPr>
        </p:nvSpPr>
        <p:spPr/>
        <p:txBody>
          <a:bodyPr/>
          <a:lstStyle>
            <a:lvl1pPr>
              <a:defRPr baseline="0">
                <a:latin typeface="Times New Roman" pitchFamily="18" charset="0"/>
                <a:ea typeface="標楷體" pitchFamily="65" charset="-120"/>
              </a:defRPr>
            </a:lvl1pPr>
          </a:lstStyle>
          <a:p>
            <a:pPr>
              <a:defRPr/>
            </a:pPr>
            <a:fld id="{D790B13A-67FB-43B0-8F7A-B818597F9C83}" type="slidenum">
              <a:rPr lang="en-US" altLang="zh-TW"/>
              <a:pPr>
                <a:defRPr/>
              </a:pPr>
              <a:t>‹#›</a:t>
            </a:fld>
            <a:endParaRPr lang="en-US" altLang="zh-T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lvl1pPr>
              <a:defRPr/>
            </a:lvl1pPr>
          </a:lstStyle>
          <a:p>
            <a:pPr>
              <a:defRPr/>
            </a:pPr>
            <a:fld id="{E4FB5D2D-C131-4F71-A6B6-E9B34AAFB69F}" type="datetime1">
              <a:rPr lang="zh-TW" altLang="en-US" smtClean="0"/>
              <a:pPr>
                <a:defRPr/>
              </a:pPr>
              <a:t>2025/4/22</a:t>
            </a:fld>
            <a:endParaRPr lang="en-US" altLang="zh-TW"/>
          </a:p>
        </p:txBody>
      </p:sp>
      <p:sp>
        <p:nvSpPr>
          <p:cNvPr id="3" name="頁尾版面配置區 2"/>
          <p:cNvSpPr>
            <a:spLocks noGrp="1"/>
          </p:cNvSpPr>
          <p:nvPr>
            <p:ph type="ftr" sz="quarter" idx="11"/>
          </p:nvPr>
        </p:nvSpPr>
        <p:spPr/>
        <p:txBody>
          <a:bodyPr/>
          <a:lstStyle>
            <a:lvl1pPr>
              <a:defRPr/>
            </a:lvl1pPr>
          </a:lstStyle>
          <a:p>
            <a:pPr>
              <a:defRPr/>
            </a:pPr>
            <a:endParaRPr lang="en-US" altLang="zh-TW"/>
          </a:p>
        </p:txBody>
      </p:sp>
      <p:sp>
        <p:nvSpPr>
          <p:cNvPr id="4" name="投影片編號版面配置區 3"/>
          <p:cNvSpPr>
            <a:spLocks noGrp="1"/>
          </p:cNvSpPr>
          <p:nvPr>
            <p:ph type="sldNum" sz="quarter" idx="12"/>
          </p:nvPr>
        </p:nvSpPr>
        <p:spPr/>
        <p:txBody>
          <a:bodyPr/>
          <a:lstStyle>
            <a:lvl1pPr>
              <a:defRPr/>
            </a:lvl1pPr>
          </a:lstStyle>
          <a:p>
            <a:pPr>
              <a:defRPr/>
            </a:pPr>
            <a:fld id="{836B5E72-0858-47FF-94AA-5A2FE313D716}" type="slidenum">
              <a:rPr lang="en-US" altLang="zh-TW"/>
              <a:pPr>
                <a:defRPr/>
              </a:pPr>
              <a:t>‹#›</a:t>
            </a:fld>
            <a:endParaRPr lang="en-US" altLang="zh-T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版面配置區 13"/>
          <p:cNvSpPr>
            <a:spLocks noGrp="1"/>
          </p:cNvSpPr>
          <p:nvPr>
            <p:ph type="dt" sz="half" idx="10"/>
          </p:nvPr>
        </p:nvSpPr>
        <p:spPr/>
        <p:txBody>
          <a:bodyPr/>
          <a:lstStyle>
            <a:lvl1pPr>
              <a:defRPr/>
            </a:lvl1pPr>
          </a:lstStyle>
          <a:p>
            <a:pPr>
              <a:defRPr/>
            </a:pPr>
            <a:fld id="{E3267B47-D170-42FA-B0A9-307402A7CAFC}" type="datetime1">
              <a:rPr lang="zh-TW" altLang="en-US" smtClean="0"/>
              <a:pPr>
                <a:defRPr/>
              </a:pPr>
              <a:t>2025/4/22</a:t>
            </a:fld>
            <a:endParaRPr lang="en-US" altLang="zh-TW"/>
          </a:p>
        </p:txBody>
      </p:sp>
      <p:sp>
        <p:nvSpPr>
          <p:cNvPr id="3" name="頁尾版面配置區 2"/>
          <p:cNvSpPr>
            <a:spLocks noGrp="1"/>
          </p:cNvSpPr>
          <p:nvPr>
            <p:ph type="ftr" sz="quarter" idx="11"/>
          </p:nvPr>
        </p:nvSpPr>
        <p:spPr/>
        <p:txBody>
          <a:bodyPr/>
          <a:lstStyle>
            <a:lvl1pPr>
              <a:defRPr/>
            </a:lvl1pPr>
          </a:lstStyle>
          <a:p>
            <a:pPr>
              <a:defRPr/>
            </a:pPr>
            <a:endParaRPr lang="en-US" altLang="zh-TW"/>
          </a:p>
        </p:txBody>
      </p:sp>
      <p:sp>
        <p:nvSpPr>
          <p:cNvPr id="4" name="投影片編號版面配置區 22"/>
          <p:cNvSpPr>
            <a:spLocks noGrp="1"/>
          </p:cNvSpPr>
          <p:nvPr>
            <p:ph type="sldNum" sz="quarter" idx="12"/>
          </p:nvPr>
        </p:nvSpPr>
        <p:spPr/>
        <p:txBody>
          <a:bodyPr/>
          <a:lstStyle>
            <a:lvl1pPr>
              <a:defRPr/>
            </a:lvl1pPr>
          </a:lstStyle>
          <a:p>
            <a:pPr>
              <a:defRPr/>
            </a:pPr>
            <a:fld id="{76885157-765F-4298-B6BC-195126A8CF21}" type="slidenum">
              <a:rPr lang="en-US" altLang="zh-TW"/>
              <a:pPr>
                <a:defRPr/>
              </a:pPr>
              <a:t>‹#›</a:t>
            </a:fld>
            <a:endParaRPr lang="en-US" altLang="zh-T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日期版面配置區 13"/>
          <p:cNvSpPr>
            <a:spLocks noGrp="1"/>
          </p:cNvSpPr>
          <p:nvPr>
            <p:ph type="dt" sz="half" idx="10"/>
          </p:nvPr>
        </p:nvSpPr>
        <p:spPr/>
        <p:txBody>
          <a:bodyPr/>
          <a:lstStyle>
            <a:lvl1pPr>
              <a:defRPr/>
            </a:lvl1pPr>
          </a:lstStyle>
          <a:p>
            <a:pPr>
              <a:defRPr/>
            </a:pPr>
            <a:fld id="{C4D43067-1075-48FD-BCAA-216E8135D585}" type="datetime1">
              <a:rPr lang="zh-TW" altLang="en-US" smtClean="0"/>
              <a:pPr>
                <a:defRPr/>
              </a:pPr>
              <a:t>2025/4/22</a:t>
            </a:fld>
            <a:endParaRPr lang="en-US" altLang="zh-TW"/>
          </a:p>
        </p:txBody>
      </p:sp>
      <p:sp>
        <p:nvSpPr>
          <p:cNvPr id="5" name="頁尾版面配置區 2"/>
          <p:cNvSpPr>
            <a:spLocks noGrp="1"/>
          </p:cNvSpPr>
          <p:nvPr>
            <p:ph type="ftr" sz="quarter" idx="11"/>
          </p:nvPr>
        </p:nvSpPr>
        <p:spPr/>
        <p:txBody>
          <a:bodyPr/>
          <a:lstStyle>
            <a:lvl1pPr>
              <a:defRPr/>
            </a:lvl1pPr>
          </a:lstStyle>
          <a:p>
            <a:pPr>
              <a:defRPr/>
            </a:pPr>
            <a:endParaRPr lang="en-US" altLang="zh-TW"/>
          </a:p>
        </p:txBody>
      </p:sp>
      <p:sp>
        <p:nvSpPr>
          <p:cNvPr id="6" name="投影片編號版面配置區 22"/>
          <p:cNvSpPr>
            <a:spLocks noGrp="1"/>
          </p:cNvSpPr>
          <p:nvPr>
            <p:ph type="sldNum" sz="quarter" idx="12"/>
          </p:nvPr>
        </p:nvSpPr>
        <p:spPr/>
        <p:txBody>
          <a:bodyPr/>
          <a:lstStyle>
            <a:lvl1pPr>
              <a:defRPr/>
            </a:lvl1pPr>
          </a:lstStyle>
          <a:p>
            <a:pPr>
              <a:defRPr/>
            </a:pPr>
            <a:fld id="{A721BE03-1187-4B7F-94B6-57F060944304}" type="slidenum">
              <a:rPr lang="en-US" altLang="zh-TW"/>
              <a:pPr>
                <a:defRPr/>
              </a:pPr>
              <a:t>‹#›</a:t>
            </a:fld>
            <a:endParaRPr lang="en-US" altLang="zh-T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Only" preserve="1">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457200" y="152400"/>
            <a:ext cx="8229600" cy="59769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3" name="日期版面配置區 13"/>
          <p:cNvSpPr>
            <a:spLocks noGrp="1"/>
          </p:cNvSpPr>
          <p:nvPr>
            <p:ph type="dt" sz="half" idx="10"/>
          </p:nvPr>
        </p:nvSpPr>
        <p:spPr/>
        <p:txBody>
          <a:bodyPr/>
          <a:lstStyle>
            <a:lvl1pPr>
              <a:defRPr/>
            </a:lvl1pPr>
          </a:lstStyle>
          <a:p>
            <a:pPr>
              <a:defRPr/>
            </a:pPr>
            <a:fld id="{612DE5F5-793C-4662-A77B-A56B88E5C72D}" type="datetime1">
              <a:rPr lang="zh-TW" altLang="en-US" smtClean="0"/>
              <a:pPr>
                <a:defRPr/>
              </a:pPr>
              <a:t>2025/4/22</a:t>
            </a:fld>
            <a:endParaRPr lang="en-US" altLang="zh-TW"/>
          </a:p>
        </p:txBody>
      </p:sp>
      <p:sp>
        <p:nvSpPr>
          <p:cNvPr id="4" name="頁尾版面配置區 2"/>
          <p:cNvSpPr>
            <a:spLocks noGrp="1"/>
          </p:cNvSpPr>
          <p:nvPr>
            <p:ph type="ftr" sz="quarter" idx="11"/>
          </p:nvPr>
        </p:nvSpPr>
        <p:spPr/>
        <p:txBody>
          <a:bodyPr/>
          <a:lstStyle>
            <a:lvl1pPr>
              <a:defRPr/>
            </a:lvl1pPr>
          </a:lstStyle>
          <a:p>
            <a:pPr>
              <a:defRPr/>
            </a:pPr>
            <a:endParaRPr lang="en-US" altLang="zh-TW"/>
          </a:p>
        </p:txBody>
      </p:sp>
      <p:sp>
        <p:nvSpPr>
          <p:cNvPr id="5" name="投影片編號版面配置區 22"/>
          <p:cNvSpPr>
            <a:spLocks noGrp="1"/>
          </p:cNvSpPr>
          <p:nvPr>
            <p:ph type="sldNum" sz="quarter" idx="12"/>
          </p:nvPr>
        </p:nvSpPr>
        <p:spPr/>
        <p:txBody>
          <a:bodyPr/>
          <a:lstStyle>
            <a:lvl1pPr>
              <a:defRPr/>
            </a:lvl1pPr>
          </a:lstStyle>
          <a:p>
            <a:pPr>
              <a:defRPr/>
            </a:pPr>
            <a:fld id="{F3C2DD1B-3B30-47FD-A730-BAE14B711E46}" type="slidenum">
              <a:rPr lang="en-US" altLang="zh-TW"/>
              <a:pPr>
                <a:defRPr/>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938" name="標題版面配置區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endParaRPr lang="en-US" smtClean="0"/>
          </a:p>
        </p:txBody>
      </p:sp>
      <p:sp>
        <p:nvSpPr>
          <p:cNvPr id="39939" name="文字版面配置區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smtClean="0"/>
          </a:p>
        </p:txBody>
      </p:sp>
      <p:sp>
        <p:nvSpPr>
          <p:cNvPr id="14" name="日期版面配置區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baseline="0">
                <a:solidFill>
                  <a:schemeClr val="tx2"/>
                </a:solidFill>
                <a:latin typeface="Times New Roman" pitchFamily="18" charset="0"/>
                <a:ea typeface="標楷體" pitchFamily="65" charset="-120"/>
              </a:defRPr>
            </a:lvl1pPr>
          </a:lstStyle>
          <a:p>
            <a:pPr>
              <a:defRPr/>
            </a:pPr>
            <a:fld id="{AE9A8405-63D0-4728-B438-81DD7A5A1069}" type="datetime1">
              <a:rPr lang="zh-TW" altLang="en-US" smtClean="0"/>
              <a:pPr>
                <a:defRPr/>
              </a:pPr>
              <a:t>2025/4/22</a:t>
            </a:fld>
            <a:endParaRPr lang="en-US" altLang="zh-TW"/>
          </a:p>
        </p:txBody>
      </p:sp>
      <p:sp>
        <p:nvSpPr>
          <p:cNvPr id="3" name="頁尾版面配置區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baseline="0">
                <a:solidFill>
                  <a:schemeClr val="tx2"/>
                </a:solidFill>
                <a:latin typeface="Times New Roman" pitchFamily="18" charset="0"/>
                <a:ea typeface="標楷體" pitchFamily="65" charset="-120"/>
              </a:defRPr>
            </a:lvl1pPr>
          </a:lstStyle>
          <a:p>
            <a:pPr>
              <a:defRPr/>
            </a:pPr>
            <a:endParaRPr lang="en-US" altLang="zh-TW"/>
          </a:p>
        </p:txBody>
      </p:sp>
      <p:sp>
        <p:nvSpPr>
          <p:cNvPr id="23" name="投影片編號版面配置區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baseline="0">
                <a:solidFill>
                  <a:schemeClr val="tx2"/>
                </a:solidFill>
                <a:latin typeface="Times New Roman" pitchFamily="18" charset="0"/>
                <a:ea typeface="標楷體" pitchFamily="65" charset="-120"/>
              </a:defRPr>
            </a:lvl1pPr>
          </a:lstStyle>
          <a:p>
            <a:pPr>
              <a:defRPr/>
            </a:pPr>
            <a:fld id="{3F55D192-92FC-4EE7-9E3E-3B6A9A2E01F7}" type="slidenum">
              <a:rPr lang="en-US" altLang="zh-TW"/>
              <a:pPr>
                <a:defRPr/>
              </a:pPr>
              <a:t>‹#›</a:t>
            </a:fld>
            <a:endParaRPr lang="en-US" altLang="zh-TW"/>
          </a:p>
        </p:txBody>
      </p:sp>
      <p:sp>
        <p:nvSpPr>
          <p:cNvPr id="29" name="直線接點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kumimoji="0" lang="en-US">
              <a:latin typeface="Times New Roman" pitchFamily="18" charset="0"/>
              <a:ea typeface="標楷體" pitchFamily="65" charset="-120"/>
            </a:endParaRPr>
          </a:p>
        </p:txBody>
      </p:sp>
    </p:spTree>
  </p:cSld>
  <p:clrMap bg1="lt1" tx1="dk1" bg2="lt2" tx2="dk2" accent1="accent1" accent2="accent2" accent3="accent3" accent4="accent4" accent5="accent5" accent6="accent6" hlink="hlink" folHlink="folHlink"/>
  <p:sldLayoutIdLst>
    <p:sldLayoutId id="2147483845" r:id="rId1"/>
    <p:sldLayoutId id="2147483837" r:id="rId2"/>
    <p:sldLayoutId id="2147483838" r:id="rId3"/>
    <p:sldLayoutId id="2147483846" r:id="rId4"/>
    <p:sldLayoutId id="2147483847" r:id="rId5"/>
    <p:sldLayoutId id="2147483839" r:id="rId6"/>
    <p:sldLayoutId id="2147483840" r:id="rId7"/>
    <p:sldLayoutId id="2147483844" r:id="rId8"/>
  </p:sldLayoutIdLst>
  <p:timing>
    <p:tnLst>
      <p:par>
        <p:cTn id="1" dur="indefinite" restart="never" nodeType="tmRoot"/>
      </p:par>
    </p:tnLst>
  </p:timing>
  <p:hf hdr="0" ftr="0" dt="0"/>
  <p:txStyles>
    <p:titleStyle>
      <a:lvl1pPr algn="l" rtl="0" eaLnBrk="0" fontAlgn="base" hangingPunct="0">
        <a:spcBef>
          <a:spcPct val="0"/>
        </a:spcBef>
        <a:spcAft>
          <a:spcPct val="0"/>
        </a:spcAft>
        <a:defRPr sz="3200" kern="1200">
          <a:solidFill>
            <a:schemeClr val="tx2"/>
          </a:solidFill>
          <a:latin typeface="Times New Roman" pitchFamily="18" charset="0"/>
          <a:ea typeface="標楷體" pitchFamily="65" charset="-120"/>
          <a:cs typeface="+mj-cs"/>
        </a:defRPr>
      </a:lvl1pPr>
      <a:lvl2pPr algn="l" rtl="0" eaLnBrk="0" fontAlgn="base" hangingPunct="0">
        <a:spcBef>
          <a:spcPct val="0"/>
        </a:spcBef>
        <a:spcAft>
          <a:spcPct val="0"/>
        </a:spcAft>
        <a:defRPr sz="3200">
          <a:solidFill>
            <a:schemeClr val="tx2"/>
          </a:solidFill>
          <a:latin typeface="Times New Roman" pitchFamily="18" charset="0"/>
          <a:ea typeface="標楷體" pitchFamily="65" charset="-120"/>
        </a:defRPr>
      </a:lvl2pPr>
      <a:lvl3pPr algn="l" rtl="0" eaLnBrk="0" fontAlgn="base" hangingPunct="0">
        <a:spcBef>
          <a:spcPct val="0"/>
        </a:spcBef>
        <a:spcAft>
          <a:spcPct val="0"/>
        </a:spcAft>
        <a:defRPr sz="3200">
          <a:solidFill>
            <a:schemeClr val="tx2"/>
          </a:solidFill>
          <a:latin typeface="Times New Roman" pitchFamily="18" charset="0"/>
          <a:ea typeface="標楷體" pitchFamily="65" charset="-120"/>
        </a:defRPr>
      </a:lvl3pPr>
      <a:lvl4pPr algn="l" rtl="0" eaLnBrk="0" fontAlgn="base" hangingPunct="0">
        <a:spcBef>
          <a:spcPct val="0"/>
        </a:spcBef>
        <a:spcAft>
          <a:spcPct val="0"/>
        </a:spcAft>
        <a:defRPr sz="3200">
          <a:solidFill>
            <a:schemeClr val="tx2"/>
          </a:solidFill>
          <a:latin typeface="Times New Roman" pitchFamily="18" charset="0"/>
          <a:ea typeface="標楷體" pitchFamily="65" charset="-120"/>
        </a:defRPr>
      </a:lvl4pPr>
      <a:lvl5pPr algn="l" rtl="0" eaLnBrk="0" fontAlgn="base" hangingPunct="0">
        <a:spcBef>
          <a:spcPct val="0"/>
        </a:spcBef>
        <a:spcAft>
          <a:spcPct val="0"/>
        </a:spcAft>
        <a:defRPr sz="3200">
          <a:solidFill>
            <a:schemeClr val="tx2"/>
          </a:solidFill>
          <a:latin typeface="Times New Roman" pitchFamily="18" charset="0"/>
          <a:ea typeface="標楷體" pitchFamily="65" charset="-120"/>
        </a:defRPr>
      </a:lvl5pPr>
      <a:lvl6pPr marL="457200" algn="l" rtl="0" eaLnBrk="1" fontAlgn="base" hangingPunct="1">
        <a:spcBef>
          <a:spcPct val="0"/>
        </a:spcBef>
        <a:spcAft>
          <a:spcPct val="0"/>
        </a:spcAft>
        <a:defRPr sz="3200">
          <a:solidFill>
            <a:schemeClr val="tx2"/>
          </a:solidFill>
          <a:latin typeface="Times New Roman" pitchFamily="18" charset="0"/>
          <a:ea typeface="標楷體" pitchFamily="65" charset="-120"/>
        </a:defRPr>
      </a:lvl6pPr>
      <a:lvl7pPr marL="914400" algn="l" rtl="0" eaLnBrk="1" fontAlgn="base" hangingPunct="1">
        <a:spcBef>
          <a:spcPct val="0"/>
        </a:spcBef>
        <a:spcAft>
          <a:spcPct val="0"/>
        </a:spcAft>
        <a:defRPr sz="3200">
          <a:solidFill>
            <a:schemeClr val="tx2"/>
          </a:solidFill>
          <a:latin typeface="Times New Roman" pitchFamily="18" charset="0"/>
          <a:ea typeface="標楷體" pitchFamily="65" charset="-120"/>
        </a:defRPr>
      </a:lvl7pPr>
      <a:lvl8pPr marL="1371600" algn="l" rtl="0" eaLnBrk="1" fontAlgn="base" hangingPunct="1">
        <a:spcBef>
          <a:spcPct val="0"/>
        </a:spcBef>
        <a:spcAft>
          <a:spcPct val="0"/>
        </a:spcAft>
        <a:defRPr sz="3200">
          <a:solidFill>
            <a:schemeClr val="tx2"/>
          </a:solidFill>
          <a:latin typeface="Times New Roman" pitchFamily="18" charset="0"/>
          <a:ea typeface="標楷體" pitchFamily="65" charset="-120"/>
        </a:defRPr>
      </a:lvl8pPr>
      <a:lvl9pPr marL="1828800" algn="l" rtl="0" eaLnBrk="1" fontAlgn="base" hangingPunct="1">
        <a:spcBef>
          <a:spcPct val="0"/>
        </a:spcBef>
        <a:spcAft>
          <a:spcPct val="0"/>
        </a:spcAft>
        <a:defRPr sz="3200">
          <a:solidFill>
            <a:schemeClr val="tx2"/>
          </a:solidFill>
          <a:latin typeface="Times New Roman" pitchFamily="18" charset="0"/>
          <a:ea typeface="標楷體" pitchFamily="65" charset="-12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400" kern="1200">
          <a:solidFill>
            <a:schemeClr val="tx1"/>
          </a:solidFill>
          <a:latin typeface="Times New Roman" pitchFamily="18" charset="0"/>
          <a:ea typeface="標楷體" pitchFamily="65" charset="-120"/>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000" kern="1200">
          <a:solidFill>
            <a:schemeClr val="tx2"/>
          </a:solidFill>
          <a:latin typeface="Times New Roman" pitchFamily="18" charset="0"/>
          <a:ea typeface="標楷體" pitchFamily="65" charset="-120"/>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kern="1200">
          <a:solidFill>
            <a:schemeClr val="tx1"/>
          </a:solidFill>
          <a:latin typeface="Times New Roman" pitchFamily="18" charset="0"/>
          <a:ea typeface="標楷體" pitchFamily="65" charset="-120"/>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Times New Roman" pitchFamily="18" charset="0"/>
          <a:ea typeface="標楷體" pitchFamily="65" charset="-120"/>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kern="1200">
          <a:solidFill>
            <a:schemeClr val="tx1"/>
          </a:solidFill>
          <a:latin typeface="Times New Roman" pitchFamily="18" charset="0"/>
          <a:ea typeface="標楷體" pitchFamily="65" charset="-120"/>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tif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dDUDO3yA2Bs" TargetMode="External"/><Relationship Id="rId2" Type="http://schemas.openxmlformats.org/officeDocument/2006/relationships/hyperlink" Target="https://www.youtube.com/watch?v=hXC7vCcg2xo" TargetMode="External"/><Relationship Id="rId1" Type="http://schemas.openxmlformats.org/officeDocument/2006/relationships/slideLayout" Target="../slideLayouts/slideLayout2.xml"/><Relationship Id="rId4" Type="http://schemas.openxmlformats.org/officeDocument/2006/relationships/hyperlink" Target="https://www.youtube.com/watch?v=Ge4rG8ER_C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Internet of things (</a:t>
            </a:r>
            <a:r>
              <a:rPr lang="en-US" dirty="0" err="1" smtClean="0"/>
              <a:t>IoT</a:t>
            </a:r>
            <a:r>
              <a:rPr lang="en-US" dirty="0" smtClean="0"/>
              <a:t>)</a:t>
            </a:r>
            <a:endParaRPr lang="en-US" dirty="0"/>
          </a:p>
        </p:txBody>
      </p:sp>
      <p:sp>
        <p:nvSpPr>
          <p:cNvPr id="6" name="Subtitle 5"/>
          <p:cNvSpPr>
            <a:spLocks noGrp="1"/>
          </p:cNvSpPr>
          <p:nvPr>
            <p:ph type="subTitle" idx="1"/>
          </p:nvPr>
        </p:nvSpPr>
        <p:spPr>
          <a:xfrm>
            <a:off x="1371600" y="4114800"/>
            <a:ext cx="6858000" cy="533400"/>
          </a:xfrm>
        </p:spPr>
        <p:txBody>
          <a:bodyPr/>
          <a:lstStyle/>
          <a:p>
            <a:pPr algn="ctr"/>
            <a:r>
              <a:rPr lang="en-US" b="1" dirty="0" smtClean="0"/>
              <a:t>Dr. </a:t>
            </a:r>
            <a:r>
              <a:rPr lang="en-US" b="1" dirty="0" err="1" smtClean="0"/>
              <a:t>Naushin</a:t>
            </a:r>
            <a:r>
              <a:rPr lang="en-US" b="1" dirty="0" smtClean="0"/>
              <a:t> </a:t>
            </a:r>
            <a:r>
              <a:rPr lang="en-US" b="1" dirty="0" err="1" smtClean="0"/>
              <a:t>Nower</a:t>
            </a:r>
            <a:endParaRPr lang="en-US" b="1" dirty="0" smtClean="0"/>
          </a:p>
          <a:p>
            <a:pPr algn="ctr"/>
            <a:r>
              <a:rPr lang="en-US" b="1" dirty="0" smtClean="0"/>
              <a:t>Professor, IIT DU</a:t>
            </a:r>
            <a:endParaRPr lang="en-US" b="1" dirty="0"/>
          </a:p>
        </p:txBody>
      </p:sp>
    </p:spTree>
    <p:extLst>
      <p:ext uri="{BB962C8B-B14F-4D97-AF65-F5344CB8AC3E}">
        <p14:creationId xmlns:p14="http://schemas.microsoft.com/office/powerpoint/2010/main" val="3463253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
            </a:r>
            <a:br>
              <a:rPr lang="en-US" b="1" dirty="0" smtClean="0"/>
            </a:br>
            <a:r>
              <a:rPr lang="en-US" b="1" dirty="0" smtClean="0"/>
              <a:t>How </a:t>
            </a:r>
            <a:r>
              <a:rPr lang="en-US" b="1" dirty="0" err="1" smtClean="0"/>
              <a:t>IoT</a:t>
            </a:r>
            <a:r>
              <a:rPr lang="en-US" b="1" dirty="0" smtClean="0"/>
              <a:t> Devices Work </a:t>
            </a:r>
            <a:br>
              <a:rPr lang="en-US" b="1" dirty="0" smtClean="0"/>
            </a:br>
            <a:endParaRPr lang="en-US" dirty="0"/>
          </a:p>
        </p:txBody>
      </p:sp>
      <p:sp>
        <p:nvSpPr>
          <p:cNvPr id="3" name="Content Placeholder 2"/>
          <p:cNvSpPr>
            <a:spLocks noGrp="1"/>
          </p:cNvSpPr>
          <p:nvPr>
            <p:ph sz="quarter" idx="1"/>
          </p:nvPr>
        </p:nvSpPr>
        <p:spPr/>
        <p:txBody>
          <a:bodyPr/>
          <a:lstStyle/>
          <a:p>
            <a:r>
              <a:rPr lang="en-US" b="1" dirty="0" smtClean="0"/>
              <a:t>The </a:t>
            </a:r>
            <a:r>
              <a:rPr lang="en-US" b="1" dirty="0" err="1" smtClean="0"/>
              <a:t>IoT</a:t>
            </a:r>
            <a:r>
              <a:rPr lang="en-US" b="1" dirty="0" smtClean="0"/>
              <a:t> device collects data. </a:t>
            </a:r>
            <a:r>
              <a:rPr lang="en-US" dirty="0" smtClean="0"/>
              <a:t>That could be a temperature reading, security snapshot, an exact location. To the machine, it’s all data.</a:t>
            </a:r>
            <a:br>
              <a:rPr lang="en-US" dirty="0" smtClean="0"/>
            </a:br>
            <a:endParaRPr lang="en-US" dirty="0" smtClean="0"/>
          </a:p>
          <a:p>
            <a:r>
              <a:rPr lang="en-US" b="1" dirty="0" smtClean="0"/>
              <a:t>The device transmits that data over a network.</a:t>
            </a:r>
            <a:r>
              <a:rPr lang="en-US" dirty="0" smtClean="0"/>
              <a:t> Any and all network technologies can be used for </a:t>
            </a:r>
            <a:r>
              <a:rPr lang="en-US" dirty="0" err="1" smtClean="0"/>
              <a:t>IoT</a:t>
            </a:r>
            <a:r>
              <a:rPr lang="en-US" dirty="0" smtClean="0"/>
              <a:t>: </a:t>
            </a:r>
            <a:r>
              <a:rPr lang="en-US" dirty="0" err="1" smtClean="0"/>
              <a:t>WiFi</a:t>
            </a:r>
            <a:r>
              <a:rPr lang="en-US" dirty="0" smtClean="0"/>
              <a:t>, Bluetooth, satellite, cellular, even hard-wired </a:t>
            </a:r>
            <a:r>
              <a:rPr lang="en-US" dirty="0" err="1" smtClean="0"/>
              <a:t>ethernet</a:t>
            </a:r>
            <a:r>
              <a:rPr lang="en-US" dirty="0" smtClean="0"/>
              <a:t> connections</a:t>
            </a:r>
            <a:br>
              <a:rPr lang="en-US" dirty="0" smtClean="0"/>
            </a:br>
            <a:endParaRPr lang="en-US" dirty="0" smtClean="0"/>
          </a:p>
          <a:p>
            <a:r>
              <a:rPr lang="en-US" b="1" dirty="0" smtClean="0"/>
              <a:t>Data arrives at a storage center.</a:t>
            </a:r>
            <a:r>
              <a:rPr lang="en-US" dirty="0" smtClean="0"/>
              <a:t> An </a:t>
            </a:r>
            <a:r>
              <a:rPr lang="en-US" dirty="0" err="1" smtClean="0"/>
              <a:t>IoT</a:t>
            </a:r>
            <a:r>
              <a:rPr lang="en-US" dirty="0" smtClean="0"/>
              <a:t> data warehouse may be on a server miles away from the device, in the cloud. Or the system may centralize data on a nearby device. We call that the </a:t>
            </a:r>
            <a:r>
              <a:rPr lang="en-US" i="1" dirty="0" smtClean="0"/>
              <a:t>edge</a:t>
            </a:r>
            <a:r>
              <a:rPr lang="en-US" dirty="0" smtClean="0"/>
              <a:t>. Some devices collect, store, and even process data on the edge.  </a:t>
            </a:r>
            <a:br>
              <a:rPr lang="en-US" dirty="0" smtClean="0"/>
            </a:br>
            <a:endParaRPr lang="en-US" dirty="0" smtClean="0"/>
          </a:p>
          <a:p>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BE513A71-049F-4876-80DD-C59B71D7CD13}" type="slidenum">
              <a:rPr lang="en-US" altLang="zh-TW" smtClean="0"/>
              <a:pPr>
                <a:defRPr/>
              </a:pPr>
              <a:t>10</a:t>
            </a:fld>
            <a:endParaRPr lang="en-US" altLang="zh-TW"/>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
            </a:r>
            <a:br>
              <a:rPr lang="en-US" b="1" dirty="0" smtClean="0"/>
            </a:br>
            <a:r>
              <a:rPr lang="en-US" b="1" dirty="0" smtClean="0"/>
              <a:t>How </a:t>
            </a:r>
            <a:r>
              <a:rPr lang="en-US" b="1" dirty="0" err="1" smtClean="0"/>
              <a:t>IoT</a:t>
            </a:r>
            <a:r>
              <a:rPr lang="en-US" b="1" dirty="0" smtClean="0"/>
              <a:t> Devices Work..</a:t>
            </a:r>
            <a:endParaRPr lang="en-US" dirty="0"/>
          </a:p>
        </p:txBody>
      </p:sp>
      <p:sp>
        <p:nvSpPr>
          <p:cNvPr id="3" name="Content Placeholder 2"/>
          <p:cNvSpPr>
            <a:spLocks noGrp="1"/>
          </p:cNvSpPr>
          <p:nvPr>
            <p:ph sz="quarter" idx="1"/>
          </p:nvPr>
        </p:nvSpPr>
        <p:spPr/>
        <p:txBody>
          <a:bodyPr/>
          <a:lstStyle/>
          <a:p>
            <a:r>
              <a:rPr lang="en-US" b="1" dirty="0" smtClean="0"/>
              <a:t>Software processes data and may send an instruction to the device.</a:t>
            </a:r>
            <a:r>
              <a:rPr lang="en-US" dirty="0" smtClean="0"/>
              <a:t> Software in the cloud or at the edge uses data to </a:t>
            </a:r>
            <a:r>
              <a:rPr lang="en-US" i="1" dirty="0" smtClean="0"/>
              <a:t>do something</a:t>
            </a:r>
            <a:r>
              <a:rPr lang="en-US" dirty="0" smtClean="0"/>
              <a:t>. It might send an instruction to adjust an HVAC setting, for instance. It might turn on or off a light. Maybe it sends a push notification to a human user, as in predictive maintenance scenarios. Or it might simply organize data for the final step in the </a:t>
            </a:r>
            <a:r>
              <a:rPr lang="en-US" dirty="0" err="1" smtClean="0"/>
              <a:t>IoT</a:t>
            </a:r>
            <a:r>
              <a:rPr lang="en-US" dirty="0" smtClean="0"/>
              <a:t> process. </a:t>
            </a:r>
            <a:br>
              <a:rPr lang="en-US" dirty="0" smtClean="0"/>
            </a:br>
            <a:endParaRPr lang="en-US" dirty="0" smtClean="0"/>
          </a:p>
          <a:p>
            <a:r>
              <a:rPr lang="en-US" b="1" dirty="0" smtClean="0"/>
              <a:t>An </a:t>
            </a:r>
            <a:r>
              <a:rPr lang="en-US" b="1" dirty="0" err="1" smtClean="0"/>
              <a:t>IoT</a:t>
            </a:r>
            <a:r>
              <a:rPr lang="en-US" b="1" dirty="0" smtClean="0"/>
              <a:t> platform makes insight available to users.</a:t>
            </a:r>
            <a:r>
              <a:rPr lang="en-US" dirty="0" smtClean="0"/>
              <a:t> The true strength of </a:t>
            </a:r>
            <a:r>
              <a:rPr lang="en-US" dirty="0" err="1" smtClean="0"/>
              <a:t>IoT</a:t>
            </a:r>
            <a:r>
              <a:rPr lang="en-US" dirty="0" smtClean="0"/>
              <a:t> is its ability to collect huge data sets. That gives us the business insight we can use to make stronger decisions every time. But to put that information to use, you need an intuitive user interface within a well-designed app. </a:t>
            </a:r>
          </a:p>
          <a:p>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BE513A71-049F-4876-80DD-C59B71D7CD13}" type="slidenum">
              <a:rPr lang="en-US" altLang="zh-TW" smtClean="0"/>
              <a:pPr>
                <a:defRPr/>
              </a:pPr>
              <a:t>11</a:t>
            </a:fld>
            <a:endParaRPr lang="en-US" altLang="zh-TW"/>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chemeClr val="tx1"/>
                </a:solidFill>
              </a:rPr>
              <a:t>IoT</a:t>
            </a:r>
            <a:r>
              <a:rPr lang="en-US" b="1" dirty="0" smtClean="0">
                <a:solidFill>
                  <a:schemeClr val="tx1"/>
                </a:solidFill>
              </a:rPr>
              <a:t> Ecosystem</a:t>
            </a:r>
            <a:endParaRPr lang="en-US" b="1" dirty="0">
              <a:solidFill>
                <a:schemeClr val="tx1"/>
              </a:solidFill>
            </a:endParaRPr>
          </a:p>
        </p:txBody>
      </p:sp>
      <p:sp>
        <p:nvSpPr>
          <p:cNvPr id="4" name="Slide Number Placeholder 3"/>
          <p:cNvSpPr>
            <a:spLocks noGrp="1"/>
          </p:cNvSpPr>
          <p:nvPr>
            <p:ph type="sldNum" sz="quarter" idx="12"/>
          </p:nvPr>
        </p:nvSpPr>
        <p:spPr/>
        <p:txBody>
          <a:bodyPr/>
          <a:lstStyle/>
          <a:p>
            <a:pPr>
              <a:defRPr/>
            </a:pPr>
            <a:fld id="{BE513A71-049F-4876-80DD-C59B71D7CD13}" type="slidenum">
              <a:rPr lang="en-US" altLang="zh-TW" smtClean="0"/>
              <a:pPr>
                <a:defRPr/>
              </a:pPr>
              <a:t>12</a:t>
            </a:fld>
            <a:endParaRPr lang="en-US" altLang="zh-TW"/>
          </a:p>
        </p:txBody>
      </p:sp>
      <p:sp>
        <p:nvSpPr>
          <p:cNvPr id="1028" name="AutoShape 4" descr="IoT eco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oT ecosyste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2"/>
          <a:srcRect/>
          <a:stretch>
            <a:fillRect/>
          </a:stretch>
        </p:blipFill>
        <p:spPr bwMode="auto">
          <a:xfrm>
            <a:off x="304800" y="1219200"/>
            <a:ext cx="8686800" cy="48463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E513A71-049F-4876-80DD-C59B71D7CD13}" type="slidenum">
              <a:rPr lang="en-US" altLang="zh-TW" smtClean="0"/>
              <a:pPr>
                <a:defRPr/>
              </a:pPr>
              <a:t>13</a:t>
            </a:fld>
            <a:endParaRPr lang="en-US" altLang="zh-TW"/>
          </a:p>
        </p:txBody>
      </p:sp>
      <p:pic>
        <p:nvPicPr>
          <p:cNvPr id="5" name="Picture 4" descr="IoT environmen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 y="7257"/>
            <a:ext cx="8058150" cy="68580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pPr algn="ctr"/>
            <a:r>
              <a:rPr lang="en-US" b="1" dirty="0" err="1" smtClean="0"/>
              <a:t>IoT</a:t>
            </a:r>
            <a:r>
              <a:rPr lang="en-US" b="1" dirty="0" smtClean="0"/>
              <a:t>, Big Data and AI</a:t>
            </a:r>
            <a:endParaRPr lang="en-US" b="1" dirty="0"/>
          </a:p>
        </p:txBody>
      </p:sp>
      <p:sp>
        <p:nvSpPr>
          <p:cNvPr id="4" name="Slide Number Placeholder 3"/>
          <p:cNvSpPr>
            <a:spLocks noGrp="1"/>
          </p:cNvSpPr>
          <p:nvPr>
            <p:ph type="sldNum" sz="quarter" idx="12"/>
          </p:nvPr>
        </p:nvSpPr>
        <p:spPr/>
        <p:txBody>
          <a:bodyPr/>
          <a:lstStyle/>
          <a:p>
            <a:pPr>
              <a:defRPr/>
            </a:pPr>
            <a:fld id="{BE513A71-049F-4876-80DD-C59B71D7CD13}" type="slidenum">
              <a:rPr lang="en-US" altLang="zh-TW" smtClean="0"/>
              <a:pPr>
                <a:defRPr/>
              </a:pPr>
              <a:t>14</a:t>
            </a:fld>
            <a:endParaRPr lang="en-US" altLang="zh-TW"/>
          </a:p>
        </p:txBody>
      </p:sp>
      <p:pic>
        <p:nvPicPr>
          <p:cNvPr id="5" name="Picture 2" descr="https://miro.medium.com/v2/resize:fit:993/1*R-VUNjc7sENeabHGGczmRQ.png"/>
          <p:cNvPicPr>
            <a:picLocks noChangeAspect="1" noChangeArrowheads="1"/>
          </p:cNvPicPr>
          <p:nvPr/>
        </p:nvPicPr>
        <p:blipFill>
          <a:blip r:embed="rId2"/>
          <a:srcRect/>
          <a:stretch>
            <a:fillRect/>
          </a:stretch>
        </p:blipFill>
        <p:spPr bwMode="auto">
          <a:xfrm>
            <a:off x="1676400" y="1524000"/>
            <a:ext cx="6305550" cy="45720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990600"/>
          </a:xfrm>
        </p:spPr>
        <p:txBody>
          <a:bodyPr/>
          <a:lstStyle/>
          <a:p>
            <a:pPr algn="ctr"/>
            <a:r>
              <a:rPr lang="en-US" b="1" dirty="0" err="1" smtClean="0"/>
              <a:t>IoT</a:t>
            </a:r>
            <a:r>
              <a:rPr lang="en-US" b="1" dirty="0" smtClean="0"/>
              <a:t> Cloud and Big data</a:t>
            </a:r>
            <a:endParaRPr lang="en-US" b="1" dirty="0"/>
          </a:p>
        </p:txBody>
      </p:sp>
      <p:sp>
        <p:nvSpPr>
          <p:cNvPr id="4" name="Slide Number Placeholder 3"/>
          <p:cNvSpPr>
            <a:spLocks noGrp="1"/>
          </p:cNvSpPr>
          <p:nvPr>
            <p:ph type="sldNum" sz="quarter" idx="12"/>
          </p:nvPr>
        </p:nvSpPr>
        <p:spPr/>
        <p:txBody>
          <a:bodyPr/>
          <a:lstStyle/>
          <a:p>
            <a:pPr>
              <a:defRPr/>
            </a:pPr>
            <a:fld id="{BE513A71-049F-4876-80DD-C59B71D7CD13}" type="slidenum">
              <a:rPr lang="en-US" altLang="zh-TW" smtClean="0"/>
              <a:pPr>
                <a:defRPr/>
              </a:pPr>
              <a:t>15</a:t>
            </a:fld>
            <a:endParaRPr lang="en-US" altLang="zh-TW"/>
          </a:p>
        </p:txBody>
      </p:sp>
      <p:pic>
        <p:nvPicPr>
          <p:cNvPr id="5" name="Picture 2" descr="https://www.researchgate.net/profile/Ibrar_Yaqoob/publication/316240052/figure/fig3/AS:614185176145931@1523444565604/IoT-architecture-and-big-data-analytics-A-novel-meta-model-based-approach-for-integrating_W640.jpg"/>
          <p:cNvPicPr>
            <a:picLocks noChangeAspect="1" noChangeArrowheads="1"/>
          </p:cNvPicPr>
          <p:nvPr/>
        </p:nvPicPr>
        <p:blipFill>
          <a:blip r:embed="rId2"/>
          <a:srcRect/>
          <a:stretch>
            <a:fillRect/>
          </a:stretch>
        </p:blipFill>
        <p:spPr bwMode="auto">
          <a:xfrm>
            <a:off x="1524000" y="876299"/>
            <a:ext cx="6096000" cy="5905501"/>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Big data</a:t>
            </a:r>
            <a:endParaRPr lang="en-US" b="1" dirty="0"/>
          </a:p>
        </p:txBody>
      </p:sp>
      <p:sp>
        <p:nvSpPr>
          <p:cNvPr id="4" name="Slide Number Placeholder 3"/>
          <p:cNvSpPr>
            <a:spLocks noGrp="1"/>
          </p:cNvSpPr>
          <p:nvPr>
            <p:ph type="sldNum" sz="quarter" idx="12"/>
          </p:nvPr>
        </p:nvSpPr>
        <p:spPr/>
        <p:txBody>
          <a:bodyPr/>
          <a:lstStyle/>
          <a:p>
            <a:pPr>
              <a:defRPr/>
            </a:pPr>
            <a:fld id="{BE513A71-049F-4876-80DD-C59B71D7CD13}" type="slidenum">
              <a:rPr lang="en-US" altLang="zh-TW" smtClean="0"/>
              <a:pPr>
                <a:defRPr/>
              </a:pPr>
              <a:t>16</a:t>
            </a:fld>
            <a:endParaRPr lang="en-US" altLang="zh-TW"/>
          </a:p>
        </p:txBody>
      </p:sp>
      <p:pic>
        <p:nvPicPr>
          <p:cNvPr id="31746" name="Picture 2" descr="Big Data Characteristics"/>
          <p:cNvPicPr>
            <a:picLocks noChangeAspect="1" noChangeArrowheads="1"/>
          </p:cNvPicPr>
          <p:nvPr/>
        </p:nvPicPr>
        <p:blipFill>
          <a:blip r:embed="rId2"/>
          <a:srcRect/>
          <a:stretch>
            <a:fillRect/>
          </a:stretch>
        </p:blipFill>
        <p:spPr bwMode="auto">
          <a:xfrm>
            <a:off x="1676400" y="1524000"/>
            <a:ext cx="5676900" cy="462915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139A49AE-499B-5B4D-8C50-18EC374C920D}"/>
              </a:ext>
            </a:extLst>
          </p:cNvPr>
          <p:cNvPicPr>
            <a:picLocks noGrp="1" noChangeAspect="1"/>
          </p:cNvPicPr>
          <p:nvPr>
            <p:ph idx="1"/>
          </p:nvPr>
        </p:nvPicPr>
        <p:blipFill>
          <a:blip r:embed="rId2"/>
          <a:stretch>
            <a:fillRect/>
          </a:stretch>
        </p:blipFill>
        <p:spPr>
          <a:xfrm>
            <a:off x="1371600" y="533400"/>
            <a:ext cx="6515100" cy="5562600"/>
          </a:xfrm>
          <a:prstGeom prst="rect">
            <a:avLst/>
          </a:prstGeom>
        </p:spPr>
      </p:pic>
      <p:sp>
        <p:nvSpPr>
          <p:cNvPr id="4" name="Footer Placeholder 3">
            <a:extLst>
              <a:ext uri="{FF2B5EF4-FFF2-40B4-BE49-F238E27FC236}">
                <a16:creationId xmlns:a16="http://schemas.microsoft.com/office/drawing/2014/main" xmlns="" id="{BCCFD0DA-C2B1-B84C-A47A-46A5D9630E55}"/>
              </a:ext>
            </a:extLst>
          </p:cNvPr>
          <p:cNvSpPr>
            <a:spLocks noGrp="1"/>
          </p:cNvSpPr>
          <p:nvPr>
            <p:ph type="ftr" sz="quarter" idx="11"/>
          </p:nvPr>
        </p:nvSpPr>
        <p:spPr/>
        <p:txBody>
          <a:bodyPr/>
          <a:lstStyle/>
          <a:p>
            <a:r>
              <a:rPr lang="en-US"/>
              <a:t>IBM</a:t>
            </a:r>
          </a:p>
        </p:txBody>
      </p:sp>
    </p:spTree>
    <p:extLst>
      <p:ext uri="{BB962C8B-B14F-4D97-AF65-F5344CB8AC3E}">
        <p14:creationId xmlns:p14="http://schemas.microsoft.com/office/powerpoint/2010/main" val="10671610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1143000"/>
            <a:ext cx="8229600" cy="5867400"/>
          </a:xfrm>
        </p:spPr>
        <p:txBody>
          <a:bodyPr/>
          <a:lstStyle/>
          <a:p>
            <a:pPr>
              <a:buFont typeface="+mj-lt"/>
              <a:buAutoNum type="arabicPeriod"/>
            </a:pPr>
            <a:r>
              <a:rPr lang="en-US" sz="1600" b="1" dirty="0" smtClean="0"/>
              <a:t>Cloud </a:t>
            </a:r>
            <a:r>
              <a:rPr lang="en-US" sz="1600" dirty="0" smtClean="0"/>
              <a:t>is centralized, federated, consolidated, shared, automated, compartmentalized, and programmable Infrastructure</a:t>
            </a:r>
            <a:endParaRPr lang="en-US" sz="1600" b="1" dirty="0" smtClean="0"/>
          </a:p>
          <a:p>
            <a:pPr>
              <a:buFont typeface="+mj-lt"/>
              <a:buAutoNum type="arabicPeriod"/>
            </a:pPr>
            <a:r>
              <a:rPr lang="en-US" sz="1600" b="1" dirty="0" smtClean="0"/>
              <a:t>Latency</a:t>
            </a:r>
            <a:r>
              <a:rPr lang="en-US" sz="1600" dirty="0" smtClean="0"/>
              <a:t> and </a:t>
            </a:r>
            <a:r>
              <a:rPr lang="en-US" sz="1600" b="1" dirty="0" smtClean="0"/>
              <a:t>Response time</a:t>
            </a:r>
            <a:r>
              <a:rPr lang="en-US" sz="1600" dirty="0" smtClean="0"/>
              <a:t> is often a critical part, especially when you deal with human life or emergency procedure.</a:t>
            </a:r>
            <a:endParaRPr lang="en-US" sz="1600" b="1" dirty="0" smtClean="0"/>
          </a:p>
          <a:p>
            <a:pPr>
              <a:buFont typeface="+mj-lt"/>
              <a:buAutoNum type="arabicPeriod"/>
            </a:pPr>
            <a:r>
              <a:rPr lang="en-US" sz="1600" b="1" dirty="0" smtClean="0"/>
              <a:t>Bandwidth Cost and Capacity</a:t>
            </a:r>
            <a:r>
              <a:rPr lang="en-US" sz="1600" dirty="0" smtClean="0"/>
              <a:t> is very often underestimated. If you want to use N smart devices requiring each one to communicate M bytes of data then you can quickly reach huge bandwidth requirements reaching </a:t>
            </a:r>
            <a:r>
              <a:rPr lang="en-US" sz="1600" dirty="0" err="1" smtClean="0"/>
              <a:t>Mbit</a:t>
            </a:r>
            <a:r>
              <a:rPr lang="en-US" sz="1600" dirty="0" smtClean="0"/>
              <a:t>/s or even </a:t>
            </a:r>
            <a:r>
              <a:rPr lang="en-US" sz="1600" dirty="0" err="1" smtClean="0"/>
              <a:t>Gbit</a:t>
            </a:r>
            <a:r>
              <a:rPr lang="en-US" sz="1600" dirty="0" smtClean="0"/>
              <a:t>/s at a gateway level. </a:t>
            </a:r>
            <a:endParaRPr lang="en-US" sz="1600" b="1" dirty="0" smtClean="0"/>
          </a:p>
          <a:p>
            <a:pPr>
              <a:buFont typeface="+mj-lt"/>
              <a:buAutoNum type="arabicPeriod"/>
            </a:pPr>
            <a:r>
              <a:rPr lang="en-US" sz="1600" b="1" dirty="0" smtClean="0"/>
              <a:t>Security and Privacy</a:t>
            </a:r>
            <a:r>
              <a:rPr lang="en-US" sz="1600" dirty="0" smtClean="0"/>
              <a:t> - transmitting device data over any open and public network is risky </a:t>
            </a:r>
            <a:endParaRPr lang="en-US" sz="1600" b="1" dirty="0" smtClean="0"/>
          </a:p>
          <a:p>
            <a:pPr>
              <a:buFont typeface="+mj-lt"/>
              <a:buAutoNum type="arabicPeriod"/>
            </a:pPr>
            <a:r>
              <a:rPr lang="en-US" sz="1600" b="1" dirty="0" smtClean="0"/>
              <a:t>Power consumption</a:t>
            </a:r>
            <a:r>
              <a:rPr lang="en-US" sz="1600" dirty="0" smtClean="0"/>
              <a:t> - Cloud computing is energy-hungry and that it is a concern for a low-carbon economy.</a:t>
            </a:r>
            <a:endParaRPr lang="en-US" sz="1600" b="1" dirty="0" smtClean="0"/>
          </a:p>
          <a:p>
            <a:pPr>
              <a:buFont typeface="+mj-lt"/>
              <a:buAutoNum type="arabicPeriod"/>
            </a:pPr>
            <a:r>
              <a:rPr lang="en-US" sz="1600" b="1" dirty="0" smtClean="0"/>
              <a:t>Data obesity</a:t>
            </a:r>
            <a:r>
              <a:rPr lang="en-US" sz="1600" dirty="0" smtClean="0"/>
              <a:t> – In a traditional cloud approach, huge amount of untreated data are pumped blindly into the cloud that it is supposed to have magical algorithms written by data scientists. This vision is really not the best efficient and it is much more wise to pre-treat data at a local level and to limit the cloud processes at the strict minimum.</a:t>
            </a:r>
            <a:endParaRPr lang="en-US" sz="1600" b="1" dirty="0" smtClean="0"/>
          </a:p>
          <a:p>
            <a:pPr>
              <a:buFont typeface="+mj-lt"/>
              <a:buAutoNum type="arabicPeriod"/>
            </a:pPr>
            <a:r>
              <a:rPr lang="en-US" sz="1600" b="1" dirty="0" smtClean="0"/>
              <a:t>Offline usages</a:t>
            </a:r>
            <a:r>
              <a:rPr lang="en-US" sz="1600" dirty="0" smtClean="0"/>
              <a:t> versus only-online usages – Pure cloud services do not allow offline usages. It is a major shortcoming since smart cities and industry 4.0 applications require a dual offline/online paradigm.</a:t>
            </a:r>
          </a:p>
          <a:p>
            <a:endParaRPr lang="en-US" sz="1600" dirty="0"/>
          </a:p>
        </p:txBody>
      </p:sp>
      <p:sp>
        <p:nvSpPr>
          <p:cNvPr id="5" name="Title 4"/>
          <p:cNvSpPr>
            <a:spLocks noGrp="1"/>
          </p:cNvSpPr>
          <p:nvPr>
            <p:ph type="title"/>
          </p:nvPr>
        </p:nvSpPr>
        <p:spPr/>
        <p:txBody>
          <a:bodyPr/>
          <a:lstStyle/>
          <a:p>
            <a:r>
              <a:rPr lang="en-US" sz="2400" b="1" dirty="0" smtClean="0">
                <a:latin typeface="+mj-lt"/>
              </a:rPr>
              <a:t>Why Cloud is not suitable for certain </a:t>
            </a:r>
            <a:r>
              <a:rPr lang="en-US" sz="2400" b="1" dirty="0" err="1" smtClean="0">
                <a:latin typeface="+mj-lt"/>
              </a:rPr>
              <a:t>IoT</a:t>
            </a:r>
            <a:r>
              <a:rPr lang="en-US" sz="2400" b="1" dirty="0" smtClean="0">
                <a:latin typeface="+mj-lt"/>
              </a:rPr>
              <a:t> Data Analytics?</a:t>
            </a:r>
            <a:br>
              <a:rPr lang="en-US" sz="2400" b="1" dirty="0" smtClean="0">
                <a:latin typeface="+mj-lt"/>
              </a:rPr>
            </a:br>
            <a:endParaRPr lang="en-US" sz="2400" dirty="0">
              <a:latin typeface="+mj-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0"/>
          </p:nvPr>
        </p:nvSpPr>
        <p:spPr>
          <a:xfrm>
            <a:off x="152400" y="990600"/>
            <a:ext cx="8839200" cy="4910667"/>
          </a:xfrm>
        </p:spPr>
        <p:txBody>
          <a:bodyPr>
            <a:noAutofit/>
          </a:bodyPr>
          <a:lstStyle/>
          <a:p>
            <a:pPr marL="457189" indent="-457189">
              <a:buFont typeface="Arial" panose="020B0604020202020204" pitchFamily="34" charset="0"/>
              <a:buChar char="•"/>
            </a:pPr>
            <a:r>
              <a:rPr lang="en-US" sz="2400" b="1" dirty="0">
                <a:solidFill>
                  <a:srgbClr val="000000"/>
                </a:solidFill>
                <a:latin typeface="Avenir Book"/>
                <a:cs typeface="Avenir Book"/>
              </a:rPr>
              <a:t>Volume and Velocity </a:t>
            </a:r>
            <a:r>
              <a:rPr lang="en-US" sz="2400" dirty="0">
                <a:solidFill>
                  <a:srgbClr val="000000"/>
                </a:solidFill>
                <a:latin typeface="Avenir Book"/>
                <a:cs typeface="Avenir Book"/>
              </a:rPr>
              <a:t>– ingesting, processing and storing such huge amounts of data which is gathered in real-time.</a:t>
            </a:r>
          </a:p>
          <a:p>
            <a:pPr marL="457189" indent="-457189">
              <a:buFont typeface="Arial" panose="020B0604020202020204" pitchFamily="34" charset="0"/>
              <a:buChar char="•"/>
            </a:pPr>
            <a:r>
              <a:rPr lang="en-US" sz="2400" b="1" dirty="0">
                <a:solidFill>
                  <a:srgbClr val="000000"/>
                </a:solidFill>
                <a:latin typeface="Avenir Book"/>
                <a:cs typeface="Avenir Book"/>
              </a:rPr>
              <a:t>Security</a:t>
            </a:r>
            <a:r>
              <a:rPr lang="en-US" sz="2400" dirty="0">
                <a:solidFill>
                  <a:srgbClr val="000000"/>
                </a:solidFill>
                <a:latin typeface="Avenir Book"/>
                <a:cs typeface="Avenir Book"/>
              </a:rPr>
              <a:t> – devices can be located in sensitive environments, control vital systems or send private data. </a:t>
            </a:r>
          </a:p>
          <a:p>
            <a:pPr marL="457189" indent="-457189">
              <a:buFont typeface="Arial" panose="020B0604020202020204" pitchFamily="34" charset="0"/>
              <a:buChar char="•"/>
            </a:pPr>
            <a:r>
              <a:rPr lang="en-US" sz="2400" b="1" dirty="0">
                <a:solidFill>
                  <a:srgbClr val="000000"/>
                </a:solidFill>
                <a:latin typeface="Avenir Book"/>
                <a:cs typeface="Avenir Book"/>
              </a:rPr>
              <a:t>Bandwidth</a:t>
            </a:r>
            <a:r>
              <a:rPr lang="en-US" sz="2400" dirty="0">
                <a:solidFill>
                  <a:srgbClr val="000000"/>
                </a:solidFill>
                <a:latin typeface="Avenir Book"/>
                <a:cs typeface="Avenir Book"/>
              </a:rPr>
              <a:t> – if devices constantly send the sensor and video data, it will hog the internet and cost a fortune. Therefore edge analytics approaches must be deployed to achieve scale and lower response time.</a:t>
            </a:r>
          </a:p>
          <a:p>
            <a:pPr marL="457189" indent="-457189">
              <a:buFont typeface="Arial" panose="020B0604020202020204" pitchFamily="34" charset="0"/>
              <a:buChar char="•"/>
            </a:pPr>
            <a:r>
              <a:rPr lang="en-US" sz="2400" b="1" dirty="0">
                <a:solidFill>
                  <a:srgbClr val="000000"/>
                </a:solidFill>
                <a:latin typeface="Avenir Book"/>
                <a:cs typeface="Avenir Book"/>
              </a:rPr>
              <a:t>Real-time Data Capture, Storage, Processing, Analytics, Knowledge Discovery, Decision-making and Actuation</a:t>
            </a:r>
          </a:p>
          <a:p>
            <a:pPr marL="457189" indent="-457189">
              <a:buFont typeface="Arial" panose="020B0604020202020204" pitchFamily="34" charset="0"/>
              <a:buChar char="•"/>
            </a:pPr>
            <a:r>
              <a:rPr lang="en-US" sz="2400" b="1" dirty="0">
                <a:solidFill>
                  <a:srgbClr val="000000"/>
                </a:solidFill>
                <a:latin typeface="Avenir Book"/>
                <a:cs typeface="Avenir Book"/>
              </a:rPr>
              <a:t>Less Latency and Faster Response</a:t>
            </a:r>
          </a:p>
          <a:p>
            <a:pPr marL="457189" indent="-457189">
              <a:buFont typeface="Arial" panose="020B0604020202020204" pitchFamily="34" charset="0"/>
              <a:buChar char="•"/>
            </a:pPr>
            <a:r>
              <a:rPr lang="en-US" sz="2400" b="1" dirty="0">
                <a:solidFill>
                  <a:srgbClr val="000000"/>
                </a:solidFill>
                <a:latin typeface="Avenir Book"/>
                <a:cs typeface="Avenir Book"/>
              </a:rPr>
              <a:t>Context-Awareness capability</a:t>
            </a:r>
          </a:p>
          <a:p>
            <a:pPr marL="457189" indent="-457189">
              <a:buFont typeface="Arial" panose="020B0604020202020204" pitchFamily="34" charset="0"/>
              <a:buChar char="•"/>
            </a:pPr>
            <a:r>
              <a:rPr lang="en-US" sz="2400" b="1" dirty="0">
                <a:solidFill>
                  <a:srgbClr val="000000"/>
                </a:solidFill>
                <a:latin typeface="Avenir Book"/>
                <a:cs typeface="Avenir Book"/>
              </a:rPr>
              <a:t>Combining real-time data with historical </a:t>
            </a:r>
            <a:r>
              <a:rPr lang="en-US" sz="2400" b="1" dirty="0" smtClean="0">
                <a:solidFill>
                  <a:srgbClr val="000000"/>
                </a:solidFill>
                <a:latin typeface="Avenir Book"/>
                <a:cs typeface="Avenir Book"/>
              </a:rPr>
              <a:t>state</a:t>
            </a:r>
            <a:endParaRPr lang="en-US" sz="2400" dirty="0">
              <a:solidFill>
                <a:srgbClr val="000000"/>
              </a:solidFill>
              <a:latin typeface="Avenir Book"/>
              <a:cs typeface="Avenir Book"/>
            </a:endParaRPr>
          </a:p>
          <a:p>
            <a:endParaRPr lang="en-US" sz="2400" dirty="0"/>
          </a:p>
        </p:txBody>
      </p:sp>
      <p:sp>
        <p:nvSpPr>
          <p:cNvPr id="3" name="Title 2"/>
          <p:cNvSpPr>
            <a:spLocks noGrp="1"/>
          </p:cNvSpPr>
          <p:nvPr>
            <p:ph type="title"/>
          </p:nvPr>
        </p:nvSpPr>
        <p:spPr>
          <a:xfrm>
            <a:off x="457200" y="0"/>
            <a:ext cx="8229600" cy="1143000"/>
          </a:xfrm>
        </p:spPr>
        <p:txBody>
          <a:bodyPr>
            <a:normAutofit/>
          </a:bodyPr>
          <a:lstStyle/>
          <a:p>
            <a:pPr algn="ctr">
              <a:lnSpc>
                <a:spcPct val="140000"/>
              </a:lnSpc>
            </a:pPr>
            <a:r>
              <a:rPr lang="en-US" sz="2800" b="1" dirty="0">
                <a:latin typeface="Avenir Book" panose="02000503020000020003" pitchFamily="2" charset="0"/>
              </a:rPr>
              <a:t>Why IoT Data Analytics has to be real-time and at Edge?</a:t>
            </a:r>
          </a:p>
        </p:txBody>
      </p:sp>
    </p:spTree>
    <p:extLst>
      <p:ext uri="{BB962C8B-B14F-4D97-AF65-F5344CB8AC3E}">
        <p14:creationId xmlns:p14="http://schemas.microsoft.com/office/powerpoint/2010/main" val="2132989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BE513A71-049F-4876-80DD-C59B71D7CD13}" type="slidenum">
              <a:rPr lang="en-US" altLang="zh-TW" smtClean="0"/>
              <a:pPr>
                <a:defRPr/>
              </a:pPr>
              <a:t>2</a:t>
            </a:fld>
            <a:endParaRPr lang="en-US" altLang="zh-TW"/>
          </a:p>
        </p:txBody>
      </p:sp>
      <p:sp>
        <p:nvSpPr>
          <p:cNvPr id="5" name="Rectangle 2"/>
          <p:cNvSpPr txBox="1">
            <a:spLocks noChangeArrowheads="1"/>
          </p:cNvSpPr>
          <p:nvPr/>
        </p:nvSpPr>
        <p:spPr bwMode="auto">
          <a:xfrm>
            <a:off x="679450" y="228600"/>
            <a:ext cx="60150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latinLnBrk="1" hangingPunct="0">
              <a:spcBef>
                <a:spcPct val="0"/>
              </a:spcBef>
              <a:spcAft>
                <a:spcPct val="0"/>
              </a:spcAft>
              <a:defRPr kumimoji="1" sz="3200">
                <a:solidFill>
                  <a:srgbClr val="160A44"/>
                </a:solidFill>
                <a:latin typeface="Arial" charset="0"/>
                <a:ea typeface="+mj-ea"/>
                <a:cs typeface="+mj-cs"/>
              </a:defRPr>
            </a:lvl1pPr>
            <a:lvl2pPr algn="l" rtl="0" eaLnBrk="0" fontAlgn="base" latinLnBrk="1" hangingPunct="0">
              <a:spcBef>
                <a:spcPct val="0"/>
              </a:spcBef>
              <a:spcAft>
                <a:spcPct val="0"/>
              </a:spcAft>
              <a:defRPr kumimoji="1" sz="3200">
                <a:solidFill>
                  <a:srgbClr val="160A44"/>
                </a:solidFill>
                <a:latin typeface="Arial" charset="0"/>
              </a:defRPr>
            </a:lvl2pPr>
            <a:lvl3pPr algn="l" rtl="0" eaLnBrk="0" fontAlgn="base" latinLnBrk="1" hangingPunct="0">
              <a:spcBef>
                <a:spcPct val="0"/>
              </a:spcBef>
              <a:spcAft>
                <a:spcPct val="0"/>
              </a:spcAft>
              <a:defRPr kumimoji="1" sz="3200">
                <a:solidFill>
                  <a:srgbClr val="160A44"/>
                </a:solidFill>
                <a:latin typeface="Arial" charset="0"/>
              </a:defRPr>
            </a:lvl3pPr>
            <a:lvl4pPr algn="l" rtl="0" eaLnBrk="0" fontAlgn="base" latinLnBrk="1" hangingPunct="0">
              <a:spcBef>
                <a:spcPct val="0"/>
              </a:spcBef>
              <a:spcAft>
                <a:spcPct val="0"/>
              </a:spcAft>
              <a:defRPr kumimoji="1" sz="3200">
                <a:solidFill>
                  <a:srgbClr val="160A44"/>
                </a:solidFill>
                <a:latin typeface="Arial" charset="0"/>
              </a:defRPr>
            </a:lvl4pPr>
            <a:lvl5pPr algn="l" rtl="0" eaLnBrk="0" fontAlgn="base" latinLnBrk="1" hangingPunct="0">
              <a:spcBef>
                <a:spcPct val="0"/>
              </a:spcBef>
              <a:spcAft>
                <a:spcPct val="0"/>
              </a:spcAft>
              <a:defRPr kumimoji="1" sz="3200">
                <a:solidFill>
                  <a:srgbClr val="160A44"/>
                </a:solidFill>
                <a:latin typeface="Arial" charset="0"/>
              </a:defRPr>
            </a:lvl5pPr>
            <a:lvl6pPr marL="457200" algn="l" rtl="0" fontAlgn="base" latinLnBrk="1">
              <a:spcBef>
                <a:spcPct val="0"/>
              </a:spcBef>
              <a:spcAft>
                <a:spcPct val="0"/>
              </a:spcAft>
              <a:defRPr kumimoji="1" sz="3200">
                <a:solidFill>
                  <a:srgbClr val="160A44"/>
                </a:solidFill>
                <a:latin typeface="Verdana" pitchFamily="34" charset="0"/>
              </a:defRPr>
            </a:lvl6pPr>
            <a:lvl7pPr marL="914400" algn="l" rtl="0" fontAlgn="base" latinLnBrk="1">
              <a:spcBef>
                <a:spcPct val="0"/>
              </a:spcBef>
              <a:spcAft>
                <a:spcPct val="0"/>
              </a:spcAft>
              <a:defRPr kumimoji="1" sz="3200">
                <a:solidFill>
                  <a:srgbClr val="160A44"/>
                </a:solidFill>
                <a:latin typeface="Verdana" pitchFamily="34" charset="0"/>
              </a:defRPr>
            </a:lvl7pPr>
            <a:lvl8pPr marL="1371600" algn="l" rtl="0" fontAlgn="base" latinLnBrk="1">
              <a:spcBef>
                <a:spcPct val="0"/>
              </a:spcBef>
              <a:spcAft>
                <a:spcPct val="0"/>
              </a:spcAft>
              <a:defRPr kumimoji="1" sz="3200">
                <a:solidFill>
                  <a:srgbClr val="160A44"/>
                </a:solidFill>
                <a:latin typeface="Verdana" pitchFamily="34" charset="0"/>
              </a:defRPr>
            </a:lvl8pPr>
            <a:lvl9pPr marL="1828800" algn="l" rtl="0" fontAlgn="base" latinLnBrk="1">
              <a:spcBef>
                <a:spcPct val="0"/>
              </a:spcBef>
              <a:spcAft>
                <a:spcPct val="0"/>
              </a:spcAft>
              <a:defRPr kumimoji="1" sz="3200">
                <a:solidFill>
                  <a:srgbClr val="160A44"/>
                </a:solidFill>
                <a:latin typeface="Verdana" pitchFamily="34" charset="0"/>
              </a:defRPr>
            </a:lvl9pPr>
          </a:lstStyle>
          <a:p>
            <a:pPr eaLnBrk="1" hangingPunct="1"/>
            <a:r>
              <a:rPr lang="en-US" altLang="zh-CN" sz="4000" kern="0" smtClean="0">
                <a:latin typeface="Arial" panose="020B0604020202020204" pitchFamily="34" charset="0"/>
                <a:ea typeface="SimSun" panose="02010600030101010101" pitchFamily="2" charset="-122"/>
              </a:rPr>
              <a:t>Starting from the Internet</a:t>
            </a:r>
            <a:endParaRPr lang="en-US" altLang="zh-TW" sz="4000" kern="0" smtClean="0">
              <a:latin typeface="Arial" panose="020B0604020202020204" pitchFamily="34" charset="0"/>
              <a:ea typeface="新細明體" panose="02020500000000000000" pitchFamily="18" charset="-120"/>
            </a:endParaRPr>
          </a:p>
        </p:txBody>
      </p:sp>
      <p:sp>
        <p:nvSpPr>
          <p:cNvPr id="6" name="Rectangle 3"/>
          <p:cNvSpPr txBox="1">
            <a:spLocks noChangeArrowheads="1"/>
          </p:cNvSpPr>
          <p:nvPr/>
        </p:nvSpPr>
        <p:spPr bwMode="auto">
          <a:xfrm>
            <a:off x="687388" y="4870450"/>
            <a:ext cx="770572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Clr>
                <a:srgbClr val="420371"/>
              </a:buClr>
              <a:buFont typeface="Wingdings" panose="05000000000000000000" pitchFamily="2" charset="2"/>
              <a:buChar char="Ø"/>
              <a:defRPr kumimoji="1" sz="2400">
                <a:solidFill>
                  <a:srgbClr val="160A44"/>
                </a:solidFill>
                <a:latin typeface="+mj-lt"/>
                <a:ea typeface="Gulim" pitchFamily="34" charset="-127"/>
                <a:cs typeface="+mn-cs"/>
              </a:defRPr>
            </a:lvl1pPr>
            <a:lvl2pPr marL="742950" indent="-285750" algn="l" rtl="0" eaLnBrk="0" fontAlgn="base" latinLnBrk="1" hangingPunct="0">
              <a:spcBef>
                <a:spcPct val="20000"/>
              </a:spcBef>
              <a:spcAft>
                <a:spcPct val="0"/>
              </a:spcAft>
              <a:buClr>
                <a:srgbClr val="420371"/>
              </a:buClr>
              <a:buFont typeface="Wingdings" panose="05000000000000000000" pitchFamily="2" charset="2"/>
              <a:buChar char="Ø"/>
              <a:defRPr kumimoji="1" sz="2400">
                <a:solidFill>
                  <a:srgbClr val="160A44"/>
                </a:solidFill>
                <a:latin typeface="+mj-lt"/>
                <a:ea typeface="Gulim" pitchFamily="34" charset="-127"/>
              </a:defRPr>
            </a:lvl2pPr>
            <a:lvl3pPr marL="1143000" indent="-228600" algn="l" rtl="0" eaLnBrk="0" fontAlgn="base" latinLnBrk="1" hangingPunct="0">
              <a:spcBef>
                <a:spcPct val="20000"/>
              </a:spcBef>
              <a:spcAft>
                <a:spcPct val="0"/>
              </a:spcAft>
              <a:buClr>
                <a:srgbClr val="420371"/>
              </a:buClr>
              <a:buFont typeface="Wingdings" panose="05000000000000000000" pitchFamily="2" charset="2"/>
              <a:buChar char="Ø"/>
              <a:defRPr kumimoji="1" sz="2400">
                <a:solidFill>
                  <a:srgbClr val="160A44"/>
                </a:solidFill>
                <a:latin typeface="+mj-lt"/>
                <a:ea typeface="Gulim" pitchFamily="34" charset="-127"/>
              </a:defRPr>
            </a:lvl3pPr>
            <a:lvl4pPr marL="1600200" indent="-228600" algn="l" rtl="0" eaLnBrk="0" fontAlgn="base" latinLnBrk="1" hangingPunct="0">
              <a:spcBef>
                <a:spcPct val="20000"/>
              </a:spcBef>
              <a:spcAft>
                <a:spcPct val="0"/>
              </a:spcAft>
              <a:buClr>
                <a:srgbClr val="420371"/>
              </a:buClr>
              <a:buFont typeface="Wingdings" panose="05000000000000000000" pitchFamily="2" charset="2"/>
              <a:buChar char="Ø"/>
              <a:defRPr kumimoji="1" sz="2400">
                <a:solidFill>
                  <a:srgbClr val="160A44"/>
                </a:solidFill>
                <a:latin typeface="+mj-lt"/>
                <a:ea typeface="Gulim" pitchFamily="34" charset="-127"/>
              </a:defRPr>
            </a:lvl4pPr>
            <a:lvl5pPr marL="2057400" indent="-228600" algn="l" rtl="0" eaLnBrk="0" fontAlgn="base" latinLnBrk="1" hangingPunct="0">
              <a:spcBef>
                <a:spcPct val="20000"/>
              </a:spcBef>
              <a:spcAft>
                <a:spcPct val="0"/>
              </a:spcAft>
              <a:buClr>
                <a:srgbClr val="420371"/>
              </a:buClr>
              <a:buFont typeface="Wingdings" panose="05000000000000000000" pitchFamily="2" charset="2"/>
              <a:buChar char="Ø"/>
              <a:defRPr kumimoji="1" sz="2400">
                <a:solidFill>
                  <a:srgbClr val="160A44"/>
                </a:solidFill>
                <a:latin typeface="+mj-lt"/>
                <a:ea typeface="Gulim" pitchFamily="34" charset="-127"/>
              </a:defRPr>
            </a:lvl5pPr>
            <a:lvl6pPr marL="2514600" indent="-228600" algn="l" rtl="0" fontAlgn="base" latinLnBrk="1">
              <a:spcBef>
                <a:spcPct val="20000"/>
              </a:spcBef>
              <a:spcAft>
                <a:spcPct val="0"/>
              </a:spcAft>
              <a:buClr>
                <a:srgbClr val="420371"/>
              </a:buClr>
              <a:buFont typeface="Wingdings" pitchFamily="2" charset="2"/>
              <a:buChar char="Ø"/>
              <a:defRPr kumimoji="1">
                <a:solidFill>
                  <a:srgbClr val="160A44"/>
                </a:solidFill>
                <a:latin typeface="+mn-lt"/>
                <a:ea typeface="+mn-ea"/>
              </a:defRPr>
            </a:lvl6pPr>
            <a:lvl7pPr marL="2971800" indent="-228600" algn="l" rtl="0" fontAlgn="base" latinLnBrk="1">
              <a:spcBef>
                <a:spcPct val="20000"/>
              </a:spcBef>
              <a:spcAft>
                <a:spcPct val="0"/>
              </a:spcAft>
              <a:buClr>
                <a:srgbClr val="420371"/>
              </a:buClr>
              <a:buFont typeface="Wingdings" pitchFamily="2" charset="2"/>
              <a:buChar char="Ø"/>
              <a:defRPr kumimoji="1">
                <a:solidFill>
                  <a:srgbClr val="160A44"/>
                </a:solidFill>
                <a:latin typeface="+mn-lt"/>
                <a:ea typeface="+mn-ea"/>
              </a:defRPr>
            </a:lvl7pPr>
            <a:lvl8pPr marL="3429000" indent="-228600" algn="l" rtl="0" fontAlgn="base" latinLnBrk="1">
              <a:spcBef>
                <a:spcPct val="20000"/>
              </a:spcBef>
              <a:spcAft>
                <a:spcPct val="0"/>
              </a:spcAft>
              <a:buClr>
                <a:srgbClr val="420371"/>
              </a:buClr>
              <a:buFont typeface="Wingdings" pitchFamily="2" charset="2"/>
              <a:buChar char="Ø"/>
              <a:defRPr kumimoji="1">
                <a:solidFill>
                  <a:srgbClr val="160A44"/>
                </a:solidFill>
                <a:latin typeface="+mn-lt"/>
                <a:ea typeface="+mn-ea"/>
              </a:defRPr>
            </a:lvl8pPr>
            <a:lvl9pPr marL="3886200" indent="-228600" algn="l" rtl="0" fontAlgn="base" latinLnBrk="1">
              <a:spcBef>
                <a:spcPct val="20000"/>
              </a:spcBef>
              <a:spcAft>
                <a:spcPct val="0"/>
              </a:spcAft>
              <a:buClr>
                <a:srgbClr val="420371"/>
              </a:buClr>
              <a:buFont typeface="Wingdings" pitchFamily="2" charset="2"/>
              <a:buChar char="Ø"/>
              <a:defRPr kumimoji="1">
                <a:solidFill>
                  <a:srgbClr val="160A44"/>
                </a:solidFill>
                <a:latin typeface="+mn-lt"/>
                <a:ea typeface="+mn-ea"/>
              </a:defRPr>
            </a:lvl9pPr>
          </a:lstStyle>
          <a:p>
            <a:pPr marL="342900" marR="0" lvl="0" indent="-342900" algn="l" defTabSz="914400" rtl="0" eaLnBrk="1" fontAlgn="base" latinLnBrk="1" hangingPunct="1">
              <a:lnSpc>
                <a:spcPct val="80000"/>
              </a:lnSpc>
              <a:spcBef>
                <a:spcPct val="20000"/>
              </a:spcBef>
              <a:spcAft>
                <a:spcPct val="0"/>
              </a:spcAft>
              <a:buClr>
                <a:srgbClr val="420371"/>
              </a:buClr>
              <a:buSzTx/>
              <a:buFont typeface="Wingdings" panose="05000000000000000000" pitchFamily="2" charset="2"/>
              <a:buChar char="Ø"/>
              <a:tabLst/>
              <a:defRPr/>
            </a:pPr>
            <a:r>
              <a:rPr kumimoji="1" lang="en-US" altLang="zh-CN" sz="2000" b="0" i="0" u="none" strike="noStrike" kern="0" cap="none" spc="0" normalizeH="0" baseline="0" noProof="0" smtClean="0">
                <a:ln>
                  <a:noFill/>
                </a:ln>
                <a:solidFill>
                  <a:srgbClr val="160A44"/>
                </a:solidFill>
                <a:effectLst/>
                <a:uLnTx/>
                <a:uFillTx/>
                <a:latin typeface="Verdana"/>
                <a:ea typeface="Gulim" pitchFamily="34" charset="-127"/>
                <a:cs typeface="+mn-cs"/>
              </a:rPr>
              <a:t>Internet appears everywhere in the world</a:t>
            </a:r>
          </a:p>
          <a:p>
            <a:pPr marL="342900" marR="0" lvl="0" indent="-342900" algn="l" defTabSz="914400" rtl="0" eaLnBrk="1" fontAlgn="base" latinLnBrk="1" hangingPunct="1">
              <a:lnSpc>
                <a:spcPct val="80000"/>
              </a:lnSpc>
              <a:spcBef>
                <a:spcPct val="20000"/>
              </a:spcBef>
              <a:spcAft>
                <a:spcPct val="0"/>
              </a:spcAft>
              <a:buClr>
                <a:srgbClr val="420371"/>
              </a:buClr>
              <a:buSzTx/>
              <a:buFont typeface="Wingdings" panose="05000000000000000000" pitchFamily="2" charset="2"/>
              <a:buChar char="Ø"/>
              <a:tabLst/>
              <a:defRPr/>
            </a:pPr>
            <a:endParaRPr kumimoji="1" lang="zh-CN" altLang="en-US" sz="2000" b="0" i="0" u="none" strike="noStrike" kern="0" cap="none" spc="0" normalizeH="0" baseline="0" noProof="0" smtClean="0">
              <a:ln>
                <a:noFill/>
              </a:ln>
              <a:solidFill>
                <a:srgbClr val="160A44"/>
              </a:solidFill>
              <a:effectLst/>
              <a:uLnTx/>
              <a:uFillTx/>
              <a:latin typeface="Verdana"/>
              <a:ea typeface="Gulim" pitchFamily="34" charset="-127"/>
              <a:cs typeface="+mn-cs"/>
            </a:endParaRPr>
          </a:p>
          <a:p>
            <a:pPr marL="342900" marR="0" lvl="0" indent="-342900" algn="l" defTabSz="914400" rtl="0" eaLnBrk="1" fontAlgn="base" latinLnBrk="1" hangingPunct="1">
              <a:lnSpc>
                <a:spcPct val="80000"/>
              </a:lnSpc>
              <a:spcBef>
                <a:spcPct val="20000"/>
              </a:spcBef>
              <a:spcAft>
                <a:spcPct val="0"/>
              </a:spcAft>
              <a:buClr>
                <a:srgbClr val="420371"/>
              </a:buClr>
              <a:buSzTx/>
              <a:buFont typeface="Wingdings" panose="05000000000000000000" pitchFamily="2" charset="2"/>
              <a:buChar char="Ø"/>
              <a:tabLst/>
              <a:defRPr/>
            </a:pPr>
            <a:r>
              <a:rPr kumimoji="1" lang="en-US" altLang="zh-CN" sz="2000" b="0" i="0" u="none" strike="noStrike" kern="0" cap="none" spc="0" normalizeH="0" baseline="0" noProof="0" smtClean="0">
                <a:ln>
                  <a:noFill/>
                </a:ln>
                <a:solidFill>
                  <a:srgbClr val="160A44"/>
                </a:solidFill>
                <a:effectLst/>
                <a:uLnTx/>
                <a:uFillTx/>
                <a:latin typeface="Verdana"/>
                <a:ea typeface="Gulim" pitchFamily="34" charset="-127"/>
                <a:cs typeface="+mn-cs"/>
              </a:rPr>
              <a:t>but it is still a connection between people and people</a:t>
            </a:r>
          </a:p>
        </p:txBody>
      </p:sp>
      <p:pic>
        <p:nvPicPr>
          <p:cNvPr id="7" name="Picture 5" descr="internet_0312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25" y="1190625"/>
            <a:ext cx="3344863"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st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475" y="1284288"/>
            <a:ext cx="3063875" cy="260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AutoShape 7"/>
          <p:cNvSpPr>
            <a:spLocks noChangeArrowheads="1"/>
          </p:cNvSpPr>
          <p:nvPr/>
        </p:nvSpPr>
        <p:spPr bwMode="auto">
          <a:xfrm>
            <a:off x="4810533" y="2303235"/>
            <a:ext cx="976313" cy="485775"/>
          </a:xfrm>
          <a:prstGeom prst="rightArrow">
            <a:avLst>
              <a:gd name="adj1" fmla="val 50000"/>
              <a:gd name="adj2" fmla="val 50245"/>
            </a:avLst>
          </a:prstGeom>
          <a:solidFill>
            <a:srgbClr val="00CC99"/>
          </a:solidFill>
          <a:ln w="9525" algn="ctr">
            <a:solidFill>
              <a:srgbClr val="000000"/>
            </a:solidFill>
            <a:miter lim="800000"/>
            <a:headEnd/>
            <a:tailEnd/>
          </a:ln>
          <a:effectLst/>
          <a:scene3d>
            <a:camera prst="orthographicFront"/>
            <a:lightRig rig="threePt" dir="t"/>
          </a:scene3d>
          <a:sp3d>
            <a:bevelT/>
          </a:sp3d>
          <a:extLst/>
        </p:spPr>
        <p:txBody>
          <a:bodyPr wrap="none" anchor="ct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zh-CN" altLang="zh-CN" sz="2400" b="0" i="0" u="none" strike="noStrike" kern="0" cap="none" spc="0" normalizeH="0" baseline="0" noProof="0">
              <a:ln>
                <a:noFill/>
              </a:ln>
              <a:solidFill>
                <a:srgbClr val="000000"/>
              </a:solidFill>
              <a:effectLst/>
              <a:uLnTx/>
              <a:uFillTx/>
              <a:latin typeface="Gulim" panose="020B0600000101010101" pitchFamily="34" charset="-127"/>
              <a:ea typeface="Gulim" panose="020B0600000101010101" pitchFamily="34" charset="-127"/>
            </a:endParaRPr>
          </a:p>
        </p:txBody>
      </p:sp>
    </p:spTree>
    <p:extLst>
      <p:ext uri="{BB962C8B-B14F-4D97-AF65-F5344CB8AC3E}">
        <p14:creationId xmlns:p14="http://schemas.microsoft.com/office/powerpoint/2010/main" val="167280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534400" cy="808038"/>
          </a:xfrm>
        </p:spPr>
        <p:txBody>
          <a:bodyPr/>
          <a:lstStyle/>
          <a:p>
            <a:r>
              <a:rPr lang="en-US" altLang="ja-JP" dirty="0"/>
              <a:t>Smart Transportation: ITS</a:t>
            </a:r>
            <a:endParaRPr lang="en-US" dirty="0"/>
          </a:p>
        </p:txBody>
      </p:sp>
      <p:sp>
        <p:nvSpPr>
          <p:cNvPr id="3" name="Content Placeholder 2"/>
          <p:cNvSpPr>
            <a:spLocks noGrp="1"/>
          </p:cNvSpPr>
          <p:nvPr>
            <p:ph idx="1"/>
          </p:nvPr>
        </p:nvSpPr>
        <p:spPr>
          <a:xfrm>
            <a:off x="381000" y="1257300"/>
            <a:ext cx="4191000" cy="5257800"/>
          </a:xfrm>
        </p:spPr>
        <p:txBody>
          <a:bodyPr>
            <a:normAutofit lnSpcReduction="10000"/>
          </a:bodyPr>
          <a:lstStyle/>
          <a:p>
            <a:pPr>
              <a:buClr>
                <a:srgbClr val="3333FF"/>
              </a:buClr>
              <a:buFont typeface="Wingdings" pitchFamily="2" charset="2"/>
              <a:buChar char="§"/>
            </a:pPr>
            <a:r>
              <a:rPr lang="en-US" sz="1800" dirty="0"/>
              <a:t>Intelligent Transportation </a:t>
            </a:r>
            <a:r>
              <a:rPr lang="en-US" sz="1800" dirty="0" smtClean="0"/>
              <a:t>System </a:t>
            </a:r>
            <a:r>
              <a:rPr lang="en-US" sz="1800" dirty="0"/>
              <a:t>(</a:t>
            </a:r>
            <a:r>
              <a:rPr lang="en-US" sz="1800" dirty="0" smtClean="0"/>
              <a:t>ITS) is designed to provide the </a:t>
            </a:r>
            <a:r>
              <a:rPr lang="en-US" sz="1800" dirty="0">
                <a:solidFill>
                  <a:srgbClr val="FF0000"/>
                </a:solidFill>
              </a:rPr>
              <a:t>real-time </a:t>
            </a:r>
            <a:r>
              <a:rPr lang="en-US" sz="1800" dirty="0"/>
              <a:t>and</a:t>
            </a:r>
            <a:r>
              <a:rPr lang="en-US" sz="1800" dirty="0">
                <a:solidFill>
                  <a:srgbClr val="FF0000"/>
                </a:solidFill>
              </a:rPr>
              <a:t> reliable delivery</a:t>
            </a:r>
            <a:r>
              <a:rPr lang="en-US" sz="1800" dirty="0"/>
              <a:t> of traffic-related information to drivers </a:t>
            </a:r>
            <a:r>
              <a:rPr lang="en-US" sz="1800" dirty="0" smtClean="0"/>
              <a:t>such </a:t>
            </a:r>
            <a:r>
              <a:rPr lang="en-US" sz="1800" dirty="0"/>
              <a:t>as blind spot warnings during lane </a:t>
            </a:r>
            <a:r>
              <a:rPr lang="en-US" sz="1800" dirty="0" smtClean="0"/>
              <a:t>changing or notification of congestion </a:t>
            </a:r>
            <a:r>
              <a:rPr lang="en-US" sz="1800" dirty="0"/>
              <a:t>and rerouting advise that can help to </a:t>
            </a:r>
            <a:r>
              <a:rPr lang="en-US" sz="1800" dirty="0" smtClean="0"/>
              <a:t>reduce </a:t>
            </a:r>
            <a:r>
              <a:rPr lang="en-US" sz="1800" dirty="0"/>
              <a:t>traffic congestion and </a:t>
            </a:r>
            <a:r>
              <a:rPr lang="en-US" sz="1800" dirty="0" smtClean="0"/>
              <a:t>lost productivity</a:t>
            </a:r>
          </a:p>
          <a:p>
            <a:pPr>
              <a:buClr>
                <a:srgbClr val="3333FF"/>
              </a:buClr>
              <a:buFont typeface="Wingdings" pitchFamily="2" charset="2"/>
              <a:buChar char="§"/>
            </a:pPr>
            <a:endParaRPr lang="en-US" sz="1800" dirty="0" smtClean="0"/>
          </a:p>
          <a:p>
            <a:pPr>
              <a:buClr>
                <a:srgbClr val="3333FF"/>
              </a:buClr>
              <a:buFont typeface="Wingdings" pitchFamily="2" charset="2"/>
              <a:buChar char="§"/>
            </a:pPr>
            <a:r>
              <a:rPr lang="en-US" sz="1800" dirty="0" smtClean="0"/>
              <a:t>ITS involves close coupling by:</a:t>
            </a:r>
            <a:endParaRPr lang="en-US" sz="1800" dirty="0"/>
          </a:p>
          <a:p>
            <a:pPr indent="0">
              <a:buClr>
                <a:srgbClr val="00B050"/>
              </a:buClr>
              <a:buFont typeface="Wingdings" pitchFamily="2" charset="2"/>
              <a:buChar char="Ø"/>
            </a:pPr>
            <a:r>
              <a:rPr lang="en-US" sz="1800" dirty="0" smtClean="0"/>
              <a:t> Vehicle-to-vehicle </a:t>
            </a:r>
            <a:r>
              <a:rPr lang="en-US" sz="1800" dirty="0"/>
              <a:t>(V2V</a:t>
            </a:r>
            <a:r>
              <a:rPr lang="en-US" sz="1800" dirty="0" smtClean="0"/>
              <a:t>) via   </a:t>
            </a:r>
          </a:p>
          <a:p>
            <a:pPr indent="0">
              <a:buClr>
                <a:srgbClr val="00B050"/>
              </a:buClr>
              <a:buNone/>
            </a:pPr>
            <a:r>
              <a:rPr lang="en-US" sz="1800" dirty="0"/>
              <a:t> </a:t>
            </a:r>
            <a:r>
              <a:rPr lang="en-US" sz="1800" dirty="0" smtClean="0"/>
              <a:t>   wireless network</a:t>
            </a:r>
            <a:endParaRPr lang="en-US" sz="1800" dirty="0"/>
          </a:p>
          <a:p>
            <a:pPr indent="0">
              <a:buClr>
                <a:srgbClr val="00B050"/>
              </a:buClr>
              <a:buFont typeface="Wingdings" pitchFamily="2" charset="2"/>
              <a:buChar char="Ø"/>
            </a:pPr>
            <a:r>
              <a:rPr lang="en-US" sz="1800" dirty="0" smtClean="0"/>
              <a:t> Vehicles-to-road-side   </a:t>
            </a:r>
          </a:p>
          <a:p>
            <a:pPr indent="0">
              <a:buClr>
                <a:srgbClr val="00B050"/>
              </a:buClr>
              <a:buNone/>
            </a:pPr>
            <a:r>
              <a:rPr lang="en-US" sz="1800" dirty="0"/>
              <a:t> </a:t>
            </a:r>
            <a:r>
              <a:rPr lang="en-US" sz="1800" dirty="0" smtClean="0"/>
              <a:t>   infrastructure </a:t>
            </a:r>
            <a:r>
              <a:rPr lang="en-US" sz="1800" dirty="0"/>
              <a:t>(V2I</a:t>
            </a:r>
            <a:r>
              <a:rPr lang="en-US" sz="1800" dirty="0" smtClean="0"/>
              <a:t>) via </a:t>
            </a:r>
          </a:p>
          <a:p>
            <a:pPr indent="0">
              <a:buClr>
                <a:srgbClr val="00B050"/>
              </a:buClr>
              <a:buNone/>
            </a:pPr>
            <a:r>
              <a:rPr lang="en-US" sz="1800" dirty="0"/>
              <a:t> </a:t>
            </a:r>
            <a:r>
              <a:rPr lang="en-US" sz="1800" dirty="0" smtClean="0"/>
              <a:t>   wireless network</a:t>
            </a:r>
          </a:p>
          <a:p>
            <a:pPr indent="0">
              <a:buClr>
                <a:srgbClr val="00B050"/>
              </a:buClr>
              <a:buFont typeface="Wingdings" pitchFamily="2" charset="2"/>
              <a:buChar char="Ø"/>
            </a:pPr>
            <a:r>
              <a:rPr lang="en-US" altLang="ja-JP" sz="1800" dirty="0" smtClean="0"/>
              <a:t> Multiple infrastructure via</a:t>
            </a:r>
          </a:p>
          <a:p>
            <a:pPr indent="0">
              <a:buClr>
                <a:srgbClr val="00B050"/>
              </a:buClr>
              <a:buNone/>
            </a:pPr>
            <a:r>
              <a:rPr lang="en-US" altLang="ja-JP" sz="1800" dirty="0" smtClean="0"/>
              <a:t>    wired network</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pic>
        <p:nvPicPr>
          <p:cNvPr id="11266" name="Picture 2" descr="C:\Users\Naushin\Desktop\highway.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0" y="1467105"/>
            <a:ext cx="3840480" cy="241909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4657725" y="4343401"/>
            <a:ext cx="4191000" cy="1066800"/>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Wingdings" pitchFamily="2" charset="2"/>
              <a:buChar char="Ø"/>
              <a:defRPr sz="1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Wingdings" pitchFamily="2" charset="2"/>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Courier New" pitchFamily="49" charset="0"/>
              <a:buChar char="o"/>
              <a:defRPr sz="18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285750" algn="just">
              <a:buClr>
                <a:srgbClr val="3333FF"/>
              </a:buClr>
              <a:buFont typeface="Wingdings" pitchFamily="2" charset="2"/>
              <a:buChar char="§"/>
            </a:pPr>
            <a:r>
              <a:rPr lang="en-US" sz="1800" dirty="0" smtClean="0">
                <a:solidFill>
                  <a:srgbClr val="FF0000"/>
                </a:solidFill>
              </a:rPr>
              <a:t>Real-time </a:t>
            </a:r>
            <a:r>
              <a:rPr lang="en-US" sz="1800" dirty="0" smtClean="0"/>
              <a:t>and</a:t>
            </a:r>
            <a:r>
              <a:rPr lang="en-US" sz="1800" dirty="0" smtClean="0">
                <a:solidFill>
                  <a:srgbClr val="FF0000"/>
                </a:solidFill>
              </a:rPr>
              <a:t> reliable </a:t>
            </a:r>
            <a:r>
              <a:rPr lang="en-US" sz="1800" dirty="0" smtClean="0"/>
              <a:t>information dissemination for V2V and V2I   communications are  difficult problem</a:t>
            </a:r>
          </a:p>
        </p:txBody>
      </p:sp>
      <p:sp>
        <p:nvSpPr>
          <p:cNvPr id="9" name="TextBox 8"/>
          <p:cNvSpPr txBox="1"/>
          <p:nvPr/>
        </p:nvSpPr>
        <p:spPr bwMode="auto">
          <a:xfrm>
            <a:off x="604" y="24879"/>
            <a:ext cx="1763083" cy="307777"/>
          </a:xfrm>
          <a:prstGeom prst="rect">
            <a:avLst/>
          </a:prstGeom>
          <a:noFill/>
          <a:ln w="9525">
            <a:noFill/>
            <a:miter lim="800000"/>
            <a:headEnd/>
            <a:tailEnd/>
          </a:ln>
        </p:spPr>
        <p:txBody>
          <a:bodyPr wrap="square" rtlCol="0" anchor="ctr">
            <a:spAutoFit/>
          </a:bodyPr>
          <a:lstStyle/>
          <a:p>
            <a:r>
              <a:rPr lang="en-US" sz="1400" dirty="0" smtClean="0">
                <a:solidFill>
                  <a:schemeClr val="bg1"/>
                </a:solidFill>
                <a:latin typeface="Arial" panose="020B0604020202020204" pitchFamily="34" charset="0"/>
                <a:ea typeface="ＭＳ Ｐゴシック" pitchFamily="50" charset="-128"/>
                <a:cs typeface="Arial" panose="020B0604020202020204" pitchFamily="34" charset="0"/>
              </a:rPr>
              <a:t>1.0 Introduction</a:t>
            </a:r>
          </a:p>
        </p:txBody>
      </p:sp>
    </p:spTree>
    <p:extLst>
      <p:ext uri="{BB962C8B-B14F-4D97-AF65-F5344CB8AC3E}">
        <p14:creationId xmlns:p14="http://schemas.microsoft.com/office/powerpoint/2010/main" val="22398018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hlinkClick r:id="rId2"/>
              </a:rPr>
              <a:t>https://www.youtube.com/watch?v=hXC7vCcg2xo</a:t>
            </a:r>
            <a:endParaRPr lang="en-US" dirty="0" smtClean="0"/>
          </a:p>
          <a:p>
            <a:endParaRPr lang="en-US" dirty="0" smtClean="0"/>
          </a:p>
          <a:p>
            <a:r>
              <a:rPr lang="en-US" dirty="0" smtClean="0">
                <a:hlinkClick r:id="rId3"/>
              </a:rPr>
              <a:t>https://</a:t>
            </a:r>
            <a:r>
              <a:rPr lang="en-US" dirty="0" smtClean="0">
                <a:hlinkClick r:id="rId3"/>
              </a:rPr>
              <a:t>www.youtube.com/watch?v=dDUDO3yA2Bs</a:t>
            </a:r>
            <a:endParaRPr lang="en-US" dirty="0" smtClean="0"/>
          </a:p>
          <a:p>
            <a:endParaRPr lang="en-US" dirty="0"/>
          </a:p>
          <a:p>
            <a:r>
              <a:rPr lang="en-US" dirty="0">
                <a:hlinkClick r:id="rId4"/>
              </a:rPr>
              <a:t>https://</a:t>
            </a:r>
            <a:r>
              <a:rPr lang="en-US" dirty="0" smtClean="0">
                <a:hlinkClick r:id="rId4"/>
              </a:rPr>
              <a:t>www.youtube.com/watch?v=Ge4rG8ER_CU</a:t>
            </a:r>
            <a:endParaRPr lang="en-US" dirty="0" smtClean="0"/>
          </a:p>
          <a:p>
            <a:endParaRPr lang="en-US" dirty="0"/>
          </a:p>
          <a:p>
            <a:r>
              <a:rPr lang="en-US" dirty="0"/>
              <a:t>https://www.youtube.com/watch?v=Br5aJa6MkBc</a:t>
            </a:r>
            <a:endParaRPr lang="en-US" dirty="0"/>
          </a:p>
        </p:txBody>
      </p:sp>
      <p:sp>
        <p:nvSpPr>
          <p:cNvPr id="4" name="Slide Number Placeholder 3"/>
          <p:cNvSpPr>
            <a:spLocks noGrp="1"/>
          </p:cNvSpPr>
          <p:nvPr>
            <p:ph type="sldNum" sz="quarter" idx="12"/>
          </p:nvPr>
        </p:nvSpPr>
        <p:spPr/>
        <p:txBody>
          <a:bodyPr/>
          <a:lstStyle/>
          <a:p>
            <a:pPr>
              <a:defRPr/>
            </a:pPr>
            <a:fld id="{BE513A71-049F-4876-80DD-C59B71D7CD13}" type="slidenum">
              <a:rPr lang="en-US" altLang="zh-TW" smtClean="0"/>
              <a:pPr>
                <a:defRPr/>
              </a:pPr>
              <a:t>21</a:t>
            </a:fld>
            <a:endParaRPr lang="en-US" altLang="zh-TW"/>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solidFill>
                  <a:schemeClr val="tx1"/>
                </a:solidFill>
                <a:latin typeface="Arial" panose="020B0604020202020204" pitchFamily="34" charset="0"/>
                <a:ea typeface="SimSun" panose="02010600030101010101" pitchFamily="2" charset="-122"/>
              </a:rPr>
              <a:t>What is the Internet of Things?</a:t>
            </a:r>
            <a:endParaRPr lang="en-US" sz="4000" dirty="0">
              <a:solidFill>
                <a:schemeClr val="tx1"/>
              </a:solidFill>
            </a:endParaRPr>
          </a:p>
        </p:txBody>
      </p:sp>
      <p:sp>
        <p:nvSpPr>
          <p:cNvPr id="4" name="Slide Number Placeholder 3"/>
          <p:cNvSpPr>
            <a:spLocks noGrp="1"/>
          </p:cNvSpPr>
          <p:nvPr>
            <p:ph type="sldNum" sz="quarter" idx="12"/>
          </p:nvPr>
        </p:nvSpPr>
        <p:spPr/>
        <p:txBody>
          <a:bodyPr/>
          <a:lstStyle/>
          <a:p>
            <a:pPr>
              <a:defRPr/>
            </a:pPr>
            <a:fld id="{BE513A71-049F-4876-80DD-C59B71D7CD13}" type="slidenum">
              <a:rPr lang="en-US" altLang="zh-TW" smtClean="0"/>
              <a:pPr>
                <a:defRPr/>
              </a:pPr>
              <a:t>3</a:t>
            </a:fld>
            <a:endParaRPr lang="en-US" altLang="zh-TW"/>
          </a:p>
        </p:txBody>
      </p:sp>
      <p:pic>
        <p:nvPicPr>
          <p:cNvPr id="5" name="Picture 4" descr="200910280859378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959" y="1340768"/>
            <a:ext cx="4775200" cy="354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txBox="1">
            <a:spLocks noChangeArrowheads="1"/>
          </p:cNvSpPr>
          <p:nvPr/>
        </p:nvSpPr>
        <p:spPr bwMode="auto">
          <a:xfrm>
            <a:off x="597234" y="4928518"/>
            <a:ext cx="8297862"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Clr>
                <a:srgbClr val="420371"/>
              </a:buClr>
              <a:buFont typeface="Wingdings" panose="05000000000000000000" pitchFamily="2" charset="2"/>
              <a:buChar char="Ø"/>
              <a:defRPr kumimoji="1" sz="2400">
                <a:solidFill>
                  <a:srgbClr val="160A44"/>
                </a:solidFill>
                <a:latin typeface="+mj-lt"/>
                <a:ea typeface="Gulim" pitchFamily="34" charset="-127"/>
                <a:cs typeface="+mn-cs"/>
              </a:defRPr>
            </a:lvl1pPr>
            <a:lvl2pPr marL="742950" indent="-285750" algn="l" rtl="0" eaLnBrk="0" fontAlgn="base" latinLnBrk="1" hangingPunct="0">
              <a:spcBef>
                <a:spcPct val="20000"/>
              </a:spcBef>
              <a:spcAft>
                <a:spcPct val="0"/>
              </a:spcAft>
              <a:buClr>
                <a:srgbClr val="420371"/>
              </a:buClr>
              <a:buFont typeface="Wingdings" panose="05000000000000000000" pitchFamily="2" charset="2"/>
              <a:buChar char="Ø"/>
              <a:defRPr kumimoji="1" sz="2400">
                <a:solidFill>
                  <a:srgbClr val="160A44"/>
                </a:solidFill>
                <a:latin typeface="+mj-lt"/>
                <a:ea typeface="Gulim" pitchFamily="34" charset="-127"/>
              </a:defRPr>
            </a:lvl2pPr>
            <a:lvl3pPr marL="1143000" indent="-228600" algn="l" rtl="0" eaLnBrk="0" fontAlgn="base" latinLnBrk="1" hangingPunct="0">
              <a:spcBef>
                <a:spcPct val="20000"/>
              </a:spcBef>
              <a:spcAft>
                <a:spcPct val="0"/>
              </a:spcAft>
              <a:buClr>
                <a:srgbClr val="420371"/>
              </a:buClr>
              <a:buFont typeface="Wingdings" panose="05000000000000000000" pitchFamily="2" charset="2"/>
              <a:buChar char="Ø"/>
              <a:defRPr kumimoji="1" sz="2400">
                <a:solidFill>
                  <a:srgbClr val="160A44"/>
                </a:solidFill>
                <a:latin typeface="+mj-lt"/>
                <a:ea typeface="Gulim" pitchFamily="34" charset="-127"/>
              </a:defRPr>
            </a:lvl3pPr>
            <a:lvl4pPr marL="1600200" indent="-228600" algn="l" rtl="0" eaLnBrk="0" fontAlgn="base" latinLnBrk="1" hangingPunct="0">
              <a:spcBef>
                <a:spcPct val="20000"/>
              </a:spcBef>
              <a:spcAft>
                <a:spcPct val="0"/>
              </a:spcAft>
              <a:buClr>
                <a:srgbClr val="420371"/>
              </a:buClr>
              <a:buFont typeface="Wingdings" panose="05000000000000000000" pitchFamily="2" charset="2"/>
              <a:buChar char="Ø"/>
              <a:defRPr kumimoji="1" sz="2400">
                <a:solidFill>
                  <a:srgbClr val="160A44"/>
                </a:solidFill>
                <a:latin typeface="+mj-lt"/>
                <a:ea typeface="Gulim" pitchFamily="34" charset="-127"/>
              </a:defRPr>
            </a:lvl4pPr>
            <a:lvl5pPr marL="2057400" indent="-228600" algn="l" rtl="0" eaLnBrk="0" fontAlgn="base" latinLnBrk="1" hangingPunct="0">
              <a:spcBef>
                <a:spcPct val="20000"/>
              </a:spcBef>
              <a:spcAft>
                <a:spcPct val="0"/>
              </a:spcAft>
              <a:buClr>
                <a:srgbClr val="420371"/>
              </a:buClr>
              <a:buFont typeface="Wingdings" panose="05000000000000000000" pitchFamily="2" charset="2"/>
              <a:buChar char="Ø"/>
              <a:defRPr kumimoji="1" sz="2400">
                <a:solidFill>
                  <a:srgbClr val="160A44"/>
                </a:solidFill>
                <a:latin typeface="+mj-lt"/>
                <a:ea typeface="Gulim" pitchFamily="34" charset="-127"/>
              </a:defRPr>
            </a:lvl5pPr>
            <a:lvl6pPr marL="2514600" indent="-228600" algn="l" rtl="0" fontAlgn="base" latinLnBrk="1">
              <a:spcBef>
                <a:spcPct val="20000"/>
              </a:spcBef>
              <a:spcAft>
                <a:spcPct val="0"/>
              </a:spcAft>
              <a:buClr>
                <a:srgbClr val="420371"/>
              </a:buClr>
              <a:buFont typeface="Wingdings" pitchFamily="2" charset="2"/>
              <a:buChar char="Ø"/>
              <a:defRPr kumimoji="1">
                <a:solidFill>
                  <a:srgbClr val="160A44"/>
                </a:solidFill>
                <a:latin typeface="+mn-lt"/>
                <a:ea typeface="+mn-ea"/>
              </a:defRPr>
            </a:lvl6pPr>
            <a:lvl7pPr marL="2971800" indent="-228600" algn="l" rtl="0" fontAlgn="base" latinLnBrk="1">
              <a:spcBef>
                <a:spcPct val="20000"/>
              </a:spcBef>
              <a:spcAft>
                <a:spcPct val="0"/>
              </a:spcAft>
              <a:buClr>
                <a:srgbClr val="420371"/>
              </a:buClr>
              <a:buFont typeface="Wingdings" pitchFamily="2" charset="2"/>
              <a:buChar char="Ø"/>
              <a:defRPr kumimoji="1">
                <a:solidFill>
                  <a:srgbClr val="160A44"/>
                </a:solidFill>
                <a:latin typeface="+mn-lt"/>
                <a:ea typeface="+mn-ea"/>
              </a:defRPr>
            </a:lvl7pPr>
            <a:lvl8pPr marL="3429000" indent="-228600" algn="l" rtl="0" fontAlgn="base" latinLnBrk="1">
              <a:spcBef>
                <a:spcPct val="20000"/>
              </a:spcBef>
              <a:spcAft>
                <a:spcPct val="0"/>
              </a:spcAft>
              <a:buClr>
                <a:srgbClr val="420371"/>
              </a:buClr>
              <a:buFont typeface="Wingdings" pitchFamily="2" charset="2"/>
              <a:buChar char="Ø"/>
              <a:defRPr kumimoji="1">
                <a:solidFill>
                  <a:srgbClr val="160A44"/>
                </a:solidFill>
                <a:latin typeface="+mn-lt"/>
                <a:ea typeface="+mn-ea"/>
              </a:defRPr>
            </a:lvl8pPr>
            <a:lvl9pPr marL="3886200" indent="-228600" algn="l" rtl="0" fontAlgn="base" latinLnBrk="1">
              <a:spcBef>
                <a:spcPct val="20000"/>
              </a:spcBef>
              <a:spcAft>
                <a:spcPct val="0"/>
              </a:spcAft>
              <a:buClr>
                <a:srgbClr val="420371"/>
              </a:buClr>
              <a:buFont typeface="Wingdings" pitchFamily="2" charset="2"/>
              <a:buChar char="Ø"/>
              <a:defRPr kumimoji="1">
                <a:solidFill>
                  <a:srgbClr val="160A44"/>
                </a:solidFill>
                <a:latin typeface="+mn-lt"/>
                <a:ea typeface="+mn-ea"/>
              </a:defRPr>
            </a:lvl9pPr>
          </a:lstStyle>
          <a:p>
            <a:pPr marL="342900" marR="0" lvl="0" indent="-342900" algn="l" defTabSz="914400" rtl="0" eaLnBrk="1" fontAlgn="base" latinLnBrk="1" hangingPunct="1">
              <a:lnSpc>
                <a:spcPct val="80000"/>
              </a:lnSpc>
              <a:spcBef>
                <a:spcPct val="20000"/>
              </a:spcBef>
              <a:spcAft>
                <a:spcPct val="0"/>
              </a:spcAft>
              <a:buClr>
                <a:srgbClr val="420371"/>
              </a:buClr>
              <a:buSzTx/>
              <a:buFont typeface="Wingdings" panose="05000000000000000000" pitchFamily="2" charset="2"/>
              <a:buChar char="Ø"/>
              <a:tabLst/>
              <a:defRPr/>
            </a:pPr>
            <a:r>
              <a:rPr kumimoji="1" lang="en-US" altLang="zh-CN" sz="2000" b="0" i="0" u="none" strike="noStrike" kern="0" cap="none" spc="0" normalizeH="0" baseline="0" noProof="0" smtClean="0">
                <a:ln>
                  <a:noFill/>
                </a:ln>
                <a:solidFill>
                  <a:srgbClr val="160A44"/>
                </a:solidFill>
                <a:effectLst/>
                <a:uLnTx/>
                <a:uFillTx/>
                <a:latin typeface="Verdana"/>
                <a:ea typeface="Gulim" pitchFamily="34" charset="-127"/>
                <a:cs typeface="+mn-cs"/>
              </a:rPr>
              <a:t>Internet connects all people, so it is called “the Internet of  People”</a:t>
            </a:r>
          </a:p>
          <a:p>
            <a:pPr marL="342900" marR="0" lvl="0" indent="-342900" algn="l" defTabSz="914400" rtl="0" eaLnBrk="1" fontAlgn="base" latinLnBrk="1" hangingPunct="1">
              <a:lnSpc>
                <a:spcPct val="80000"/>
              </a:lnSpc>
              <a:spcBef>
                <a:spcPct val="20000"/>
              </a:spcBef>
              <a:spcAft>
                <a:spcPct val="0"/>
              </a:spcAft>
              <a:buClr>
                <a:srgbClr val="420371"/>
              </a:buClr>
              <a:buSzTx/>
              <a:buFont typeface="Wingdings" panose="05000000000000000000" pitchFamily="2" charset="2"/>
              <a:buChar char="Ø"/>
              <a:tabLst/>
              <a:defRPr/>
            </a:pPr>
            <a:endParaRPr kumimoji="1" lang="zh-CN" altLang="en-US" sz="2000" b="0" i="0" u="none" strike="noStrike" kern="0" cap="none" spc="0" normalizeH="0" baseline="0" noProof="0" smtClean="0">
              <a:ln>
                <a:noFill/>
              </a:ln>
              <a:solidFill>
                <a:srgbClr val="160A44"/>
              </a:solidFill>
              <a:effectLst/>
              <a:uLnTx/>
              <a:uFillTx/>
              <a:latin typeface="Verdana"/>
              <a:ea typeface="Gulim" pitchFamily="34" charset="-127"/>
              <a:cs typeface="+mn-cs"/>
            </a:endParaRPr>
          </a:p>
          <a:p>
            <a:pPr marL="342900" marR="0" lvl="0" indent="-342900" algn="l" defTabSz="914400" rtl="0" eaLnBrk="1" fontAlgn="base" latinLnBrk="1" hangingPunct="1">
              <a:lnSpc>
                <a:spcPct val="80000"/>
              </a:lnSpc>
              <a:spcBef>
                <a:spcPct val="20000"/>
              </a:spcBef>
              <a:spcAft>
                <a:spcPct val="0"/>
              </a:spcAft>
              <a:buClr>
                <a:srgbClr val="420371"/>
              </a:buClr>
              <a:buSzTx/>
              <a:buFont typeface="Wingdings" panose="05000000000000000000" pitchFamily="2" charset="2"/>
              <a:buChar char="Ø"/>
              <a:tabLst/>
              <a:defRPr/>
            </a:pPr>
            <a:r>
              <a:rPr kumimoji="1" lang="en-US" altLang="zh-CN" sz="2000" b="0" i="0" u="none" strike="noStrike" kern="0" cap="none" spc="0" normalizeH="0" baseline="0" noProof="0" smtClean="0">
                <a:ln>
                  <a:noFill/>
                </a:ln>
                <a:solidFill>
                  <a:srgbClr val="160A44"/>
                </a:solidFill>
                <a:effectLst/>
                <a:uLnTx/>
                <a:uFillTx/>
                <a:latin typeface="Verdana"/>
                <a:ea typeface="Gulim" pitchFamily="34" charset="-127"/>
                <a:cs typeface="+mn-cs"/>
              </a:rPr>
              <a:t>IoT connects all things, so it is called “the Internet of Things”</a:t>
            </a:r>
          </a:p>
        </p:txBody>
      </p:sp>
    </p:spTree>
    <p:extLst>
      <p:ext uri="{BB962C8B-B14F-4D97-AF65-F5344CB8AC3E}">
        <p14:creationId xmlns:p14="http://schemas.microsoft.com/office/powerpoint/2010/main" val="17217847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solidFill>
                  <a:schemeClr val="tx1"/>
                </a:solidFill>
                <a:latin typeface="Arial" panose="020B0604020202020204" pitchFamily="34" charset="0"/>
                <a:ea typeface="SimSun" panose="02010600030101010101" pitchFamily="2" charset="-122"/>
              </a:rPr>
              <a:t>What’s the Internet of Things</a:t>
            </a:r>
            <a:endParaRPr lang="en-US" sz="4000" dirty="0">
              <a:solidFill>
                <a:schemeClr val="tx1"/>
              </a:solidFill>
            </a:endParaRPr>
          </a:p>
        </p:txBody>
      </p:sp>
      <p:sp>
        <p:nvSpPr>
          <p:cNvPr id="4" name="Slide Number Placeholder 3"/>
          <p:cNvSpPr>
            <a:spLocks noGrp="1"/>
          </p:cNvSpPr>
          <p:nvPr>
            <p:ph type="sldNum" sz="quarter" idx="12"/>
          </p:nvPr>
        </p:nvSpPr>
        <p:spPr/>
        <p:txBody>
          <a:bodyPr/>
          <a:lstStyle/>
          <a:p>
            <a:pPr>
              <a:defRPr/>
            </a:pPr>
            <a:fld id="{BE513A71-049F-4876-80DD-C59B71D7CD13}" type="slidenum">
              <a:rPr lang="en-US" altLang="zh-TW" smtClean="0"/>
              <a:pPr>
                <a:defRPr/>
              </a:pPr>
              <a:t>4</a:t>
            </a:fld>
            <a:endParaRPr lang="en-US" altLang="zh-TW"/>
          </a:p>
        </p:txBody>
      </p:sp>
      <p:sp>
        <p:nvSpPr>
          <p:cNvPr id="5" name="Rectangle 6"/>
          <p:cNvSpPr txBox="1">
            <a:spLocks noChangeArrowheads="1"/>
          </p:cNvSpPr>
          <p:nvPr/>
        </p:nvSpPr>
        <p:spPr bwMode="auto">
          <a:xfrm>
            <a:off x="379412" y="1340768"/>
            <a:ext cx="8307388" cy="4191000"/>
          </a:xfrm>
          <a:prstGeom prst="rect">
            <a:avLst/>
          </a:prstGeom>
          <a:noFill/>
          <a:ln>
            <a:noFill/>
          </a:ln>
          <a:extLst/>
        </p:spPr>
        <p:txBody>
          <a:bodyPr/>
          <a:lstStyle>
            <a:lvl1pPr marL="342900" indent="-3429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latinLnBrk="1" hangingPunct="1">
              <a:lnSpc>
                <a:spcPct val="90000"/>
              </a:lnSpc>
              <a:spcBef>
                <a:spcPct val="20000"/>
              </a:spcBef>
              <a:buClr>
                <a:srgbClr val="000000"/>
              </a:buClr>
              <a:buSzPct val="115000"/>
              <a:buFont typeface="Wingdings" pitchFamily="2" charset="2"/>
              <a:buChar char="§"/>
              <a:defRPr/>
            </a:pPr>
            <a:r>
              <a:rPr lang="en-US" altLang="zh-CN" sz="2800" dirty="0">
                <a:solidFill>
                  <a:srgbClr val="000000"/>
                </a:solidFill>
                <a:latin typeface="Arial"/>
                <a:ea typeface="宋体" pitchFamily="2" charset="-122"/>
              </a:rPr>
              <a:t>Definition</a:t>
            </a:r>
          </a:p>
          <a:p>
            <a:pPr algn="just" eaLnBrk="1" latinLnBrk="1" hangingPunct="1">
              <a:lnSpc>
                <a:spcPct val="90000"/>
              </a:lnSpc>
              <a:spcBef>
                <a:spcPct val="20000"/>
              </a:spcBef>
              <a:buClr>
                <a:srgbClr val="000000"/>
              </a:buClr>
              <a:buSzPct val="115000"/>
              <a:buFont typeface="Wingdings" pitchFamily="2" charset="2"/>
              <a:buNone/>
              <a:defRPr/>
            </a:pPr>
            <a:r>
              <a:rPr lang="en-US" altLang="zh-CN" sz="2400" dirty="0">
                <a:solidFill>
                  <a:srgbClr val="000000"/>
                </a:solidFill>
                <a:latin typeface="Arial"/>
                <a:ea typeface="宋体" pitchFamily="2" charset="-122"/>
              </a:rPr>
              <a:t>	(1) The Internet of Things, also called The Internet of </a:t>
            </a:r>
            <a:endParaRPr lang="en-US" altLang="zh-CN" sz="2400" dirty="0" smtClean="0">
              <a:solidFill>
                <a:srgbClr val="000000"/>
              </a:solidFill>
              <a:latin typeface="Arial"/>
              <a:ea typeface="宋体" pitchFamily="2" charset="-122"/>
            </a:endParaRPr>
          </a:p>
          <a:p>
            <a:pPr algn="just" eaLnBrk="1" latinLnBrk="1" hangingPunct="1">
              <a:lnSpc>
                <a:spcPct val="90000"/>
              </a:lnSpc>
              <a:spcBef>
                <a:spcPct val="20000"/>
              </a:spcBef>
              <a:buClr>
                <a:srgbClr val="000000"/>
              </a:buClr>
              <a:buSzPct val="115000"/>
              <a:buFont typeface="Wingdings" pitchFamily="2" charset="2"/>
              <a:buNone/>
              <a:defRPr/>
            </a:pPr>
            <a:r>
              <a:rPr lang="en-US" altLang="zh-CN" sz="2400" dirty="0" smtClean="0">
                <a:solidFill>
                  <a:srgbClr val="000000"/>
                </a:solidFill>
                <a:latin typeface="Arial"/>
                <a:ea typeface="宋体" pitchFamily="2" charset="-122"/>
              </a:rPr>
              <a:t>    Objects</a:t>
            </a:r>
            <a:r>
              <a:rPr lang="en-US" altLang="zh-CN" sz="2400" dirty="0">
                <a:solidFill>
                  <a:srgbClr val="000000"/>
                </a:solidFill>
                <a:latin typeface="Arial"/>
                <a:ea typeface="宋体" pitchFamily="2" charset="-122"/>
              </a:rPr>
              <a:t>, refers to a wireless network between objects, </a:t>
            </a:r>
            <a:endParaRPr lang="en-US" altLang="zh-CN" sz="2400" dirty="0" smtClean="0">
              <a:solidFill>
                <a:srgbClr val="000000"/>
              </a:solidFill>
              <a:latin typeface="Arial"/>
              <a:ea typeface="宋体" pitchFamily="2" charset="-122"/>
            </a:endParaRPr>
          </a:p>
          <a:p>
            <a:pPr algn="just" eaLnBrk="1" latinLnBrk="1" hangingPunct="1">
              <a:lnSpc>
                <a:spcPct val="90000"/>
              </a:lnSpc>
              <a:spcBef>
                <a:spcPct val="20000"/>
              </a:spcBef>
              <a:buClr>
                <a:srgbClr val="000000"/>
              </a:buClr>
              <a:buSzPct val="115000"/>
              <a:buFont typeface="Wingdings" pitchFamily="2" charset="2"/>
              <a:buNone/>
              <a:defRPr/>
            </a:pPr>
            <a:r>
              <a:rPr lang="en-US" altLang="zh-CN" sz="2400" dirty="0" smtClean="0">
                <a:solidFill>
                  <a:srgbClr val="000000"/>
                </a:solidFill>
                <a:latin typeface="Arial"/>
                <a:ea typeface="宋体" pitchFamily="2" charset="-122"/>
              </a:rPr>
              <a:t>   usually </a:t>
            </a:r>
            <a:r>
              <a:rPr lang="en-US" altLang="zh-CN" sz="2400" dirty="0">
                <a:solidFill>
                  <a:srgbClr val="000000"/>
                </a:solidFill>
                <a:latin typeface="Arial"/>
                <a:ea typeface="宋体" pitchFamily="2" charset="-122"/>
              </a:rPr>
              <a:t>the network will be wireless and self-configuring, </a:t>
            </a:r>
            <a:endParaRPr lang="en-US" altLang="zh-CN" sz="2400" dirty="0" smtClean="0">
              <a:solidFill>
                <a:srgbClr val="000000"/>
              </a:solidFill>
              <a:latin typeface="Arial"/>
              <a:ea typeface="宋体" pitchFamily="2" charset="-122"/>
            </a:endParaRPr>
          </a:p>
          <a:p>
            <a:pPr algn="just" eaLnBrk="1" latinLnBrk="1" hangingPunct="1">
              <a:lnSpc>
                <a:spcPct val="90000"/>
              </a:lnSpc>
              <a:spcBef>
                <a:spcPct val="20000"/>
              </a:spcBef>
              <a:buClr>
                <a:srgbClr val="000000"/>
              </a:buClr>
              <a:buSzPct val="115000"/>
              <a:buFont typeface="Wingdings" pitchFamily="2" charset="2"/>
              <a:buNone/>
              <a:defRPr/>
            </a:pPr>
            <a:r>
              <a:rPr lang="en-US" altLang="zh-CN" sz="2400" dirty="0" smtClean="0">
                <a:solidFill>
                  <a:srgbClr val="000000"/>
                </a:solidFill>
                <a:latin typeface="Arial"/>
                <a:ea typeface="宋体" pitchFamily="2" charset="-122"/>
              </a:rPr>
              <a:t>   such </a:t>
            </a:r>
            <a:r>
              <a:rPr lang="en-US" altLang="zh-CN" sz="2400" dirty="0">
                <a:solidFill>
                  <a:srgbClr val="000000"/>
                </a:solidFill>
                <a:latin typeface="Arial"/>
                <a:ea typeface="宋体" pitchFamily="2" charset="-122"/>
              </a:rPr>
              <a:t>as household appliances.</a:t>
            </a:r>
          </a:p>
          <a:p>
            <a:pPr eaLnBrk="1" latinLnBrk="1" hangingPunct="1">
              <a:lnSpc>
                <a:spcPct val="90000"/>
              </a:lnSpc>
              <a:spcBef>
                <a:spcPct val="20000"/>
              </a:spcBef>
              <a:buClr>
                <a:srgbClr val="000000"/>
              </a:buClr>
              <a:buSzPct val="115000"/>
              <a:buFont typeface="Wingdings" pitchFamily="2" charset="2"/>
              <a:buNone/>
              <a:defRPr/>
            </a:pPr>
            <a:r>
              <a:rPr lang="en-US" altLang="zh-CN" sz="2400" dirty="0">
                <a:solidFill>
                  <a:srgbClr val="000000"/>
                </a:solidFill>
                <a:latin typeface="Arial"/>
                <a:ea typeface="宋体" pitchFamily="2" charset="-122"/>
              </a:rPr>
              <a:t>                                                              ------Wikipedia</a:t>
            </a:r>
          </a:p>
          <a:p>
            <a:pPr latinLnBrk="1">
              <a:spcBef>
                <a:spcPct val="20000"/>
              </a:spcBef>
              <a:buClr>
                <a:srgbClr val="000000"/>
              </a:buClr>
              <a:buSzPct val="115000"/>
              <a:buFont typeface="Wingdings" pitchFamily="2" charset="2"/>
              <a:buNone/>
              <a:defRPr/>
            </a:pPr>
            <a:r>
              <a:rPr lang="en-US" altLang="zh-CN" sz="2400" dirty="0">
                <a:solidFill>
                  <a:srgbClr val="000000"/>
                </a:solidFill>
                <a:latin typeface="Arial"/>
                <a:ea typeface="宋体" pitchFamily="2" charset="-122"/>
              </a:rPr>
              <a:t>	(2) By embedding short-range mobile transceivers into a wide array of additional gadgets and everyday items, </a:t>
            </a:r>
            <a:endParaRPr lang="en-US" altLang="zh-CN" sz="2400" dirty="0" smtClean="0">
              <a:solidFill>
                <a:srgbClr val="000000"/>
              </a:solidFill>
              <a:latin typeface="Arial"/>
              <a:ea typeface="宋体" pitchFamily="2" charset="-122"/>
            </a:endParaRPr>
          </a:p>
          <a:p>
            <a:pPr latinLnBrk="1">
              <a:spcBef>
                <a:spcPct val="20000"/>
              </a:spcBef>
              <a:buClr>
                <a:srgbClr val="000000"/>
              </a:buClr>
              <a:buSzPct val="115000"/>
              <a:buFont typeface="Wingdings" pitchFamily="2" charset="2"/>
              <a:buNone/>
              <a:defRPr/>
            </a:pPr>
            <a:r>
              <a:rPr lang="en-US" altLang="zh-CN" sz="2400" dirty="0" smtClean="0">
                <a:solidFill>
                  <a:srgbClr val="000000"/>
                </a:solidFill>
                <a:latin typeface="Arial"/>
                <a:ea typeface="宋体" pitchFamily="2" charset="-122"/>
              </a:rPr>
              <a:t>    enabling </a:t>
            </a:r>
            <a:r>
              <a:rPr lang="en-US" altLang="zh-CN" sz="2400" dirty="0">
                <a:solidFill>
                  <a:srgbClr val="000000"/>
                </a:solidFill>
                <a:latin typeface="Arial"/>
                <a:ea typeface="宋体" pitchFamily="2" charset="-122"/>
              </a:rPr>
              <a:t>new forms of communication between people </a:t>
            </a:r>
            <a:endParaRPr lang="en-US" altLang="zh-CN" sz="2400" dirty="0" smtClean="0">
              <a:solidFill>
                <a:srgbClr val="000000"/>
              </a:solidFill>
              <a:latin typeface="Arial"/>
              <a:ea typeface="宋体" pitchFamily="2" charset="-122"/>
            </a:endParaRPr>
          </a:p>
          <a:p>
            <a:pPr latinLnBrk="1">
              <a:spcBef>
                <a:spcPct val="20000"/>
              </a:spcBef>
              <a:buClr>
                <a:srgbClr val="000000"/>
              </a:buClr>
              <a:buSzPct val="115000"/>
              <a:buFont typeface="Wingdings" pitchFamily="2" charset="2"/>
              <a:buNone/>
              <a:defRPr/>
            </a:pPr>
            <a:r>
              <a:rPr lang="en-US" altLang="zh-CN" sz="2400" dirty="0" smtClean="0">
                <a:solidFill>
                  <a:srgbClr val="000000"/>
                </a:solidFill>
                <a:latin typeface="Arial"/>
                <a:ea typeface="宋体" pitchFamily="2" charset="-122"/>
              </a:rPr>
              <a:t>     and </a:t>
            </a:r>
            <a:r>
              <a:rPr lang="en-US" altLang="zh-CN" sz="2400" dirty="0">
                <a:solidFill>
                  <a:srgbClr val="000000"/>
                </a:solidFill>
                <a:latin typeface="Arial"/>
                <a:ea typeface="宋体" pitchFamily="2" charset="-122"/>
              </a:rPr>
              <a:t>things, and between things themselves.</a:t>
            </a:r>
          </a:p>
          <a:p>
            <a:pPr latinLnBrk="1">
              <a:spcBef>
                <a:spcPct val="20000"/>
              </a:spcBef>
              <a:buClr>
                <a:srgbClr val="000000"/>
              </a:buClr>
              <a:buSzPct val="115000"/>
              <a:buFont typeface="Wingdings" pitchFamily="2" charset="2"/>
              <a:buNone/>
              <a:defRPr/>
            </a:pPr>
            <a:r>
              <a:rPr lang="en-US" altLang="zh-CN" sz="2400" dirty="0">
                <a:solidFill>
                  <a:srgbClr val="000000"/>
                </a:solidFill>
                <a:latin typeface="Arial"/>
                <a:ea typeface="宋体" pitchFamily="2" charset="-122"/>
              </a:rPr>
              <a:t>                                                              ------WSIS </a:t>
            </a:r>
            <a:r>
              <a:rPr lang="en-US" altLang="zh-CN" sz="2400" dirty="0" smtClean="0">
                <a:solidFill>
                  <a:srgbClr val="000000"/>
                </a:solidFill>
                <a:latin typeface="Arial"/>
                <a:ea typeface="宋体" pitchFamily="2" charset="-122"/>
              </a:rPr>
              <a:t>2005</a:t>
            </a:r>
            <a:endParaRPr lang="en-US" altLang="zh-CN" sz="3200" dirty="0">
              <a:solidFill>
                <a:srgbClr val="000000"/>
              </a:solidFill>
              <a:latin typeface="Arial"/>
              <a:ea typeface="宋体" pitchFamily="2" charset="-122"/>
            </a:endParaRPr>
          </a:p>
        </p:txBody>
      </p:sp>
    </p:spTree>
    <p:extLst>
      <p:ext uri="{BB962C8B-B14F-4D97-AF65-F5344CB8AC3E}">
        <p14:creationId xmlns:p14="http://schemas.microsoft.com/office/powerpoint/2010/main" val="1245099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solidFill>
                  <a:schemeClr val="tx1"/>
                </a:solidFill>
                <a:latin typeface="Arial" panose="020B0604020202020204" pitchFamily="34" charset="0"/>
                <a:ea typeface="SimSun" panose="02010600030101010101" pitchFamily="2" charset="-122"/>
              </a:rPr>
              <a:t>Welcome to our NEW DIMENSION</a:t>
            </a:r>
            <a:endParaRPr lang="en-US" b="1" dirty="0">
              <a:solidFill>
                <a:schemeClr val="tx1"/>
              </a:solidFill>
            </a:endParaRPr>
          </a:p>
        </p:txBody>
      </p:sp>
      <p:sp>
        <p:nvSpPr>
          <p:cNvPr id="4" name="Slide Number Placeholder 3"/>
          <p:cNvSpPr>
            <a:spLocks noGrp="1"/>
          </p:cNvSpPr>
          <p:nvPr>
            <p:ph type="sldNum" sz="quarter" idx="12"/>
          </p:nvPr>
        </p:nvSpPr>
        <p:spPr/>
        <p:txBody>
          <a:bodyPr/>
          <a:lstStyle/>
          <a:p>
            <a:pPr>
              <a:defRPr/>
            </a:pPr>
            <a:fld id="{BE513A71-049F-4876-80DD-C59B71D7CD13}" type="slidenum">
              <a:rPr lang="en-US" altLang="zh-TW" smtClean="0"/>
              <a:pPr>
                <a:defRPr/>
              </a:pPr>
              <a:t>5</a:t>
            </a:fld>
            <a:endParaRPr lang="en-US" altLang="zh-TW"/>
          </a:p>
        </p:txBody>
      </p:sp>
      <p:pic>
        <p:nvPicPr>
          <p:cNvPr id="5" name="图片 5" descr="A new dimension.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2775" y="1203324"/>
            <a:ext cx="7377112" cy="533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9727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IoT: Explosion of Connected possibility"/>
          <p:cNvPicPr>
            <a:picLocks noChangeAspect="1" noChangeArrowheads="1"/>
          </p:cNvPicPr>
          <p:nvPr/>
        </p:nvPicPr>
        <p:blipFill>
          <a:blip r:embed="rId3"/>
          <a:srcRect/>
          <a:stretch>
            <a:fillRect/>
          </a:stretch>
        </p:blipFill>
        <p:spPr bwMode="auto">
          <a:xfrm>
            <a:off x="152400" y="1295400"/>
            <a:ext cx="8610600" cy="4953000"/>
          </a:xfrm>
          <a:prstGeom prst="rect">
            <a:avLst/>
          </a:prstGeom>
          <a:noFill/>
        </p:spPr>
      </p:pic>
    </p:spTree>
    <p:extLst>
      <p:ext uri="{BB962C8B-B14F-4D97-AF65-F5344CB8AC3E}">
        <p14:creationId xmlns:p14="http://schemas.microsoft.com/office/powerpoint/2010/main" val="2150132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latin typeface="Arial" panose="020B0604020202020204" pitchFamily="34" charset="0"/>
              </a:rPr>
              <a:t>Will it affect your life?</a:t>
            </a:r>
            <a:endParaRPr lang="en-US" sz="4000" dirty="0"/>
          </a:p>
        </p:txBody>
      </p:sp>
      <p:sp>
        <p:nvSpPr>
          <p:cNvPr id="4" name="Slide Number Placeholder 3"/>
          <p:cNvSpPr>
            <a:spLocks noGrp="1"/>
          </p:cNvSpPr>
          <p:nvPr>
            <p:ph type="sldNum" sz="quarter" idx="12"/>
          </p:nvPr>
        </p:nvSpPr>
        <p:spPr/>
        <p:txBody>
          <a:bodyPr/>
          <a:lstStyle/>
          <a:p>
            <a:pPr>
              <a:defRPr/>
            </a:pPr>
            <a:fld id="{BE513A71-049F-4876-80DD-C59B71D7CD13}" type="slidenum">
              <a:rPr lang="en-US" altLang="zh-TW" smtClean="0"/>
              <a:pPr>
                <a:defRPr/>
              </a:pPr>
              <a:t>7</a:t>
            </a:fld>
            <a:endParaRPr lang="en-US" altLang="zh-TW"/>
          </a:p>
        </p:txBody>
      </p:sp>
      <p:pic>
        <p:nvPicPr>
          <p:cNvPr id="5" name="Picture 2" descr="C:\Users\User\Desktop\internet_of_things_infographic_3final.jpg"/>
          <p:cNvPicPr>
            <a:picLocks noChangeAspect="1" noChangeArrowheads="1"/>
          </p:cNvPicPr>
          <p:nvPr/>
        </p:nvPicPr>
        <p:blipFill>
          <a:blip r:embed="rId2">
            <a:extLst>
              <a:ext uri="{28A0092B-C50C-407E-A947-70E740481C1C}">
                <a14:useLocalDpi xmlns:a14="http://schemas.microsoft.com/office/drawing/2010/main" val="0"/>
              </a:ext>
            </a:extLst>
          </a:blip>
          <a:srcRect t="38278" b="43846"/>
          <a:stretch>
            <a:fillRect/>
          </a:stretch>
        </p:blipFill>
        <p:spPr bwMode="auto">
          <a:xfrm>
            <a:off x="2133600" y="1219200"/>
            <a:ext cx="5352256"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46047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Cyber-Physical Systems (CPS)</a:t>
            </a:r>
            <a:endParaRPr lang="en-US" dirty="0"/>
          </a:p>
        </p:txBody>
      </p:sp>
      <p:sp>
        <p:nvSpPr>
          <p:cNvPr id="3" name="Content Placeholder 2"/>
          <p:cNvSpPr>
            <a:spLocks noGrp="1"/>
          </p:cNvSpPr>
          <p:nvPr>
            <p:ph idx="1"/>
          </p:nvPr>
        </p:nvSpPr>
        <p:spPr>
          <a:xfrm>
            <a:off x="152400" y="1219200"/>
            <a:ext cx="4876800" cy="3200400"/>
          </a:xfrm>
        </p:spPr>
        <p:txBody>
          <a:bodyPr>
            <a:normAutofit/>
          </a:bodyPr>
          <a:lstStyle/>
          <a:p>
            <a:r>
              <a:rPr lang="en-US" altLang="ja-JP" sz="2400" dirty="0" smtClean="0"/>
              <a:t>CPS are an integration of computation with physical processes. Embedded computers and networks monitor and control the physical processes, usually with </a:t>
            </a:r>
            <a:r>
              <a:rPr lang="en-US" altLang="ja-JP" sz="2400" dirty="0" smtClean="0">
                <a:solidFill>
                  <a:srgbClr val="FF0000"/>
                </a:solidFill>
              </a:rPr>
              <a:t>feedback loops </a:t>
            </a:r>
            <a:r>
              <a:rPr lang="en-US" altLang="ja-JP" sz="2400" dirty="0" smtClean="0"/>
              <a:t>where physical processes affect computations and vice versa</a:t>
            </a:r>
            <a:endParaRPr lang="en-US" dirty="0"/>
          </a:p>
        </p:txBody>
      </p:sp>
      <p:grpSp>
        <p:nvGrpSpPr>
          <p:cNvPr id="4" name="Group 3"/>
          <p:cNvGrpSpPr/>
          <p:nvPr/>
        </p:nvGrpSpPr>
        <p:grpSpPr>
          <a:xfrm>
            <a:off x="990600" y="4343400"/>
            <a:ext cx="4354990" cy="2234758"/>
            <a:chOff x="5090353" y="4015238"/>
            <a:chExt cx="4952999" cy="2539558"/>
          </a:xfrm>
        </p:grpSpPr>
        <p:grpSp>
          <p:nvGrpSpPr>
            <p:cNvPr id="5" name="Group 18"/>
            <p:cNvGrpSpPr/>
            <p:nvPr/>
          </p:nvGrpSpPr>
          <p:grpSpPr>
            <a:xfrm>
              <a:off x="5090353" y="4015238"/>
              <a:ext cx="4952999" cy="2539558"/>
              <a:chOff x="426772" y="5139305"/>
              <a:chExt cx="5795999" cy="2799108"/>
            </a:xfrm>
          </p:grpSpPr>
          <p:sp>
            <p:nvSpPr>
              <p:cNvPr id="8" name="Rectangle 7"/>
              <p:cNvSpPr/>
              <p:nvPr/>
            </p:nvSpPr>
            <p:spPr>
              <a:xfrm>
                <a:off x="426772" y="5202412"/>
                <a:ext cx="5795999" cy="2736001"/>
              </a:xfrm>
              <a:prstGeom prst="rect">
                <a:avLst/>
              </a:prstGeom>
            </p:spPr>
            <p:style>
              <a:lnRef idx="1">
                <a:schemeClr val="dk1"/>
              </a:lnRef>
              <a:fillRef idx="2">
                <a:schemeClr val="dk1"/>
              </a:fillRef>
              <a:effectRef idx="1">
                <a:schemeClr val="dk1"/>
              </a:effectRef>
              <a:fontRef idx="minor">
                <a:schemeClr val="dk1"/>
              </a:fontRef>
            </p:style>
            <p:txBody>
              <a:bodyPr lIns="108722" tIns="54360" rIns="108722" bIns="54360" rtlCol="0" anchor="ctr"/>
              <a:lstStyle/>
              <a:p>
                <a:pPr algn="ctr"/>
                <a:endParaRPr lang="en-GB" sz="1400">
                  <a:solidFill>
                    <a:srgbClr val="FF0000"/>
                  </a:solidFill>
                </a:endParaRPr>
              </a:p>
            </p:txBody>
          </p:sp>
          <p:sp>
            <p:nvSpPr>
              <p:cNvPr id="9" name="Curved Left Arrow 8"/>
              <p:cNvSpPr/>
              <p:nvPr/>
            </p:nvSpPr>
            <p:spPr>
              <a:xfrm rot="5400000">
                <a:off x="2941907" y="6582681"/>
                <a:ext cx="668338" cy="1899714"/>
              </a:xfrm>
              <a:prstGeom prst="curvedLef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108722" tIns="54360" rIns="108722" bIns="54360" anchor="ctr"/>
              <a:lstStyle/>
              <a:p>
                <a:pPr>
                  <a:defRPr/>
                </a:pPr>
                <a:endParaRPr lang="en-GB" sz="1400">
                  <a:solidFill>
                    <a:srgbClr val="FF0000"/>
                  </a:solidFill>
                </a:endParaRPr>
              </a:p>
            </p:txBody>
          </p:sp>
          <p:sp>
            <p:nvSpPr>
              <p:cNvPr id="10" name="Oval 9"/>
              <p:cNvSpPr/>
              <p:nvPr/>
            </p:nvSpPr>
            <p:spPr>
              <a:xfrm>
                <a:off x="3798779" y="5778141"/>
                <a:ext cx="2374375" cy="1837938"/>
              </a:xfrm>
              <a:prstGeom prst="ellipse">
                <a:avLst/>
              </a:prstGeom>
              <a:solidFill>
                <a:schemeClr val="accent3">
                  <a:lumMod val="75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lIns="108722" tIns="54360" rIns="108722" bIns="54360" rtlCol="0" anchor="ctr"/>
              <a:lstStyle/>
              <a:p>
                <a:pPr algn="ctr"/>
                <a:endParaRPr lang="en-GB" sz="1400" dirty="0">
                  <a:solidFill>
                    <a:srgbClr val="FF0000"/>
                  </a:solidFill>
                </a:endParaRPr>
              </a:p>
            </p:txBody>
          </p:sp>
          <p:sp>
            <p:nvSpPr>
              <p:cNvPr id="11" name="Curved Left Arrow 10"/>
              <p:cNvSpPr/>
              <p:nvPr/>
            </p:nvSpPr>
            <p:spPr>
              <a:xfrm rot="16200000">
                <a:off x="2941907" y="4828285"/>
                <a:ext cx="668338" cy="1899714"/>
              </a:xfrm>
              <a:prstGeom prst="curvedLef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108722" tIns="54360" rIns="108722" bIns="54360" anchor="ctr"/>
              <a:lstStyle/>
              <a:p>
                <a:pPr>
                  <a:defRPr/>
                </a:pPr>
                <a:endParaRPr lang="en-GB" sz="1400">
                  <a:solidFill>
                    <a:srgbClr val="FF0000"/>
                  </a:solidFill>
                </a:endParaRPr>
              </a:p>
            </p:txBody>
          </p:sp>
          <p:sp>
            <p:nvSpPr>
              <p:cNvPr id="12" name="Rectangle 33"/>
              <p:cNvSpPr>
                <a:spLocks noChangeArrowheads="1"/>
              </p:cNvSpPr>
              <p:nvPr/>
            </p:nvSpPr>
            <p:spPr bwMode="auto">
              <a:xfrm>
                <a:off x="2651009" y="5630704"/>
                <a:ext cx="1352527" cy="358464"/>
              </a:xfrm>
              <a:prstGeom prst="rect">
                <a:avLst/>
              </a:prstGeom>
              <a:noFill/>
              <a:ln w="9525">
                <a:noFill/>
                <a:miter lim="800000"/>
                <a:headEnd/>
                <a:tailEnd/>
              </a:ln>
            </p:spPr>
            <p:txBody>
              <a:bodyPr wrap="none" lIns="108722" tIns="54360" rIns="108722" bIns="54360">
                <a:spAutoFit/>
              </a:bodyPr>
              <a:lstStyle/>
              <a:p>
                <a:r>
                  <a:rPr lang="en-US" altLang="ja-JP" sz="1400" dirty="0">
                    <a:latin typeface="Arial" pitchFamily="34" charset="0"/>
                    <a:ea typeface="AR RoundGothicJP Medium" pitchFamily="49" charset="-128"/>
                    <a:cs typeface="Arial" pitchFamily="34" charset="0"/>
                  </a:rPr>
                  <a:t>Actuation </a:t>
                </a:r>
                <a:endParaRPr lang="en-GB" altLang="ja-JP" sz="1400" dirty="0">
                  <a:latin typeface="Arial" pitchFamily="34" charset="0"/>
                  <a:ea typeface="AR RoundGothicJP Medium" pitchFamily="49" charset="-128"/>
                  <a:cs typeface="Arial" pitchFamily="34" charset="0"/>
                </a:endParaRPr>
              </a:p>
            </p:txBody>
          </p:sp>
          <p:sp>
            <p:nvSpPr>
              <p:cNvPr id="13" name="Oval 12"/>
              <p:cNvSpPr/>
              <p:nvPr/>
            </p:nvSpPr>
            <p:spPr>
              <a:xfrm>
                <a:off x="447055" y="5759399"/>
                <a:ext cx="2374374" cy="1697014"/>
              </a:xfrm>
              <a:prstGeom prst="ellipse">
                <a:avLst/>
              </a:prstGeom>
              <a:solidFill>
                <a:schemeClr val="accent3">
                  <a:lumMod val="75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lIns="108722" tIns="54360" rIns="108722" bIns="54360" rtlCol="0" anchor="ctr"/>
              <a:lstStyle/>
              <a:p>
                <a:pPr algn="ctr"/>
                <a:endParaRPr lang="en-GB" sz="1400" dirty="0">
                  <a:solidFill>
                    <a:srgbClr val="FF0000"/>
                  </a:solidFill>
                </a:endParaRPr>
              </a:p>
            </p:txBody>
          </p:sp>
          <p:sp>
            <p:nvSpPr>
              <p:cNvPr id="14" name="Rectangle 30"/>
              <p:cNvSpPr>
                <a:spLocks noChangeArrowheads="1"/>
              </p:cNvSpPr>
              <p:nvPr/>
            </p:nvSpPr>
            <p:spPr bwMode="auto">
              <a:xfrm>
                <a:off x="4272292" y="5211311"/>
                <a:ext cx="1408701" cy="595927"/>
              </a:xfrm>
              <a:prstGeom prst="rect">
                <a:avLst/>
              </a:prstGeom>
              <a:noFill/>
              <a:ln w="9525">
                <a:noFill/>
                <a:miter lim="800000"/>
                <a:headEnd/>
                <a:tailEnd/>
              </a:ln>
            </p:spPr>
            <p:txBody>
              <a:bodyPr wrap="none" lIns="108722" tIns="54360" rIns="108722" bIns="54360">
                <a:spAutoFit/>
              </a:bodyPr>
              <a:lstStyle/>
              <a:p>
                <a:pPr algn="ctr"/>
                <a:r>
                  <a:rPr lang="en-US" altLang="ja-JP" sz="1400" dirty="0">
                    <a:latin typeface="Arial" pitchFamily="34" charset="0"/>
                    <a:ea typeface="AR RoundGothicJP Medium" pitchFamily="49" charset="-128"/>
                    <a:cs typeface="Arial" pitchFamily="34" charset="0"/>
                  </a:rPr>
                  <a:t>Physical </a:t>
                </a:r>
              </a:p>
              <a:p>
                <a:pPr algn="ctr"/>
                <a:r>
                  <a:rPr lang="en-US" altLang="ja-JP" sz="1400" dirty="0" smtClean="0">
                    <a:latin typeface="Arial" pitchFamily="34" charset="0"/>
                    <a:ea typeface="AR RoundGothicJP Medium" pitchFamily="49" charset="-128"/>
                    <a:cs typeface="Arial" pitchFamily="34" charset="0"/>
                  </a:rPr>
                  <a:t>(continuous)</a:t>
                </a:r>
              </a:p>
            </p:txBody>
          </p:sp>
          <p:sp>
            <p:nvSpPr>
              <p:cNvPr id="15" name="Rectangle 30"/>
              <p:cNvSpPr>
                <a:spLocks noChangeArrowheads="1"/>
              </p:cNvSpPr>
              <p:nvPr/>
            </p:nvSpPr>
            <p:spPr bwMode="auto">
              <a:xfrm>
                <a:off x="1124259" y="5139305"/>
                <a:ext cx="1129201" cy="595927"/>
              </a:xfrm>
              <a:prstGeom prst="rect">
                <a:avLst/>
              </a:prstGeom>
              <a:noFill/>
              <a:ln w="9525">
                <a:noFill/>
                <a:miter lim="800000"/>
                <a:headEnd/>
                <a:tailEnd/>
              </a:ln>
            </p:spPr>
            <p:txBody>
              <a:bodyPr wrap="none" lIns="108722" tIns="54360" rIns="108722" bIns="54360">
                <a:spAutoFit/>
              </a:bodyPr>
              <a:lstStyle/>
              <a:p>
                <a:pPr algn="ctr"/>
                <a:r>
                  <a:rPr lang="en-US" altLang="ja-JP" sz="1400" dirty="0" smtClean="0">
                    <a:latin typeface="Arial" pitchFamily="34" charset="0"/>
                    <a:ea typeface="AR RoundGothicJP Medium" pitchFamily="49" charset="-128"/>
                    <a:cs typeface="Arial" pitchFamily="34" charset="0"/>
                  </a:rPr>
                  <a:t>Cyber </a:t>
                </a:r>
              </a:p>
              <a:p>
                <a:pPr algn="ctr"/>
                <a:r>
                  <a:rPr lang="en-US" altLang="ja-JP" sz="1400" dirty="0" smtClean="0">
                    <a:latin typeface="Arial" pitchFamily="34" charset="0"/>
                    <a:ea typeface="AR RoundGothicJP Medium" pitchFamily="49" charset="-128"/>
                    <a:cs typeface="Arial" pitchFamily="34" charset="0"/>
                  </a:rPr>
                  <a:t>(discrete)</a:t>
                </a:r>
                <a:endParaRPr lang="en-GB" altLang="ja-JP" sz="1400" dirty="0">
                  <a:latin typeface="Arial" pitchFamily="34" charset="0"/>
                  <a:ea typeface="AR RoundGothicJP Medium" pitchFamily="49" charset="-128"/>
                  <a:cs typeface="Arial" pitchFamily="34" charset="0"/>
                </a:endParaRPr>
              </a:p>
            </p:txBody>
          </p:sp>
          <p:pic>
            <p:nvPicPr>
              <p:cNvPr id="16" name="Picture 2" descr="http://www.clipartsalbum.com/cliparts/auto%27s/25317.jpg"/>
              <p:cNvPicPr>
                <a:picLocks noChangeAspect="1" noChangeArrowheads="1"/>
              </p:cNvPicPr>
              <p:nvPr/>
            </p:nvPicPr>
            <p:blipFill>
              <a:blip r:embed="rId2" cstate="print"/>
              <a:srcRect/>
              <a:stretch>
                <a:fillRect/>
              </a:stretch>
            </p:blipFill>
            <p:spPr bwMode="auto">
              <a:xfrm>
                <a:off x="4225935" y="7031283"/>
                <a:ext cx="1124891" cy="373541"/>
              </a:xfrm>
              <a:prstGeom prst="rect">
                <a:avLst/>
              </a:prstGeom>
              <a:noFill/>
            </p:spPr>
          </p:pic>
          <p:pic>
            <p:nvPicPr>
              <p:cNvPr id="17" name="Picture 4" descr="http://www.clipartsalbum.com/cliparts/robots/167691.jpg"/>
              <p:cNvPicPr>
                <a:picLocks noChangeAspect="1" noChangeArrowheads="1"/>
              </p:cNvPicPr>
              <p:nvPr/>
            </p:nvPicPr>
            <p:blipFill>
              <a:blip r:embed="rId3" cstate="print"/>
              <a:srcRect/>
              <a:stretch>
                <a:fillRect/>
              </a:stretch>
            </p:blipFill>
            <p:spPr bwMode="auto">
              <a:xfrm flipH="1">
                <a:off x="3940972" y="6279402"/>
                <a:ext cx="546909" cy="630816"/>
              </a:xfrm>
              <a:prstGeom prst="rect">
                <a:avLst/>
              </a:prstGeom>
              <a:noFill/>
            </p:spPr>
          </p:pic>
          <p:pic>
            <p:nvPicPr>
              <p:cNvPr id="18" name="Picture 6" descr="http://www.clipartsalbum.com/cliparts/vliegtuigen/93725.jpg"/>
              <p:cNvPicPr>
                <a:picLocks noChangeAspect="1" noChangeArrowheads="1"/>
              </p:cNvPicPr>
              <p:nvPr/>
            </p:nvPicPr>
            <p:blipFill>
              <a:blip r:embed="rId4" cstate="print"/>
              <a:srcRect/>
              <a:stretch>
                <a:fillRect/>
              </a:stretch>
            </p:blipFill>
            <p:spPr bwMode="auto">
              <a:xfrm>
                <a:off x="5080798" y="6446490"/>
                <a:ext cx="759884" cy="383273"/>
              </a:xfrm>
              <a:prstGeom prst="rect">
                <a:avLst/>
              </a:prstGeom>
              <a:noFill/>
            </p:spPr>
          </p:pic>
          <p:pic>
            <p:nvPicPr>
              <p:cNvPr id="19" name="Picture 12" descr="http://www.safecom.eu/Files/Billeder/Hotspots/concept_and_solutions/SafeCom_server.png"/>
              <p:cNvPicPr>
                <a:picLocks noChangeAspect="1" noChangeArrowheads="1"/>
              </p:cNvPicPr>
              <p:nvPr/>
            </p:nvPicPr>
            <p:blipFill>
              <a:blip r:embed="rId5" cstate="print"/>
              <a:srcRect/>
              <a:stretch>
                <a:fillRect/>
              </a:stretch>
            </p:blipFill>
            <p:spPr bwMode="auto">
              <a:xfrm flipH="1">
                <a:off x="1131682" y="6203285"/>
                <a:ext cx="824067" cy="772778"/>
              </a:xfrm>
              <a:prstGeom prst="rect">
                <a:avLst/>
              </a:prstGeom>
              <a:noFill/>
            </p:spPr>
          </p:pic>
          <p:pic>
            <p:nvPicPr>
              <p:cNvPr id="20" name="Picture 2" descr="http://www.clipartsfree.net/vector/small/wireless-plug_Clipart_Free.png"/>
              <p:cNvPicPr>
                <a:picLocks noChangeAspect="1" noChangeArrowheads="1"/>
              </p:cNvPicPr>
              <p:nvPr/>
            </p:nvPicPr>
            <p:blipFill>
              <a:blip r:embed="rId6" cstate="print"/>
              <a:srcRect/>
              <a:stretch>
                <a:fillRect/>
              </a:stretch>
            </p:blipFill>
            <p:spPr bwMode="auto">
              <a:xfrm>
                <a:off x="731751" y="5952654"/>
                <a:ext cx="446430" cy="501255"/>
              </a:xfrm>
              <a:prstGeom prst="rect">
                <a:avLst/>
              </a:prstGeom>
              <a:noFill/>
            </p:spPr>
          </p:pic>
          <p:pic>
            <p:nvPicPr>
              <p:cNvPr id="21" name="Picture 10" descr="http://www.clipartsalbum.com/cliparts/pda/88860.jpg"/>
              <p:cNvPicPr>
                <a:picLocks noChangeAspect="1" noChangeArrowheads="1"/>
              </p:cNvPicPr>
              <p:nvPr/>
            </p:nvPicPr>
            <p:blipFill>
              <a:blip r:embed="rId7" cstate="print"/>
              <a:srcRect/>
              <a:stretch>
                <a:fillRect/>
              </a:stretch>
            </p:blipFill>
            <p:spPr bwMode="auto">
              <a:xfrm>
                <a:off x="1520775" y="5794799"/>
                <a:ext cx="575871" cy="431037"/>
              </a:xfrm>
              <a:prstGeom prst="rect">
                <a:avLst/>
              </a:prstGeom>
              <a:noFill/>
            </p:spPr>
          </p:pic>
          <p:pic>
            <p:nvPicPr>
              <p:cNvPr id="22" name="Picture 8" descr="http://www.clipartsalbum.com/cliparts/computers/87318.jpg"/>
              <p:cNvPicPr>
                <a:picLocks noChangeAspect="1" noChangeArrowheads="1"/>
              </p:cNvPicPr>
              <p:nvPr/>
            </p:nvPicPr>
            <p:blipFill>
              <a:blip r:embed="rId8" cstate="print"/>
              <a:srcRect/>
              <a:stretch>
                <a:fillRect/>
              </a:stretch>
            </p:blipFill>
            <p:spPr bwMode="auto">
              <a:xfrm>
                <a:off x="1016717" y="6871617"/>
                <a:ext cx="762537" cy="420198"/>
              </a:xfrm>
              <a:prstGeom prst="rect">
                <a:avLst/>
              </a:prstGeom>
              <a:noFill/>
            </p:spPr>
          </p:pic>
          <p:pic>
            <p:nvPicPr>
              <p:cNvPr id="23" name="Picture 16" descr="https://upload.wikimedia.org/wikipedia/commons/thumb/5/5c/Router.svg/220px-Router.svg.png"/>
              <p:cNvPicPr>
                <a:picLocks noChangeAspect="1" noChangeArrowheads="1"/>
              </p:cNvPicPr>
              <p:nvPr/>
            </p:nvPicPr>
            <p:blipFill>
              <a:blip r:embed="rId9" cstate="print"/>
              <a:srcRect/>
              <a:stretch>
                <a:fillRect/>
              </a:stretch>
            </p:blipFill>
            <p:spPr bwMode="auto">
              <a:xfrm>
                <a:off x="2061549" y="6370367"/>
                <a:ext cx="664898" cy="396070"/>
              </a:xfrm>
              <a:prstGeom prst="rect">
                <a:avLst/>
              </a:prstGeom>
              <a:noFill/>
            </p:spPr>
          </p:pic>
        </p:grpSp>
        <p:sp>
          <p:nvSpPr>
            <p:cNvPr id="6" name="Rectangle 30"/>
            <p:cNvSpPr>
              <a:spLocks noChangeArrowheads="1"/>
            </p:cNvSpPr>
            <p:nvPr/>
          </p:nvSpPr>
          <p:spPr bwMode="auto">
            <a:xfrm>
              <a:off x="7007459" y="4982877"/>
              <a:ext cx="1143048" cy="540669"/>
            </a:xfrm>
            <a:prstGeom prst="rect">
              <a:avLst/>
            </a:prstGeom>
            <a:noFill/>
            <a:ln w="9525">
              <a:noFill/>
              <a:miter lim="800000"/>
              <a:headEnd/>
              <a:tailEnd/>
            </a:ln>
          </p:spPr>
          <p:txBody>
            <a:bodyPr wrap="none" lIns="108722" tIns="54360" rIns="108722" bIns="54360">
              <a:spAutoFit/>
            </a:bodyPr>
            <a:lstStyle/>
            <a:p>
              <a:pPr algn="ctr"/>
              <a:r>
                <a:rPr lang="en-US" altLang="ja-JP" sz="1400" dirty="0" smtClean="0">
                  <a:solidFill>
                    <a:srgbClr val="FF0000"/>
                  </a:solidFill>
                  <a:latin typeface="Arial" pitchFamily="34" charset="0"/>
                  <a:ea typeface="AR RoundGothicJP Medium" pitchFamily="49" charset="-128"/>
                  <a:cs typeface="Arial" pitchFamily="34" charset="0"/>
                </a:rPr>
                <a:t>Feedback</a:t>
              </a:r>
            </a:p>
            <a:p>
              <a:pPr algn="ctr"/>
              <a:r>
                <a:rPr lang="en-US" altLang="ja-JP" sz="1400" dirty="0" smtClean="0">
                  <a:solidFill>
                    <a:srgbClr val="FF0000"/>
                  </a:solidFill>
                  <a:latin typeface="Arial" pitchFamily="34" charset="0"/>
                  <a:ea typeface="AR RoundGothicJP Medium" pitchFamily="49" charset="-128"/>
                  <a:cs typeface="Arial" pitchFamily="34" charset="0"/>
                </a:rPr>
                <a:t>loop</a:t>
              </a:r>
              <a:endParaRPr lang="en-US" altLang="ja-JP" sz="1400" dirty="0">
                <a:solidFill>
                  <a:srgbClr val="FF0000"/>
                </a:solidFill>
                <a:latin typeface="Arial" pitchFamily="34" charset="0"/>
                <a:ea typeface="AR RoundGothicJP Medium" pitchFamily="49" charset="-128"/>
                <a:cs typeface="Arial" pitchFamily="34" charset="0"/>
              </a:endParaRPr>
            </a:p>
          </p:txBody>
        </p:sp>
        <p:sp>
          <p:nvSpPr>
            <p:cNvPr id="7" name="Rectangle 32"/>
            <p:cNvSpPr>
              <a:spLocks noChangeArrowheads="1"/>
            </p:cNvSpPr>
            <p:nvPr/>
          </p:nvSpPr>
          <p:spPr bwMode="auto">
            <a:xfrm>
              <a:off x="7065625" y="5937125"/>
              <a:ext cx="986259" cy="325225"/>
            </a:xfrm>
            <a:prstGeom prst="rect">
              <a:avLst/>
            </a:prstGeom>
            <a:noFill/>
            <a:ln w="9525">
              <a:noFill/>
              <a:miter lim="800000"/>
              <a:headEnd/>
              <a:tailEnd/>
            </a:ln>
          </p:spPr>
          <p:txBody>
            <a:bodyPr wrap="none" lIns="108722" tIns="54360" rIns="108722" bIns="54360">
              <a:spAutoFit/>
            </a:bodyPr>
            <a:lstStyle/>
            <a:p>
              <a:r>
                <a:rPr lang="en-US" altLang="ja-JP" sz="1400" dirty="0" smtClean="0">
                  <a:latin typeface="Arial" pitchFamily="34" charset="0"/>
                  <a:ea typeface="AR RoundGothicJP Medium" pitchFamily="49" charset="-128"/>
                  <a:cs typeface="Arial" pitchFamily="34" charset="0"/>
                </a:rPr>
                <a:t>Sensing</a:t>
              </a:r>
              <a:endParaRPr lang="en-GB" altLang="ja-JP" sz="1400" dirty="0">
                <a:latin typeface="Arial" pitchFamily="34" charset="0"/>
                <a:ea typeface="AR RoundGothicJP Medium" pitchFamily="49" charset="-128"/>
                <a:cs typeface="Arial" pitchFamily="34" charset="0"/>
              </a:endParaRPr>
            </a:p>
          </p:txBody>
        </p:sp>
      </p:grpSp>
      <p:sp>
        <p:nvSpPr>
          <p:cNvPr id="47" name="Slide Number Placeholder 46"/>
          <p:cNvSpPr>
            <a:spLocks noGrp="1"/>
          </p:cNvSpPr>
          <p:nvPr>
            <p:ph type="sldNum" sz="quarter" idx="12"/>
          </p:nvPr>
        </p:nvSpPr>
        <p:spPr/>
        <p:txBody>
          <a:bodyPr/>
          <a:lstStyle/>
          <a:p>
            <a:fld id="{B6F15528-21DE-4FAA-801E-634DDDAF4B2B}" type="slidenum">
              <a:rPr lang="en-US" smtClean="0"/>
              <a:pPr/>
              <a:t>8</a:t>
            </a:fld>
            <a:endParaRPr lang="en-US"/>
          </a:p>
        </p:txBody>
      </p:sp>
      <p:grpSp>
        <p:nvGrpSpPr>
          <p:cNvPr id="48" name="Group 47"/>
          <p:cNvGrpSpPr/>
          <p:nvPr/>
        </p:nvGrpSpPr>
        <p:grpSpPr>
          <a:xfrm>
            <a:off x="4836469" y="1066800"/>
            <a:ext cx="4307531" cy="3840988"/>
            <a:chOff x="4303069" y="1797812"/>
            <a:chExt cx="4028401" cy="3393642"/>
          </a:xfrm>
        </p:grpSpPr>
        <p:grpSp>
          <p:nvGrpSpPr>
            <p:cNvPr id="49" name="Group 36"/>
            <p:cNvGrpSpPr/>
            <p:nvPr/>
          </p:nvGrpSpPr>
          <p:grpSpPr>
            <a:xfrm>
              <a:off x="4303069" y="1797811"/>
              <a:ext cx="4028400" cy="3393641"/>
              <a:chOff x="10199" y="1524001"/>
              <a:chExt cx="4256648" cy="3483155"/>
            </a:xfrm>
          </p:grpSpPr>
          <p:grpSp>
            <p:nvGrpSpPr>
              <p:cNvPr id="51" name="Group 35"/>
              <p:cNvGrpSpPr/>
              <p:nvPr/>
            </p:nvGrpSpPr>
            <p:grpSpPr>
              <a:xfrm>
                <a:off x="10199" y="2786633"/>
                <a:ext cx="1384619" cy="839886"/>
                <a:chOff x="10199" y="2786633"/>
                <a:chExt cx="1384619" cy="839886"/>
              </a:xfrm>
            </p:grpSpPr>
            <p:sp>
              <p:nvSpPr>
                <p:cNvPr id="69" name="Oval 11"/>
                <p:cNvSpPr/>
                <p:nvPr/>
              </p:nvSpPr>
              <p:spPr>
                <a:xfrm rot="16515697">
                  <a:off x="282566" y="2514266"/>
                  <a:ext cx="839886" cy="1384619"/>
                </a:xfrm>
                <a:prstGeom prst="ellipse">
                  <a:avLst/>
                </a:prstGeom>
                <a:solidFill>
                  <a:schemeClr val="bg2">
                    <a:lumMod val="75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45090" y="2947265"/>
                  <a:ext cx="1314839" cy="474476"/>
                </a:xfrm>
                <a:prstGeom prst="rect">
                  <a:avLst/>
                </a:prstGeom>
                <a:noFill/>
              </p:spPr>
              <p:txBody>
                <a:bodyPr wrap="none" rtlCol="0">
                  <a:spAutoFit/>
                </a:bodyPr>
                <a:lstStyle/>
                <a:p>
                  <a:pPr algn="ctr"/>
                  <a:r>
                    <a:rPr lang="en-US" sz="1400" dirty="0" smtClean="0">
                      <a:latin typeface="Arial" pitchFamily="34" charset="0"/>
                      <a:cs typeface="Arial" pitchFamily="34" charset="0"/>
                    </a:rPr>
                    <a:t>Smart</a:t>
                  </a:r>
                </a:p>
                <a:p>
                  <a:pPr algn="ctr"/>
                  <a:r>
                    <a:rPr lang="en-US" sz="1400" dirty="0" smtClean="0">
                      <a:latin typeface="Arial" pitchFamily="34" charset="0"/>
                      <a:cs typeface="Arial" pitchFamily="34" charset="0"/>
                    </a:rPr>
                    <a:t>Transportation</a:t>
                  </a:r>
                  <a:endParaRPr lang="en-US" sz="1400" dirty="0">
                    <a:latin typeface="Arial" pitchFamily="34" charset="0"/>
                    <a:cs typeface="Arial" pitchFamily="34" charset="0"/>
                  </a:endParaRPr>
                </a:p>
              </p:txBody>
            </p:sp>
          </p:grpSp>
          <p:grpSp>
            <p:nvGrpSpPr>
              <p:cNvPr id="52" name="Group 19"/>
              <p:cNvGrpSpPr/>
              <p:nvPr/>
            </p:nvGrpSpPr>
            <p:grpSpPr>
              <a:xfrm>
                <a:off x="398314" y="1524001"/>
                <a:ext cx="3868533" cy="3483155"/>
                <a:chOff x="398314" y="1524001"/>
                <a:chExt cx="3868533" cy="3483155"/>
              </a:xfrm>
            </p:grpSpPr>
            <p:sp>
              <p:nvSpPr>
                <p:cNvPr id="53" name="Oval 52"/>
                <p:cNvSpPr/>
                <p:nvPr/>
              </p:nvSpPr>
              <p:spPr>
                <a:xfrm>
                  <a:off x="1597620" y="3798187"/>
                  <a:ext cx="961912" cy="1208969"/>
                </a:xfrm>
                <a:prstGeom prst="ellipse">
                  <a:avLst/>
                </a:prstGeom>
                <a:solidFill>
                  <a:schemeClr val="bg2">
                    <a:lumMod val="75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1415303" y="2724099"/>
                  <a:ext cx="1458539" cy="1061259"/>
                </a:xfrm>
                <a:prstGeom prst="ellipse">
                  <a:avLst/>
                </a:prstGeom>
                <a:solidFill>
                  <a:schemeClr val="accent4">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4"/>
                <p:cNvSpPr/>
                <p:nvPr/>
              </p:nvSpPr>
              <p:spPr>
                <a:xfrm rot="19916771">
                  <a:off x="748758" y="1795667"/>
                  <a:ext cx="961912" cy="1208969"/>
                </a:xfrm>
                <a:prstGeom prst="ellipse">
                  <a:avLst/>
                </a:prstGeom>
                <a:solidFill>
                  <a:schemeClr val="bg2">
                    <a:lumMod val="75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
                <p:cNvSpPr/>
                <p:nvPr/>
              </p:nvSpPr>
              <p:spPr>
                <a:xfrm>
                  <a:off x="1695739" y="1524001"/>
                  <a:ext cx="961912" cy="1208969"/>
                </a:xfrm>
                <a:prstGeom prst="ellipse">
                  <a:avLst/>
                </a:prstGeom>
                <a:solidFill>
                  <a:schemeClr val="bg2">
                    <a:lumMod val="75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6"/>
                <p:cNvSpPr/>
                <p:nvPr/>
              </p:nvSpPr>
              <p:spPr>
                <a:xfrm rot="1876476">
                  <a:off x="2661507" y="1823437"/>
                  <a:ext cx="905660" cy="1208969"/>
                </a:xfrm>
                <a:prstGeom prst="ellipse">
                  <a:avLst/>
                </a:prstGeom>
                <a:solidFill>
                  <a:schemeClr val="bg2">
                    <a:lumMod val="75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7"/>
                <p:cNvSpPr/>
                <p:nvPr/>
              </p:nvSpPr>
              <p:spPr>
                <a:xfrm rot="5660576">
                  <a:off x="3154595" y="2628536"/>
                  <a:ext cx="839886" cy="1384619"/>
                </a:xfrm>
                <a:prstGeom prst="ellipse">
                  <a:avLst/>
                </a:prstGeom>
                <a:solidFill>
                  <a:schemeClr val="bg2">
                    <a:lumMod val="75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8"/>
                <p:cNvSpPr/>
                <p:nvPr/>
              </p:nvSpPr>
              <p:spPr>
                <a:xfrm rot="8348127">
                  <a:off x="2589170" y="3541335"/>
                  <a:ext cx="961912" cy="1208969"/>
                </a:xfrm>
                <a:prstGeom prst="ellipse">
                  <a:avLst/>
                </a:prstGeom>
                <a:solidFill>
                  <a:schemeClr val="bg2">
                    <a:lumMod val="75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10"/>
                <p:cNvSpPr/>
                <p:nvPr/>
              </p:nvSpPr>
              <p:spPr>
                <a:xfrm rot="13874936">
                  <a:off x="670681" y="3353405"/>
                  <a:ext cx="839886" cy="1384619"/>
                </a:xfrm>
                <a:prstGeom prst="ellipse">
                  <a:avLst/>
                </a:prstGeom>
                <a:solidFill>
                  <a:schemeClr val="bg2">
                    <a:lumMod val="75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1673203" y="2978053"/>
                  <a:ext cx="1006982" cy="447681"/>
                </a:xfrm>
                <a:prstGeom prst="rect">
                  <a:avLst/>
                </a:prstGeom>
                <a:noFill/>
              </p:spPr>
              <p:txBody>
                <a:bodyPr wrap="none" rtlCol="0">
                  <a:spAutoFit/>
                </a:bodyPr>
                <a:lstStyle/>
                <a:p>
                  <a:pPr algn="ctr"/>
                  <a:r>
                    <a:rPr lang="en-US" sz="1400" dirty="0" smtClean="0">
                      <a:latin typeface="Arial" pitchFamily="34" charset="0"/>
                      <a:cs typeface="Arial" pitchFamily="34" charset="0"/>
                    </a:rPr>
                    <a:t>CPS</a:t>
                  </a:r>
                </a:p>
                <a:p>
                  <a:pPr algn="ctr"/>
                  <a:r>
                    <a:rPr lang="en-US" sz="1400" dirty="0" smtClean="0">
                      <a:latin typeface="Arial" pitchFamily="34" charset="0"/>
                      <a:cs typeface="Arial" pitchFamily="34" charset="0"/>
                    </a:rPr>
                    <a:t>Applications</a:t>
                  </a:r>
                  <a:endParaRPr lang="en-US" sz="1400" dirty="0">
                    <a:latin typeface="Arial" pitchFamily="34" charset="0"/>
                    <a:cs typeface="Arial" pitchFamily="34" charset="0"/>
                  </a:endParaRPr>
                </a:p>
              </p:txBody>
            </p:sp>
            <p:sp>
              <p:nvSpPr>
                <p:cNvPr id="62" name="TextBox 61"/>
                <p:cNvSpPr txBox="1"/>
                <p:nvPr/>
              </p:nvSpPr>
              <p:spPr>
                <a:xfrm>
                  <a:off x="702508" y="2164580"/>
                  <a:ext cx="883598" cy="263342"/>
                </a:xfrm>
                <a:prstGeom prst="rect">
                  <a:avLst/>
                </a:prstGeom>
                <a:noFill/>
              </p:spPr>
              <p:txBody>
                <a:bodyPr wrap="none" rtlCol="0">
                  <a:spAutoFit/>
                </a:bodyPr>
                <a:lstStyle/>
                <a:p>
                  <a:r>
                    <a:rPr lang="en-US" sz="1400" dirty="0" smtClean="0">
                      <a:latin typeface="Arial" pitchFamily="34" charset="0"/>
                      <a:cs typeface="Arial" pitchFamily="34" charset="0"/>
                    </a:rPr>
                    <a:t>Smart grid</a:t>
                  </a:r>
                  <a:endParaRPr lang="en-US" sz="1400" dirty="0">
                    <a:latin typeface="Arial" pitchFamily="34" charset="0"/>
                    <a:cs typeface="Arial" pitchFamily="34" charset="0"/>
                  </a:endParaRPr>
                </a:p>
              </p:txBody>
            </p:sp>
            <p:sp>
              <p:nvSpPr>
                <p:cNvPr id="63" name="TextBox 62"/>
                <p:cNvSpPr txBox="1"/>
                <p:nvPr/>
              </p:nvSpPr>
              <p:spPr>
                <a:xfrm>
                  <a:off x="1624056" y="4133295"/>
                  <a:ext cx="935476" cy="447681"/>
                </a:xfrm>
                <a:prstGeom prst="rect">
                  <a:avLst/>
                </a:prstGeom>
                <a:solidFill>
                  <a:schemeClr val="bg2">
                    <a:lumMod val="75000"/>
                  </a:schemeClr>
                </a:solidFill>
              </p:spPr>
              <p:txBody>
                <a:bodyPr wrap="none" rtlCol="0">
                  <a:spAutoFit/>
                </a:bodyPr>
                <a:lstStyle/>
                <a:p>
                  <a:pPr algn="ctr"/>
                  <a:r>
                    <a:rPr lang="en-US" sz="1400" dirty="0" smtClean="0">
                      <a:latin typeface="Arial" pitchFamily="34" charset="0"/>
                      <a:cs typeface="Arial" pitchFamily="34" charset="0"/>
                    </a:rPr>
                    <a:t>Factory</a:t>
                  </a:r>
                </a:p>
                <a:p>
                  <a:pPr algn="ctr"/>
                  <a:r>
                    <a:rPr lang="en-US" sz="1400" dirty="0" smtClean="0">
                      <a:latin typeface="Arial" pitchFamily="34" charset="0"/>
                      <a:cs typeface="Arial" pitchFamily="34" charset="0"/>
                    </a:rPr>
                    <a:t>automation</a:t>
                  </a:r>
                  <a:endParaRPr lang="en-US" sz="1400" dirty="0">
                    <a:latin typeface="Arial" pitchFamily="34" charset="0"/>
                    <a:cs typeface="Arial" pitchFamily="34" charset="0"/>
                  </a:endParaRPr>
                </a:p>
              </p:txBody>
            </p:sp>
            <p:sp>
              <p:nvSpPr>
                <p:cNvPr id="64" name="TextBox 63"/>
                <p:cNvSpPr txBox="1"/>
                <p:nvPr/>
              </p:nvSpPr>
              <p:spPr>
                <a:xfrm>
                  <a:off x="734051" y="3808476"/>
                  <a:ext cx="713147" cy="474476"/>
                </a:xfrm>
                <a:prstGeom prst="rect">
                  <a:avLst/>
                </a:prstGeom>
                <a:noFill/>
              </p:spPr>
              <p:txBody>
                <a:bodyPr wrap="none" rtlCol="0">
                  <a:spAutoFit/>
                </a:bodyPr>
                <a:lstStyle/>
                <a:p>
                  <a:pPr algn="ctr"/>
                  <a:r>
                    <a:rPr lang="en-US" sz="1400" dirty="0" smtClean="0">
                      <a:latin typeface="Arial" pitchFamily="34" charset="0"/>
                      <a:cs typeface="Arial" pitchFamily="34" charset="0"/>
                    </a:rPr>
                    <a:t>Smart </a:t>
                  </a:r>
                </a:p>
                <a:p>
                  <a:pPr algn="ctr"/>
                  <a:r>
                    <a:rPr lang="en-US" sz="1400" dirty="0" smtClean="0">
                      <a:latin typeface="Arial" pitchFamily="34" charset="0"/>
                      <a:cs typeface="Arial" pitchFamily="34" charset="0"/>
                    </a:rPr>
                    <a:t>homes</a:t>
                  </a:r>
                  <a:endParaRPr lang="en-US" sz="1400" dirty="0">
                    <a:latin typeface="Arial" pitchFamily="34" charset="0"/>
                    <a:cs typeface="Arial" pitchFamily="34" charset="0"/>
                  </a:endParaRPr>
                </a:p>
              </p:txBody>
            </p:sp>
            <p:sp>
              <p:nvSpPr>
                <p:cNvPr id="65" name="TextBox 64"/>
                <p:cNvSpPr txBox="1"/>
                <p:nvPr/>
              </p:nvSpPr>
              <p:spPr>
                <a:xfrm>
                  <a:off x="1812136" y="1821775"/>
                  <a:ext cx="792351" cy="474476"/>
                </a:xfrm>
                <a:prstGeom prst="rect">
                  <a:avLst/>
                </a:prstGeom>
                <a:solidFill>
                  <a:schemeClr val="bg2">
                    <a:lumMod val="75000"/>
                  </a:schemeClr>
                </a:solidFill>
              </p:spPr>
              <p:txBody>
                <a:bodyPr wrap="none" rtlCol="0">
                  <a:spAutoFit/>
                </a:bodyPr>
                <a:lstStyle/>
                <a:p>
                  <a:pPr algn="ctr"/>
                  <a:r>
                    <a:rPr lang="en-US" sz="1400" dirty="0" smtClean="0">
                      <a:latin typeface="Arial" pitchFamily="34" charset="0"/>
                      <a:cs typeface="Arial" pitchFamily="34" charset="0"/>
                    </a:rPr>
                    <a:t> Health </a:t>
                  </a:r>
                </a:p>
                <a:p>
                  <a:pPr algn="ctr"/>
                  <a:r>
                    <a:rPr lang="en-US" sz="1400" dirty="0" smtClean="0">
                      <a:latin typeface="Arial" pitchFamily="34" charset="0"/>
                      <a:cs typeface="Arial" pitchFamily="34" charset="0"/>
                    </a:rPr>
                    <a:t>care</a:t>
                  </a:r>
                  <a:endParaRPr lang="en-US" sz="1400" dirty="0">
                    <a:latin typeface="Arial" pitchFamily="34" charset="0"/>
                    <a:cs typeface="Arial" pitchFamily="34" charset="0"/>
                  </a:endParaRPr>
                </a:p>
              </p:txBody>
            </p:sp>
            <p:sp>
              <p:nvSpPr>
                <p:cNvPr id="66" name="TextBox 65"/>
                <p:cNvSpPr txBox="1"/>
                <p:nvPr/>
              </p:nvSpPr>
              <p:spPr>
                <a:xfrm>
                  <a:off x="2676000" y="3870630"/>
                  <a:ext cx="788256" cy="447681"/>
                </a:xfrm>
                <a:prstGeom prst="rect">
                  <a:avLst/>
                </a:prstGeom>
                <a:noFill/>
              </p:spPr>
              <p:txBody>
                <a:bodyPr wrap="none" rtlCol="0">
                  <a:spAutoFit/>
                </a:bodyPr>
                <a:lstStyle/>
                <a:p>
                  <a:pPr algn="ctr"/>
                  <a:r>
                    <a:rPr lang="en-US" sz="1400" dirty="0" smtClean="0">
                      <a:latin typeface="Arial" pitchFamily="34" charset="0"/>
                      <a:cs typeface="Arial" pitchFamily="34" charset="0"/>
                    </a:rPr>
                    <a:t>Defense </a:t>
                  </a:r>
                </a:p>
                <a:p>
                  <a:pPr algn="ctr"/>
                  <a:r>
                    <a:rPr lang="en-US" sz="1400" dirty="0" smtClean="0">
                      <a:latin typeface="Arial" pitchFamily="34" charset="0"/>
                      <a:cs typeface="Arial" pitchFamily="34" charset="0"/>
                    </a:rPr>
                    <a:t>system</a:t>
                  </a:r>
                  <a:endParaRPr lang="en-US" sz="1400" dirty="0">
                    <a:latin typeface="Arial" pitchFamily="34" charset="0"/>
                    <a:cs typeface="Arial" pitchFamily="34" charset="0"/>
                  </a:endParaRPr>
                </a:p>
              </p:txBody>
            </p:sp>
            <p:sp>
              <p:nvSpPr>
                <p:cNvPr id="67" name="TextBox 66"/>
                <p:cNvSpPr txBox="1"/>
                <p:nvPr/>
              </p:nvSpPr>
              <p:spPr>
                <a:xfrm>
                  <a:off x="2620883" y="2158147"/>
                  <a:ext cx="1077483" cy="474476"/>
                </a:xfrm>
                <a:prstGeom prst="rect">
                  <a:avLst/>
                </a:prstGeom>
                <a:noFill/>
              </p:spPr>
              <p:txBody>
                <a:bodyPr wrap="none" rtlCol="0">
                  <a:spAutoFit/>
                </a:bodyPr>
                <a:lstStyle/>
                <a:p>
                  <a:pPr algn="ctr"/>
                  <a:r>
                    <a:rPr lang="en-US" sz="1400" dirty="0" smtClean="0">
                      <a:latin typeface="Arial" pitchFamily="34" charset="0"/>
                      <a:cs typeface="Arial" pitchFamily="34" charset="0"/>
                    </a:rPr>
                    <a:t>A</a:t>
                  </a:r>
                  <a:r>
                    <a:rPr lang="en-US" altLang="ja-JP" sz="1400" dirty="0" smtClean="0">
                      <a:latin typeface="Arial" pitchFamily="34" charset="0"/>
                      <a:cs typeface="Arial" pitchFamily="34" charset="0"/>
                    </a:rPr>
                    <a:t>erospace </a:t>
                  </a:r>
                </a:p>
                <a:p>
                  <a:pPr algn="ctr"/>
                  <a:r>
                    <a:rPr lang="en-US" altLang="ja-JP" sz="1400" dirty="0" smtClean="0">
                      <a:latin typeface="Arial" pitchFamily="34" charset="0"/>
                      <a:cs typeface="Arial" pitchFamily="34" charset="0"/>
                    </a:rPr>
                    <a:t>system</a:t>
                  </a:r>
                  <a:endParaRPr lang="en-US" sz="1400" dirty="0">
                    <a:latin typeface="Arial" pitchFamily="34" charset="0"/>
                    <a:cs typeface="Arial" pitchFamily="34" charset="0"/>
                  </a:endParaRPr>
                </a:p>
              </p:txBody>
            </p:sp>
            <p:sp>
              <p:nvSpPr>
                <p:cNvPr id="68" name="Rectangle 67"/>
                <p:cNvSpPr/>
                <p:nvPr/>
              </p:nvSpPr>
              <p:spPr>
                <a:xfrm>
                  <a:off x="3033191" y="3023462"/>
                  <a:ext cx="1082695" cy="447681"/>
                </a:xfrm>
                <a:prstGeom prst="rect">
                  <a:avLst/>
                </a:prstGeom>
                <a:solidFill>
                  <a:schemeClr val="bg2">
                    <a:lumMod val="75000"/>
                  </a:schemeClr>
                </a:solidFill>
              </p:spPr>
              <p:txBody>
                <a:bodyPr wrap="none">
                  <a:spAutoFit/>
                </a:bodyPr>
                <a:lstStyle/>
                <a:p>
                  <a:pPr algn="ctr"/>
                  <a:r>
                    <a:rPr lang="en-US" altLang="ja-JP" sz="1400" dirty="0">
                      <a:latin typeface="Arial" pitchFamily="34" charset="0"/>
                      <a:cs typeface="Arial" pitchFamily="34" charset="0"/>
                    </a:rPr>
                    <a:t>Critical </a:t>
                  </a:r>
                  <a:endParaRPr lang="en-US" altLang="ja-JP" sz="1400" dirty="0" smtClean="0">
                    <a:latin typeface="Arial" pitchFamily="34" charset="0"/>
                    <a:cs typeface="Arial" pitchFamily="34" charset="0"/>
                  </a:endParaRPr>
                </a:p>
                <a:p>
                  <a:pPr algn="ctr"/>
                  <a:r>
                    <a:rPr lang="en-US" altLang="ja-JP" sz="1400" dirty="0" smtClean="0">
                      <a:latin typeface="Arial" pitchFamily="34" charset="0"/>
                      <a:cs typeface="Arial" pitchFamily="34" charset="0"/>
                    </a:rPr>
                    <a:t>Infrastructure</a:t>
                  </a:r>
                  <a:endParaRPr lang="en-US" altLang="ja-JP" sz="1400" dirty="0">
                    <a:latin typeface="Arial" pitchFamily="34" charset="0"/>
                    <a:cs typeface="Arial" pitchFamily="34" charset="0"/>
                  </a:endParaRPr>
                </a:p>
              </p:txBody>
            </p:sp>
          </p:grpSp>
        </p:grpSp>
        <p:sp>
          <p:nvSpPr>
            <p:cNvPr id="50" name="TextBox 49"/>
            <p:cNvSpPr txBox="1"/>
            <p:nvPr/>
          </p:nvSpPr>
          <p:spPr>
            <a:xfrm rot="18609550">
              <a:off x="7431595" y="3778376"/>
              <a:ext cx="949856" cy="386684"/>
            </a:xfrm>
            <a:prstGeom prst="rect">
              <a:avLst/>
            </a:prstGeom>
            <a:noFill/>
          </p:spPr>
          <p:txBody>
            <a:bodyPr wrap="square" lIns="108722" tIns="54360" rIns="108722" bIns="54360" rtlCol="0">
              <a:spAutoFit/>
            </a:bodyPr>
            <a:lstStyle/>
            <a:p>
              <a:r>
                <a:rPr lang="en-US" sz="1800" b="1" dirty="0" smtClean="0">
                  <a:latin typeface="Arial" pitchFamily="34" charset="0"/>
                  <a:cs typeface="Arial" pitchFamily="34" charset="0"/>
                </a:rPr>
                <a:t> </a:t>
              </a:r>
              <a:r>
                <a:rPr lang="en-US" sz="1800" b="1" dirty="0" smtClean="0">
                  <a:latin typeface="Arial" pitchFamily="34" charset="0"/>
                  <a:cs typeface="Arial" pitchFamily="34" charset="0"/>
                  <a:sym typeface="Symbol"/>
                </a:rPr>
                <a:t></a:t>
              </a:r>
              <a:r>
                <a:rPr lang="en-US" sz="1800" b="1" dirty="0" smtClean="0">
                  <a:latin typeface="Arial" pitchFamily="34" charset="0"/>
                  <a:cs typeface="Arial" pitchFamily="34" charset="0"/>
                </a:rPr>
                <a:t> </a:t>
              </a:r>
              <a:endParaRPr lang="en-GB" sz="1800" b="1" dirty="0">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M2M (Machine-to-Machine)</a:t>
            </a:r>
            <a:endParaRPr lang="en-US" b="1" dirty="0"/>
          </a:p>
        </p:txBody>
      </p:sp>
      <p:sp>
        <p:nvSpPr>
          <p:cNvPr id="3" name="Content Placeholder 2"/>
          <p:cNvSpPr>
            <a:spLocks noGrp="1"/>
          </p:cNvSpPr>
          <p:nvPr>
            <p:ph sz="quarter" idx="1"/>
          </p:nvPr>
        </p:nvSpPr>
        <p:spPr>
          <a:xfrm>
            <a:off x="457200" y="1219200"/>
            <a:ext cx="8458200" cy="2971800"/>
          </a:xfrm>
        </p:spPr>
        <p:txBody>
          <a:bodyPr/>
          <a:lstStyle/>
          <a:p>
            <a:r>
              <a:rPr lang="en-US" dirty="0" smtClean="0"/>
              <a:t>concept where two or more than two machines communicate with each other without human interaction using a wired or wireless mechanism</a:t>
            </a:r>
          </a:p>
          <a:p>
            <a:r>
              <a:rPr lang="en-US" dirty="0" smtClean="0"/>
              <a:t>M2M is an technology that helps the devices to connect between devices without using internet</a:t>
            </a:r>
          </a:p>
          <a:p>
            <a:r>
              <a:rPr lang="en-US" dirty="0" smtClean="0"/>
              <a:t>security, tracking and tracing, manufacturing and facility management. </a:t>
            </a:r>
            <a:endParaRPr lang="en-US" dirty="0"/>
          </a:p>
        </p:txBody>
      </p:sp>
      <p:sp>
        <p:nvSpPr>
          <p:cNvPr id="4" name="Slide Number Placeholder 3"/>
          <p:cNvSpPr>
            <a:spLocks noGrp="1"/>
          </p:cNvSpPr>
          <p:nvPr>
            <p:ph type="sldNum" sz="quarter" idx="12"/>
          </p:nvPr>
        </p:nvSpPr>
        <p:spPr/>
        <p:txBody>
          <a:bodyPr/>
          <a:lstStyle/>
          <a:p>
            <a:pPr>
              <a:defRPr/>
            </a:pPr>
            <a:fld id="{BE513A71-049F-4876-80DD-C59B71D7CD13}" type="slidenum">
              <a:rPr lang="en-US" altLang="zh-TW" smtClean="0"/>
              <a:pPr>
                <a:defRPr/>
              </a:pPr>
              <a:t>9</a:t>
            </a:fld>
            <a:endParaRPr lang="en-US" altLang="zh-TW"/>
          </a:p>
        </p:txBody>
      </p:sp>
      <p:pic>
        <p:nvPicPr>
          <p:cNvPr id="1026" name="Picture 2"/>
          <p:cNvPicPr>
            <a:picLocks noChangeAspect="1" noChangeArrowheads="1"/>
          </p:cNvPicPr>
          <p:nvPr/>
        </p:nvPicPr>
        <p:blipFill>
          <a:blip r:embed="rId2"/>
          <a:srcRect/>
          <a:stretch>
            <a:fillRect/>
          </a:stretch>
        </p:blipFill>
        <p:spPr bwMode="auto">
          <a:xfrm>
            <a:off x="2667000" y="3733800"/>
            <a:ext cx="5410200" cy="28957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SN_Introduction_0215">
  <a:themeElements>
    <a:clrScheme name="原創">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自訂 1">
      <a:majorFont>
        <a:latin typeface="Times New Roman"/>
        <a:ea typeface="標楷體"/>
        <a:cs typeface=""/>
      </a:majorFont>
      <a:minorFont>
        <a:latin typeface="Times New Roman"/>
        <a:ea typeface="新細明體"/>
        <a:cs typeface=""/>
      </a:minorFont>
    </a:fontScheme>
    <a:fmtScheme name="原創">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WSN_Introduction_0215</Template>
  <TotalTime>5663</TotalTime>
  <Words>581</Words>
  <Application>Microsoft Office PowerPoint</Application>
  <PresentationFormat>On-screen Show (4:3)</PresentationFormat>
  <Paragraphs>129</Paragraphs>
  <Slides>21</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21</vt:i4>
      </vt:variant>
    </vt:vector>
  </HeadingPairs>
  <TitlesOfParts>
    <vt:vector size="37" baseType="lpstr">
      <vt:lpstr>ＭＳ Ｐゴシック</vt:lpstr>
      <vt:lpstr>宋体</vt:lpstr>
      <vt:lpstr>宋体</vt:lpstr>
      <vt:lpstr>AR RoundGothicJP Medium</vt:lpstr>
      <vt:lpstr>Arial</vt:lpstr>
      <vt:lpstr>Avenir Book</vt:lpstr>
      <vt:lpstr>Calibri</vt:lpstr>
      <vt:lpstr>標楷體</vt:lpstr>
      <vt:lpstr>Gulim</vt:lpstr>
      <vt:lpstr>新細明體</vt:lpstr>
      <vt:lpstr>Symbol</vt:lpstr>
      <vt:lpstr>Times New Roman</vt:lpstr>
      <vt:lpstr>Verdana</vt:lpstr>
      <vt:lpstr>Wingdings</vt:lpstr>
      <vt:lpstr>Wingdings 3</vt:lpstr>
      <vt:lpstr>WSN_Introduction_0215</vt:lpstr>
      <vt:lpstr>Internet of things (IoT)</vt:lpstr>
      <vt:lpstr>PowerPoint Presentation</vt:lpstr>
      <vt:lpstr>What is the Internet of Things?</vt:lpstr>
      <vt:lpstr>What’s the Internet of Things</vt:lpstr>
      <vt:lpstr>Welcome to our NEW DIMENSION</vt:lpstr>
      <vt:lpstr>PowerPoint Presentation</vt:lpstr>
      <vt:lpstr>Will it affect your life?</vt:lpstr>
      <vt:lpstr>Cyber-Physical Systems (CPS)</vt:lpstr>
      <vt:lpstr>M2M (Machine-to-Machine)</vt:lpstr>
      <vt:lpstr>  How IoT Devices Work  </vt:lpstr>
      <vt:lpstr>  How IoT Devices Work..</vt:lpstr>
      <vt:lpstr>IoT Ecosystem</vt:lpstr>
      <vt:lpstr>PowerPoint Presentation</vt:lpstr>
      <vt:lpstr>IoT, Big Data and AI</vt:lpstr>
      <vt:lpstr>IoT Cloud and Big data</vt:lpstr>
      <vt:lpstr>Big data</vt:lpstr>
      <vt:lpstr>PowerPoint Presentation</vt:lpstr>
      <vt:lpstr>Why Cloud is not suitable for certain IoT Data Analytics? </vt:lpstr>
      <vt:lpstr>Why IoT Data Analytics has to be real-time and at Edge?</vt:lpstr>
      <vt:lpstr>Smart Transportation: ITS</vt:lpstr>
      <vt:lpstr>PowerPoint Presentation</vt:lpstr>
    </vt:vector>
  </TitlesOfParts>
  <Company>NONE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Routing Protocols</dc:title>
  <dc:creator>Sensor</dc:creator>
  <cp:lastModifiedBy>IIT</cp:lastModifiedBy>
  <cp:revision>618</cp:revision>
  <dcterms:created xsi:type="dcterms:W3CDTF">2010-02-04T06:18:00Z</dcterms:created>
  <dcterms:modified xsi:type="dcterms:W3CDTF">2025-04-22T07:57:44Z</dcterms:modified>
</cp:coreProperties>
</file>