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
  </p:notesMasterIdLst>
  <p:sldIdLst>
    <p:sldId id="256" r:id="rId2"/>
    <p:sldId id="257" r:id="rId3"/>
    <p:sldId id="258" r:id="rId4"/>
    <p:sldId id="259" r:id="rId5"/>
    <p:sldId id="263" r:id="rId6"/>
    <p:sldId id="261" r:id="rId7"/>
    <p:sldId id="262" r:id="rId8"/>
    <p:sldId id="264" r:id="rId9"/>
    <p:sldId id="265" r:id="rId10"/>
    <p:sldId id="266" r:id="rId11"/>
    <p:sldId id="267" r:id="rId12"/>
    <p:sldId id="268" r:id="rId13"/>
    <p:sldId id="269" r:id="rId14"/>
    <p:sldId id="271" r:id="rId15"/>
    <p:sldId id="272" r:id="rId16"/>
    <p:sldId id="277" r:id="rId17"/>
    <p:sldId id="278" r:id="rId18"/>
    <p:sldId id="279" r:id="rId19"/>
    <p:sldId id="280" r:id="rId20"/>
    <p:sldId id="281" r:id="rId21"/>
    <p:sldId id="282" r:id="rId22"/>
    <p:sldId id="283" r:id="rId23"/>
    <p:sldId id="284" r:id="rId24"/>
    <p:sldId id="285" r:id="rId25"/>
    <p:sldId id="286" r:id="rId26"/>
    <p:sldId id="287" r:id="rId27"/>
    <p:sldId id="290" r:id="rId28"/>
    <p:sldId id="291" r:id="rId29"/>
    <p:sldId id="292" r:id="rId30"/>
    <p:sldId id="288" r:id="rId31"/>
    <p:sldId id="289"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1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7F2E1-80C5-4712-B6FA-99C279648347}" type="datetimeFigureOut">
              <a:rPr lang="en-US" smtClean="0"/>
              <a:t>5/14/2025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B62FE6-BCD5-4930-AA80-9D97BEA5FAB2}" type="slidenum">
              <a:rPr lang="en-US" smtClean="0"/>
              <a:t>‹#›</a:t>
            </a:fld>
            <a:endParaRPr lang="en-US"/>
          </a:p>
        </p:txBody>
      </p:sp>
    </p:spTree>
    <p:extLst>
      <p:ext uri="{BB962C8B-B14F-4D97-AF65-F5344CB8AC3E}">
        <p14:creationId xmlns:p14="http://schemas.microsoft.com/office/powerpoint/2010/main" val="1139706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list of some compatible 3.3V sensors can be found here: https://www.</a:t>
            </a:r>
            <a:r>
              <a:rPr lang="en-GB" dirty="0"/>
              <a:t>dfrobot.com/wiki/index. </a:t>
            </a:r>
            <a:r>
              <a:rPr lang="en-GB" dirty="0" err="1"/>
              <a:t>php</a:t>
            </a:r>
            <a:r>
              <a:rPr lang="en-GB" dirty="0"/>
              <a:t>/3. 3V_ Compatible_ Device_ List</a:t>
            </a:r>
          </a:p>
        </p:txBody>
      </p:sp>
      <p:sp>
        <p:nvSpPr>
          <p:cNvPr id="4" name="Slide Number Placeholder 3"/>
          <p:cNvSpPr>
            <a:spLocks noGrp="1"/>
          </p:cNvSpPr>
          <p:nvPr>
            <p:ph type="sldNum" sz="quarter" idx="10"/>
          </p:nvPr>
        </p:nvSpPr>
        <p:spPr/>
        <p:txBody>
          <a:bodyPr/>
          <a:lstStyle/>
          <a:p>
            <a:fld id="{1CA779EF-7614-40D8-BCC2-1BBA45E7BA78}" type="slidenum">
              <a:rPr lang="en-GB" smtClean="0"/>
              <a:pPr/>
              <a:t>23</a:t>
            </a:fld>
            <a:endParaRPr lang="en-GB"/>
          </a:p>
        </p:txBody>
      </p:sp>
    </p:spTree>
    <p:extLst>
      <p:ext uri="{BB962C8B-B14F-4D97-AF65-F5344CB8AC3E}">
        <p14:creationId xmlns:p14="http://schemas.microsoft.com/office/powerpoint/2010/main" val="3566995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1CA779EF-7614-40D8-BCC2-1BBA45E7BA78}" type="slidenum">
              <a:rPr lang="en-GB" smtClean="0"/>
              <a:pPr/>
              <a:t>24</a:t>
            </a:fld>
            <a:endParaRPr lang="en-GB"/>
          </a:p>
        </p:txBody>
      </p:sp>
    </p:spTree>
    <p:extLst>
      <p:ext uri="{BB962C8B-B14F-4D97-AF65-F5344CB8AC3E}">
        <p14:creationId xmlns:p14="http://schemas.microsoft.com/office/powerpoint/2010/main" val="188745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Master is almost always your microcontroller</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Used </a:t>
            </a:r>
            <a:r>
              <a:rPr lang="en-US" dirty="0"/>
              <a:t>for small peripherals such as shift registers, sensors, and SD cards</a:t>
            </a:r>
            <a:endParaRPr lang="en-GB" dirty="0"/>
          </a:p>
        </p:txBody>
      </p:sp>
      <p:sp>
        <p:nvSpPr>
          <p:cNvPr id="4" name="Slide Number Placeholder 3"/>
          <p:cNvSpPr>
            <a:spLocks noGrp="1"/>
          </p:cNvSpPr>
          <p:nvPr>
            <p:ph type="sldNum" sz="quarter" idx="10"/>
          </p:nvPr>
        </p:nvSpPr>
        <p:spPr/>
        <p:txBody>
          <a:bodyPr/>
          <a:lstStyle/>
          <a:p>
            <a:fld id="{1CA779EF-7614-40D8-BCC2-1BBA45E7BA78}" type="slidenum">
              <a:rPr lang="en-GB" smtClean="0"/>
              <a:pPr/>
              <a:t>25</a:t>
            </a:fld>
            <a:endParaRPr lang="en-GB"/>
          </a:p>
        </p:txBody>
      </p:sp>
    </p:spTree>
    <p:extLst>
      <p:ext uri="{BB962C8B-B14F-4D97-AF65-F5344CB8AC3E}">
        <p14:creationId xmlns:p14="http://schemas.microsoft.com/office/powerpoint/2010/main" val="215293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userDrawn="1"/>
        </p:nvSpPr>
        <p:spPr>
          <a:xfrm>
            <a:off x="0" y="0"/>
            <a:ext cx="9144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553200"/>
            <a:ext cx="9144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868362"/>
          </a:xfrm>
        </p:spPr>
        <p:txBody>
          <a:bodyPr/>
          <a:lstStyle/>
          <a:p>
            <a:r>
              <a:rPr lang="en-US" smtClean="0"/>
              <a:t>Click to edit Master title style</a:t>
            </a:r>
            <a:endParaRPr lang="en-US"/>
          </a:p>
        </p:txBody>
      </p:sp>
      <p:sp>
        <p:nvSpPr>
          <p:cNvPr id="3" name="Content Placeholder 2"/>
          <p:cNvSpPr>
            <a:spLocks noGrp="1"/>
          </p:cNvSpPr>
          <p:nvPr>
            <p:ph idx="1"/>
          </p:nvPr>
        </p:nvSpPr>
        <p:spPr>
          <a:xfrm>
            <a:off x="228600" y="1143000"/>
            <a:ext cx="8763000" cy="4983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a:xfrm>
            <a:off x="7010400" y="6356350"/>
            <a:ext cx="2133600" cy="365125"/>
          </a:xfrm>
        </p:spPr>
        <p:txBody>
          <a:bodyPr/>
          <a:lstStyle/>
          <a:p>
            <a:fld id="{B6F15528-21DE-4FAA-801E-634DDDAF4B2B}" type="slidenum">
              <a:rPr lang="en-US" smtClean="0"/>
              <a:pPr/>
              <a:t>‹#›</a:t>
            </a:fld>
            <a:endParaRPr lang="en-US"/>
          </a:p>
        </p:txBody>
      </p:sp>
      <p:sp>
        <p:nvSpPr>
          <p:cNvPr id="7" name="Rectangle 6"/>
          <p:cNvSpPr/>
          <p:nvPr userDrawn="1"/>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2940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rduin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arduino.cc/en/Main/Software"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arduino.cc/en/Guide/Environment"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Microcontroller</a:t>
            </a:r>
            <a:endParaRPr lang="en-US" dirty="0"/>
          </a:p>
        </p:txBody>
      </p:sp>
      <p:sp>
        <p:nvSpPr>
          <p:cNvPr id="3" name="Subtitle 2"/>
          <p:cNvSpPr>
            <a:spLocks noGrp="1"/>
          </p:cNvSpPr>
          <p:nvPr>
            <p:ph type="subTitle" idx="1"/>
          </p:nvPr>
        </p:nvSpPr>
        <p:spPr/>
        <p:txBody>
          <a:bodyPr/>
          <a:lstStyle/>
          <a:p>
            <a:r>
              <a:rPr lang="en-US" dirty="0" smtClean="0"/>
              <a:t>Lecture-3</a:t>
            </a:r>
          </a:p>
          <a:p>
            <a:r>
              <a:rPr lang="en-US" dirty="0" smtClean="0"/>
              <a:t>Dr. </a:t>
            </a:r>
            <a:r>
              <a:rPr lang="en-US" dirty="0" err="1" smtClean="0"/>
              <a:t>Naushin</a:t>
            </a:r>
            <a:r>
              <a:rPr lang="en-US" dirty="0" smtClean="0"/>
              <a:t> </a:t>
            </a:r>
            <a:r>
              <a:rPr lang="en-US" dirty="0" err="1" smtClean="0"/>
              <a:t>Nower</a:t>
            </a:r>
            <a:endParaRPr lang="en-US" dirty="0"/>
          </a:p>
        </p:txBody>
      </p:sp>
      <p:sp>
        <p:nvSpPr>
          <p:cNvPr id="4" name="Rectangle 3"/>
          <p:cNvSpPr/>
          <p:nvPr/>
        </p:nvSpPr>
        <p:spPr>
          <a:xfrm>
            <a:off x="0" y="0"/>
            <a:ext cx="9144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 </a:t>
            </a:r>
            <a:r>
              <a:rPr lang="en-US" dirty="0"/>
              <a:t>set architectures (ISAs</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Informally ISA </a:t>
            </a:r>
            <a:r>
              <a:rPr lang="en-US" dirty="0"/>
              <a:t>as a “language” that is used to communicate with the </a:t>
            </a:r>
            <a:r>
              <a:rPr lang="en-US" dirty="0" smtClean="0"/>
              <a:t>CPU</a:t>
            </a:r>
          </a:p>
          <a:p>
            <a:r>
              <a:rPr lang="en-US" dirty="0"/>
              <a:t>RISC and CISC are popular processor architectures that utilize different data processing instruction sets to perform basic logical and input/output </a:t>
            </a:r>
            <a:r>
              <a:rPr lang="en-US" dirty="0" smtClean="0"/>
              <a:t>operations</a:t>
            </a:r>
          </a:p>
          <a:p>
            <a:r>
              <a:rPr lang="en-US" dirty="0"/>
              <a:t>As per this equation, CPU performance depends on the number of instructions in a computer program. This implies that the more instructions, the more time is needed to execute them. It can further be simplified into the number of clock cycles per instruction and time per cycle.</a:t>
            </a:r>
          </a:p>
          <a:p>
            <a:r>
              <a:rPr lang="en-US" dirty="0"/>
              <a:t>Thus, the CPU performance can be optimized in either of two ways:</a:t>
            </a:r>
          </a:p>
          <a:p>
            <a:pPr lvl="1"/>
            <a:r>
              <a:rPr lang="en-US" dirty="0"/>
              <a:t>Reduce the number of instructions per program, or</a:t>
            </a:r>
          </a:p>
          <a:p>
            <a:pPr lvl="1"/>
            <a:r>
              <a:rPr lang="en-US" dirty="0"/>
              <a:t>Minimize cycles per instruction.</a:t>
            </a:r>
          </a:p>
          <a:p>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99" y="5867400"/>
            <a:ext cx="7706801" cy="666843"/>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371430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What </a:t>
            </a:r>
            <a:r>
              <a:rPr lang="en-US" dirty="0"/>
              <a:t>Is RISC?</a:t>
            </a:r>
            <a:r>
              <a:rPr lang="en-US" b="1" dirty="0"/>
              <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RISC </a:t>
            </a:r>
            <a:r>
              <a:rPr lang="en-US" dirty="0"/>
              <a:t>stands for ‘Reduced Instruction Set Computer</a:t>
            </a:r>
            <a:r>
              <a:rPr lang="en-US" dirty="0" smtClean="0"/>
              <a:t>.’</a:t>
            </a:r>
          </a:p>
          <a:p>
            <a:r>
              <a:rPr lang="en-US" dirty="0" smtClean="0"/>
              <a:t> </a:t>
            </a:r>
            <a:r>
              <a:rPr lang="en-US" dirty="0"/>
              <a:t>These were introduced in the 1980s </a:t>
            </a:r>
            <a:r>
              <a:rPr lang="en-US" dirty="0" smtClean="0"/>
              <a:t>to </a:t>
            </a:r>
            <a:r>
              <a:rPr lang="en-US" dirty="0"/>
              <a:t>overcome the complexities of CISC processors. </a:t>
            </a:r>
            <a:endParaRPr lang="en-US" dirty="0" smtClean="0"/>
          </a:p>
          <a:p>
            <a:r>
              <a:rPr lang="en-US" dirty="0" smtClean="0"/>
              <a:t>RISC </a:t>
            </a:r>
            <a:r>
              <a:rPr lang="en-US" dirty="0"/>
              <a:t>processors work with more instructions; however, the number of cycles an instruction may take to execute is minimized. </a:t>
            </a:r>
            <a:endParaRPr lang="en-US" dirty="0" smtClean="0"/>
          </a:p>
          <a:p>
            <a:r>
              <a:rPr lang="en-US" dirty="0" smtClean="0"/>
              <a:t>In </a:t>
            </a:r>
            <a:r>
              <a:rPr lang="en-US" dirty="0"/>
              <a:t>general terms, a RISC machine takes one CPU cycle to complete one instruction. </a:t>
            </a:r>
            <a:endParaRPr lang="en-US" dirty="0" smtClean="0"/>
          </a:p>
          <a:p>
            <a:r>
              <a:rPr lang="en-US" dirty="0"/>
              <a:t>Let’s consider the same ADD instruction and look at how RISC devices accomplish it. </a:t>
            </a:r>
            <a:endParaRPr lang="en-US" dirty="0" smtClean="0"/>
          </a:p>
          <a:p>
            <a:endParaRPr lang="en-US" dirty="0" smtClean="0"/>
          </a:p>
          <a:p>
            <a:pPr marL="0" indent="0" algn="just">
              <a:buNone/>
            </a:pPr>
            <a:r>
              <a:rPr lang="en-US" b="1" dirty="0" smtClean="0"/>
              <a:t>                                             Load </a:t>
            </a:r>
            <a:r>
              <a:rPr lang="en-US" b="1" dirty="0"/>
              <a:t>X, 1600</a:t>
            </a:r>
            <a:endParaRPr lang="en-US" dirty="0"/>
          </a:p>
          <a:p>
            <a:pPr marL="0" indent="0" algn="just">
              <a:buNone/>
            </a:pPr>
            <a:r>
              <a:rPr lang="en-US" b="1" dirty="0" smtClean="0"/>
              <a:t>                                             Load </a:t>
            </a:r>
            <a:r>
              <a:rPr lang="en-US" b="1" dirty="0"/>
              <a:t>Y, 1601</a:t>
            </a:r>
            <a:endParaRPr lang="en-US" dirty="0"/>
          </a:p>
          <a:p>
            <a:pPr marL="0" indent="0" algn="just">
              <a:buNone/>
            </a:pPr>
            <a:r>
              <a:rPr lang="en-US" b="1" dirty="0" smtClean="0"/>
              <a:t>                                             ADD </a:t>
            </a:r>
            <a:r>
              <a:rPr lang="en-US" b="1" dirty="0"/>
              <a:t>X, Y</a:t>
            </a:r>
            <a:endParaRPr lang="en-US" dirty="0"/>
          </a:p>
          <a:p>
            <a:pPr marL="0" indent="0" algn="just">
              <a:buNone/>
            </a:pPr>
            <a:r>
              <a:rPr lang="en-US" b="1" dirty="0" smtClean="0"/>
              <a:t>                                             Store </a:t>
            </a:r>
            <a:r>
              <a:rPr lang="en-US" b="1" dirty="0"/>
              <a:t>1600, </a:t>
            </a:r>
            <a:r>
              <a:rPr lang="en-US" b="1" dirty="0" smtClean="0"/>
              <a:t>X</a:t>
            </a:r>
          </a:p>
          <a:p>
            <a:pPr marL="0" indent="0" algn="just">
              <a:buNone/>
            </a:pPr>
            <a:r>
              <a:rPr lang="en-US" dirty="0"/>
              <a:t>RISC processors use simpler instruction sets, complex and high-level instructions need to be divided into multiple, simple instructions</a:t>
            </a:r>
            <a:r>
              <a:rPr lang="en-US" dirty="0" smtClean="0"/>
              <a:t>.</a:t>
            </a:r>
          </a:p>
          <a:p>
            <a:pPr marL="0" indent="0" algn="just">
              <a:buNone/>
            </a:pPr>
            <a:endParaRPr lang="en-US" dirty="0" smtClean="0"/>
          </a:p>
          <a:p>
            <a:pPr marL="0" indent="0" algn="just">
              <a:buNone/>
            </a:pPr>
            <a:r>
              <a:rPr lang="en-US" dirty="0"/>
              <a:t>ARM (Advanced RISC Machine) is a well-known example of the RISC </a:t>
            </a:r>
            <a:r>
              <a:rPr lang="en-US" dirty="0" smtClean="0"/>
              <a:t>framework. Its </a:t>
            </a:r>
            <a:r>
              <a:rPr lang="en-US" dirty="0"/>
              <a:t>processors are observed in desktops, laptops, smartphones, gaming consoles, and several other smart </a:t>
            </a:r>
            <a:r>
              <a:rPr lang="en-US" dirty="0" err="1"/>
              <a:t>IoT</a:t>
            </a:r>
            <a:r>
              <a:rPr lang="en-US" dirty="0"/>
              <a:t> devices that are battery-operated where energy efficiency is essential.</a:t>
            </a:r>
          </a:p>
          <a:p>
            <a:pPr marL="0" indent="0" algn="just">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2497961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CISC</a:t>
            </a:r>
          </a:p>
        </p:txBody>
      </p:sp>
      <p:sp>
        <p:nvSpPr>
          <p:cNvPr id="3" name="Content Placeholder 2"/>
          <p:cNvSpPr>
            <a:spLocks noGrp="1"/>
          </p:cNvSpPr>
          <p:nvPr>
            <p:ph idx="1"/>
          </p:nvPr>
        </p:nvSpPr>
        <p:spPr/>
        <p:txBody>
          <a:bodyPr>
            <a:normAutofit fontScale="70000" lnSpcReduction="20000"/>
          </a:bodyPr>
          <a:lstStyle/>
          <a:p>
            <a:r>
              <a:rPr lang="en-US" dirty="0" smtClean="0"/>
              <a:t>Complex </a:t>
            </a:r>
            <a:r>
              <a:rPr lang="en-US" dirty="0"/>
              <a:t>Instruction Set Computer</a:t>
            </a:r>
            <a:r>
              <a:rPr lang="en-US" dirty="0" smtClean="0"/>
              <a:t>.</a:t>
            </a:r>
          </a:p>
          <a:p>
            <a:r>
              <a:rPr lang="en-US" dirty="0" smtClean="0"/>
              <a:t>This </a:t>
            </a:r>
            <a:r>
              <a:rPr lang="en-US" dirty="0"/>
              <a:t>architecture was introduced in the 1970s by Intel Corporation when the earliest computers focused on enhancing CPU speed by minimizing the number of instructions per program (as per equation 1). </a:t>
            </a:r>
            <a:endParaRPr lang="en-US" dirty="0" smtClean="0"/>
          </a:p>
          <a:p>
            <a:r>
              <a:rPr lang="en-US" dirty="0" smtClean="0"/>
              <a:t>This </a:t>
            </a:r>
            <a:r>
              <a:rPr lang="en-US" dirty="0"/>
              <a:t>objective was achieved by combining multiple simple commands into one complex instruction</a:t>
            </a:r>
            <a:r>
              <a:rPr lang="en-US" dirty="0" smtClean="0"/>
              <a:t>.</a:t>
            </a:r>
          </a:p>
          <a:p>
            <a:r>
              <a:rPr lang="en-US" dirty="0"/>
              <a:t>Let’s understand this with a simple CISC ADD instruction, which requires two inputs:</a:t>
            </a:r>
          </a:p>
          <a:p>
            <a:pPr lvl="1"/>
            <a:r>
              <a:rPr lang="en-US" dirty="0"/>
              <a:t>Memory locations of two numbers essential for an addition</a:t>
            </a:r>
          </a:p>
          <a:p>
            <a:pPr lvl="1"/>
            <a:r>
              <a:rPr lang="en-US" dirty="0"/>
              <a:t>Perform addition and store the result in the first memory location</a:t>
            </a:r>
          </a:p>
          <a:p>
            <a:pPr marL="0" indent="0">
              <a:buNone/>
            </a:pPr>
            <a:r>
              <a:rPr lang="en-US" b="1" dirty="0" smtClean="0"/>
              <a:t>                                           ADD </a:t>
            </a:r>
            <a:r>
              <a:rPr lang="en-US" b="1" dirty="0"/>
              <a:t>1800, </a:t>
            </a:r>
            <a:r>
              <a:rPr lang="en-US" b="1" dirty="0" smtClean="0"/>
              <a:t>1801</a:t>
            </a:r>
          </a:p>
          <a:p>
            <a:pPr marL="0" indent="0">
              <a:buNone/>
            </a:pPr>
            <a:r>
              <a:rPr lang="en-US" dirty="0"/>
              <a:t>The ADD instruction picks up numbers from memory locations 1800 and 1801 or registers. Later, the picked-up numbers are added and eventually stored in location 1800</a:t>
            </a:r>
            <a:r>
              <a:rPr lang="en-US" dirty="0" smtClean="0"/>
              <a:t>.</a:t>
            </a:r>
          </a:p>
          <a:p>
            <a:pPr marL="0" indent="0">
              <a:buNone/>
            </a:pPr>
            <a:r>
              <a:rPr lang="en-US" dirty="0"/>
              <a:t>AMD, Intel x86, VAX, and System/360.</a:t>
            </a:r>
          </a:p>
          <a:p>
            <a:endParaRPr lang="en-US" dirty="0"/>
          </a:p>
        </p:txBody>
      </p:sp>
      <p:sp>
        <p:nvSpPr>
          <p:cNvPr id="4" name="Rectangle 3"/>
          <p:cNvSpPr/>
          <p:nvPr/>
        </p:nvSpPr>
        <p:spPr>
          <a:xfrm>
            <a:off x="261668" y="5943600"/>
            <a:ext cx="4572000" cy="646331"/>
          </a:xfrm>
          <a:prstGeom prst="rect">
            <a:avLst/>
          </a:prstGeom>
        </p:spPr>
        <p:txBody>
          <a:bodyPr>
            <a:spAutoFit/>
          </a:bodyPr>
          <a:lstStyle/>
          <a:p>
            <a:r>
              <a:rPr lang="en-US" dirty="0"/>
              <a:t>https://www.spiceworks.com/tech/tech-general/articles/risc-vs-cisc/</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901006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 </a:t>
            </a:r>
            <a:r>
              <a:rPr lang="en-US" dirty="0" err="1" smtClean="0"/>
              <a:t>vs</a:t>
            </a:r>
            <a:r>
              <a:rPr lang="en-US" dirty="0" smtClean="0"/>
              <a:t> RISC</a:t>
            </a:r>
            <a:endParaRPr lang="en-US" dirty="0"/>
          </a:p>
        </p:txBody>
      </p:sp>
      <p:pic>
        <p:nvPicPr>
          <p:cNvPr id="1026" name="Picture 2"/>
          <p:cNvPicPr>
            <a:picLocks noChangeAspect="1" noChangeArrowheads="1"/>
          </p:cNvPicPr>
          <p:nvPr/>
        </p:nvPicPr>
        <p:blipFill>
          <a:blip r:embed="rId2"/>
          <a:srcRect/>
          <a:stretch>
            <a:fillRect/>
          </a:stretch>
        </p:blipFill>
        <p:spPr bwMode="auto">
          <a:xfrm>
            <a:off x="0" y="1223963"/>
            <a:ext cx="9034518" cy="4567237"/>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Arduino?</a:t>
            </a:r>
          </a:p>
        </p:txBody>
      </p:sp>
      <p:sp>
        <p:nvSpPr>
          <p:cNvPr id="3" name="Content Placeholder 2"/>
          <p:cNvSpPr>
            <a:spLocks noGrp="1"/>
          </p:cNvSpPr>
          <p:nvPr>
            <p:ph idx="1"/>
          </p:nvPr>
        </p:nvSpPr>
        <p:spPr>
          <a:xfrm>
            <a:off x="-76200" y="990600"/>
            <a:ext cx="7874000" cy="5638800"/>
          </a:xfrm>
        </p:spPr>
        <p:txBody>
          <a:bodyPr>
            <a:normAutofit fontScale="77500" lnSpcReduction="20000"/>
          </a:bodyPr>
          <a:lstStyle/>
          <a:p>
            <a:r>
              <a:rPr lang="en-US" dirty="0"/>
              <a:t>At the heart of the Arduino is the microcontroller. A microcontroller is a standalone, </a:t>
            </a:r>
            <a:r>
              <a:rPr lang="en-US" dirty="0" smtClean="0"/>
              <a:t>single chip </a:t>
            </a:r>
            <a:r>
              <a:rPr lang="en-US" dirty="0"/>
              <a:t>integrated circuit that contains a CPU, read-only memory, random access memory and various I/O busses. The Arduino UNO R3 which we will be using uses the ATmega328 chip. </a:t>
            </a:r>
          </a:p>
          <a:p>
            <a:r>
              <a:rPr lang="en-US" u="sng" dirty="0"/>
              <a:t>Specs are:</a:t>
            </a:r>
          </a:p>
          <a:p>
            <a:endParaRPr lang="en-US" dirty="0"/>
          </a:p>
          <a:p>
            <a:endParaRPr lang="en-US" dirty="0"/>
          </a:p>
          <a:p>
            <a:endParaRPr lang="en-US" dirty="0"/>
          </a:p>
          <a:p>
            <a:endParaRPr lang="en-US" dirty="0"/>
          </a:p>
          <a:p>
            <a:endParaRPr lang="en-US" dirty="0"/>
          </a:p>
          <a:p>
            <a:r>
              <a:rPr lang="en-US" dirty="0"/>
              <a:t>However do not be too concerned if you do not understand all those specifications because we will be interacting with the microcontroller using the interface that the Arduino board provides us. </a:t>
            </a:r>
          </a:p>
        </p:txBody>
      </p:sp>
      <p:graphicFrame>
        <p:nvGraphicFramePr>
          <p:cNvPr id="6" name="Table 5">
            <a:extLst>
              <a:ext uri="{FF2B5EF4-FFF2-40B4-BE49-F238E27FC236}">
                <a16:creationId xmlns:a16="http://schemas.microsoft.com/office/drawing/2014/main" xmlns="" id="{5ABCE42F-DF73-498D-9876-1F67AD881D2E}"/>
              </a:ext>
            </a:extLst>
          </p:cNvPr>
          <p:cNvGraphicFramePr>
            <a:graphicFrameLocks noGrp="1"/>
          </p:cNvGraphicFramePr>
          <p:nvPr>
            <p:extLst>
              <p:ext uri="{D42A27DB-BD31-4B8C-83A1-F6EECF244321}">
                <p14:modId xmlns:p14="http://schemas.microsoft.com/office/powerpoint/2010/main" val="3028868683"/>
              </p:ext>
            </p:extLst>
          </p:nvPr>
        </p:nvGraphicFramePr>
        <p:xfrm>
          <a:off x="1981200" y="3276600"/>
          <a:ext cx="4189542" cy="1818801"/>
        </p:xfrm>
        <a:graphic>
          <a:graphicData uri="http://schemas.openxmlformats.org/drawingml/2006/table">
            <a:tbl>
              <a:tblPr>
                <a:tableStyleId>{284E427A-3D55-4303-BF80-6455036E1DE7}</a:tableStyleId>
              </a:tblPr>
              <a:tblGrid>
                <a:gridCol w="2094771">
                  <a:extLst>
                    <a:ext uri="{9D8B030D-6E8A-4147-A177-3AD203B41FA5}">
                      <a16:colId xmlns:a16="http://schemas.microsoft.com/office/drawing/2014/main" xmlns="" val="2327907429"/>
                    </a:ext>
                  </a:extLst>
                </a:gridCol>
                <a:gridCol w="2094771">
                  <a:extLst>
                    <a:ext uri="{9D8B030D-6E8A-4147-A177-3AD203B41FA5}">
                      <a16:colId xmlns:a16="http://schemas.microsoft.com/office/drawing/2014/main" xmlns="" val="2461423331"/>
                    </a:ext>
                  </a:extLst>
                </a:gridCol>
              </a:tblGrid>
              <a:tr h="826728">
                <a:tc>
                  <a:txBody>
                    <a:bodyPr/>
                    <a:lstStyle/>
                    <a:p>
                      <a:r>
                        <a:rPr lang="en-GB" sz="1500" b="1" dirty="0">
                          <a:effectLst/>
                        </a:rPr>
                        <a:t>Flash Memory</a:t>
                      </a:r>
                    </a:p>
                  </a:txBody>
                  <a:tcPr marL="56909" marR="56909" marT="37939" marB="37939" anchor="ctr"/>
                </a:tc>
                <a:tc>
                  <a:txBody>
                    <a:bodyPr/>
                    <a:lstStyle/>
                    <a:p>
                      <a:r>
                        <a:rPr lang="en-GB" sz="1500" dirty="0">
                          <a:effectLst/>
                        </a:rPr>
                        <a:t>32 KB (ATmega328P) of which 0.5 KB used by bootloader</a:t>
                      </a:r>
                    </a:p>
                  </a:txBody>
                  <a:tcPr marL="56909" marR="56909" marT="37939" marB="37939" anchor="ctr"/>
                </a:tc>
                <a:extLst>
                  <a:ext uri="{0D108BD9-81ED-4DB2-BD59-A6C34878D82A}">
                    <a16:rowId xmlns:a16="http://schemas.microsoft.com/office/drawing/2014/main" xmlns="" val="817769802"/>
                  </a:ext>
                </a:extLst>
              </a:tr>
              <a:tr h="330691">
                <a:tc>
                  <a:txBody>
                    <a:bodyPr/>
                    <a:lstStyle/>
                    <a:p>
                      <a:r>
                        <a:rPr lang="en-GB" sz="1500" b="1" dirty="0">
                          <a:effectLst/>
                        </a:rPr>
                        <a:t>SRAM</a:t>
                      </a:r>
                    </a:p>
                  </a:txBody>
                  <a:tcPr marL="56909" marR="56909" marT="37939" marB="37939" anchor="ctr"/>
                </a:tc>
                <a:tc>
                  <a:txBody>
                    <a:bodyPr/>
                    <a:lstStyle/>
                    <a:p>
                      <a:r>
                        <a:rPr lang="en-GB" sz="1500">
                          <a:effectLst/>
                        </a:rPr>
                        <a:t>2 KB (ATmega328P)</a:t>
                      </a:r>
                    </a:p>
                  </a:txBody>
                  <a:tcPr marL="56909" marR="56909" marT="37939" marB="37939" anchor="ctr"/>
                </a:tc>
                <a:extLst>
                  <a:ext uri="{0D108BD9-81ED-4DB2-BD59-A6C34878D82A}">
                    <a16:rowId xmlns:a16="http://schemas.microsoft.com/office/drawing/2014/main" xmlns="" val="2977245140"/>
                  </a:ext>
                </a:extLst>
              </a:tr>
              <a:tr h="330691">
                <a:tc>
                  <a:txBody>
                    <a:bodyPr/>
                    <a:lstStyle/>
                    <a:p>
                      <a:r>
                        <a:rPr lang="en-GB" sz="1500" b="1" dirty="0">
                          <a:effectLst/>
                        </a:rPr>
                        <a:t>EEPROM</a:t>
                      </a:r>
                    </a:p>
                  </a:txBody>
                  <a:tcPr marL="56909" marR="56909" marT="37939" marB="37939" anchor="ctr"/>
                </a:tc>
                <a:tc>
                  <a:txBody>
                    <a:bodyPr/>
                    <a:lstStyle/>
                    <a:p>
                      <a:r>
                        <a:rPr lang="en-GB" sz="1500">
                          <a:effectLst/>
                        </a:rPr>
                        <a:t>1 KB (ATmega328P)</a:t>
                      </a:r>
                    </a:p>
                  </a:txBody>
                  <a:tcPr marL="56909" marR="56909" marT="37939" marB="37939" anchor="ctr"/>
                </a:tc>
                <a:extLst>
                  <a:ext uri="{0D108BD9-81ED-4DB2-BD59-A6C34878D82A}">
                    <a16:rowId xmlns:a16="http://schemas.microsoft.com/office/drawing/2014/main" xmlns="" val="3264703018"/>
                  </a:ext>
                </a:extLst>
              </a:tr>
              <a:tr h="330691">
                <a:tc>
                  <a:txBody>
                    <a:bodyPr/>
                    <a:lstStyle/>
                    <a:p>
                      <a:r>
                        <a:rPr lang="en-GB" sz="1500" b="1" dirty="0">
                          <a:effectLst/>
                        </a:rPr>
                        <a:t>Clock Speed</a:t>
                      </a:r>
                    </a:p>
                  </a:txBody>
                  <a:tcPr marL="56909" marR="56909" marT="37939" marB="37939" anchor="ctr"/>
                </a:tc>
                <a:tc>
                  <a:txBody>
                    <a:bodyPr/>
                    <a:lstStyle/>
                    <a:p>
                      <a:r>
                        <a:rPr lang="en-GB" sz="1500" dirty="0">
                          <a:effectLst/>
                        </a:rPr>
                        <a:t>16 MHz</a:t>
                      </a:r>
                    </a:p>
                  </a:txBody>
                  <a:tcPr marL="56909" marR="56909" marT="37939" marB="37939" anchor="ctr"/>
                </a:tc>
                <a:extLst>
                  <a:ext uri="{0D108BD9-81ED-4DB2-BD59-A6C34878D82A}">
                    <a16:rowId xmlns:a16="http://schemas.microsoft.com/office/drawing/2014/main" xmlns="" val="4063216359"/>
                  </a:ext>
                </a:extLst>
              </a:tr>
            </a:tbl>
          </a:graphicData>
        </a:graphic>
      </p:graphicFrame>
      <p:sp>
        <p:nvSpPr>
          <p:cNvPr id="7" name="TextBox 6">
            <a:extLst>
              <a:ext uri="{FF2B5EF4-FFF2-40B4-BE49-F238E27FC236}">
                <a16:creationId xmlns:a16="http://schemas.microsoft.com/office/drawing/2014/main" xmlns="" id="{AEF607E5-A2F5-40FC-A0C5-7903F6E89F0D}"/>
              </a:ext>
            </a:extLst>
          </p:cNvPr>
          <p:cNvSpPr txBox="1"/>
          <p:nvPr/>
        </p:nvSpPr>
        <p:spPr>
          <a:xfrm>
            <a:off x="7239000" y="2286000"/>
            <a:ext cx="2170355" cy="3139321"/>
          </a:xfrm>
          <a:prstGeom prst="rect">
            <a:avLst/>
          </a:prstGeom>
          <a:solidFill>
            <a:schemeClr val="accent2">
              <a:lumMod val="40000"/>
              <a:lumOff val="60000"/>
            </a:schemeClr>
          </a:solid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Trebuchet MS" panose="020B0603020202020204"/>
                <a:ea typeface="+mn-ea"/>
                <a:cs typeface="+mn-cs"/>
              </a:rPr>
              <a:t>EEPROM</a:t>
            </a:r>
            <a:r>
              <a:rPr kumimoji="0" lang="en-GB" sz="1800" b="0" i="0" u="none" strike="noStrike" kern="1200" cap="none" spc="0" normalizeH="0" baseline="0" noProof="0" dirty="0">
                <a:ln>
                  <a:noFill/>
                </a:ln>
                <a:solidFill>
                  <a:prstClr val="black"/>
                </a:solidFill>
                <a:effectLst/>
                <a:uLnTx/>
                <a:uFillTx/>
                <a:latin typeface="Trebuchet MS" panose="020B0603020202020204"/>
                <a:ea typeface="+mn-ea"/>
                <a:cs typeface="+mn-cs"/>
              </a:rPr>
              <a:t>: Electrically Erasable Programmable Read-Only Memory. Non-volatile memory.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Trebuchet MS" panose="020B0603020202020204"/>
                <a:ea typeface="+mn-ea"/>
                <a:cs typeface="+mn-cs"/>
              </a:rPr>
              <a:t>Can be erased and reprogrammed using a pulsed voltage</a:t>
            </a:r>
          </a:p>
        </p:txBody>
      </p:sp>
      <p:sp>
        <p:nvSpPr>
          <p:cNvPr id="8" name="Rectangle 7"/>
          <p:cNvSpPr/>
          <p:nvPr/>
        </p:nvSpPr>
        <p:spPr>
          <a:xfrm>
            <a:off x="7543800" y="152400"/>
            <a:ext cx="1676400" cy="1477328"/>
          </a:xfrm>
          <a:prstGeom prst="rect">
            <a:avLst/>
          </a:prstGeom>
          <a:solidFill>
            <a:schemeClr val="accent1">
              <a:lumMod val="20000"/>
              <a:lumOff val="80000"/>
            </a:schemeClr>
          </a:solidFill>
          <a:ln>
            <a:solidFill>
              <a:schemeClr val="tx1"/>
            </a:solidFill>
          </a:ln>
        </p:spPr>
        <p:txBody>
          <a:bodyPr wrap="square">
            <a:spAutoFit/>
          </a:bodyPr>
          <a:lstStyle/>
          <a:p>
            <a:r>
              <a:rPr lang="en-US" b="1" dirty="0"/>
              <a:t>Note:</a:t>
            </a:r>
          </a:p>
          <a:p>
            <a:r>
              <a:rPr lang="en-US" dirty="0"/>
              <a:t>Most Arduino boards use the Atmel 8-bit AVR microcontroller.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28955185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Arduino?</a:t>
            </a:r>
          </a:p>
        </p:txBody>
      </p:sp>
      <p:sp>
        <p:nvSpPr>
          <p:cNvPr id="3" name="Content Placeholder 2"/>
          <p:cNvSpPr>
            <a:spLocks noGrp="1"/>
          </p:cNvSpPr>
          <p:nvPr>
            <p:ph idx="1"/>
          </p:nvPr>
        </p:nvSpPr>
        <p:spPr>
          <a:xfrm>
            <a:off x="508001" y="1681317"/>
            <a:ext cx="8483599" cy="4860801"/>
          </a:xfrm>
        </p:spPr>
        <p:txBody>
          <a:bodyPr>
            <a:normAutofit/>
          </a:bodyPr>
          <a:lstStyle/>
          <a:p>
            <a:r>
              <a:rPr lang="en-US" sz="2000" dirty="0"/>
              <a:t>The Arduino is an open source hardware and software platform that is incredibly powerful yet easy to use. </a:t>
            </a:r>
          </a:p>
          <a:p>
            <a:r>
              <a:rPr lang="en-US" sz="2000" dirty="0"/>
              <a:t>You can look at and download the code from any of the Arduino repositories on GitHub here:</a:t>
            </a:r>
          </a:p>
          <a:p>
            <a:pPr lvl="1"/>
            <a:r>
              <a:rPr lang="en-US" sz="1800" dirty="0"/>
              <a:t> </a:t>
            </a:r>
            <a:r>
              <a:rPr lang="en-US" sz="1800" dirty="0">
                <a:hlinkClick r:id="rId2"/>
              </a:rPr>
              <a:t>https://github.com/arduino</a:t>
            </a:r>
            <a:endParaRPr lang="en-US" sz="1800" dirty="0"/>
          </a:p>
          <a:p>
            <a:r>
              <a:rPr lang="en-US" sz="2000" dirty="0" smtClean="0"/>
              <a:t>Projects </a:t>
            </a:r>
            <a:r>
              <a:rPr lang="en-US" sz="2000" dirty="0"/>
              <a:t>can range from simply making an LED blink or recording the temperature to controlling 3D printers or making robots.</a:t>
            </a:r>
          </a:p>
          <a:p>
            <a:r>
              <a:rPr lang="en-US" sz="2000" dirty="0"/>
              <a:t>While there are numerous models of the Arduino, in this course we will primarily be using the very popular Arduino UNO </a:t>
            </a:r>
            <a:r>
              <a:rPr lang="en-US" sz="2000" dirty="0" smtClean="0"/>
              <a:t>board</a:t>
            </a:r>
            <a:r>
              <a:rPr lang="en-US" sz="2000" dirty="0"/>
              <a:t>. </a:t>
            </a:r>
            <a:endParaRPr lang="en-GB"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32651930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Arduino shields</a:t>
            </a:r>
            <a:endParaRPr lang="en-GB" dirty="0"/>
          </a:p>
        </p:txBody>
      </p:sp>
      <p:sp>
        <p:nvSpPr>
          <p:cNvPr id="3" name="Content Placeholder 2"/>
          <p:cNvSpPr>
            <a:spLocks noGrp="1"/>
          </p:cNvSpPr>
          <p:nvPr>
            <p:ph idx="1"/>
          </p:nvPr>
        </p:nvSpPr>
        <p:spPr>
          <a:xfrm>
            <a:off x="0" y="767427"/>
            <a:ext cx="4876800" cy="3880773"/>
          </a:xfrm>
        </p:spPr>
        <p:txBody>
          <a:bodyPr>
            <a:noAutofit/>
          </a:bodyPr>
          <a:lstStyle/>
          <a:p>
            <a:r>
              <a:rPr lang="en-US" sz="2400" dirty="0"/>
              <a:t>An Arduino shield is a modular circuit board that plugs directly into the pin headers of the Arduino board. </a:t>
            </a:r>
          </a:p>
          <a:p>
            <a:r>
              <a:rPr lang="en-US" sz="2400" dirty="0"/>
              <a:t>These shields will add extra functionality to the Arduino board. </a:t>
            </a:r>
          </a:p>
          <a:p>
            <a:r>
              <a:rPr lang="en-US" sz="2400" dirty="0"/>
              <a:t>If we are looking to connect to the internet, do speech recognition, control DC motors or add other functionality to the Arduino, there is probably a shield that can help us. </a:t>
            </a:r>
          </a:p>
          <a:p>
            <a:r>
              <a:rPr lang="en-US" sz="2400" dirty="0"/>
              <a:t>While you don’t have to use shields, they do make adding extra functionality to our Arduino boards </a:t>
            </a:r>
            <a:r>
              <a:rPr lang="en-GB" sz="2400" dirty="0"/>
              <a:t>very easy.</a:t>
            </a:r>
          </a:p>
        </p:txBody>
      </p:sp>
      <p:pic>
        <p:nvPicPr>
          <p:cNvPr id="4" name="Picture 3"/>
          <p:cNvPicPr>
            <a:picLocks noChangeAspect="1"/>
          </p:cNvPicPr>
          <p:nvPr/>
        </p:nvPicPr>
        <p:blipFill rotWithShape="1">
          <a:blip r:embed="rId2"/>
          <a:srcRect b="654"/>
          <a:stretch/>
        </p:blipFill>
        <p:spPr>
          <a:xfrm>
            <a:off x="4912389" y="1776567"/>
            <a:ext cx="4086225" cy="4201447"/>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20530141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Arduino looks with two shields attached:</a:t>
            </a:r>
            <a:endParaRPr lang="en-GB" dirty="0"/>
          </a:p>
        </p:txBody>
      </p:sp>
      <p:sp>
        <p:nvSpPr>
          <p:cNvPr id="3" name="Content Placeholder 2"/>
          <p:cNvSpPr>
            <a:spLocks noGrp="1"/>
          </p:cNvSpPr>
          <p:nvPr>
            <p:ph idx="1"/>
          </p:nvPr>
        </p:nvSpPr>
        <p:spPr>
          <a:xfrm>
            <a:off x="4910394" y="1667389"/>
            <a:ext cx="2766142" cy="3880773"/>
          </a:xfrm>
        </p:spPr>
        <p:txBody>
          <a:bodyPr>
            <a:normAutofit fontScale="70000" lnSpcReduction="20000"/>
          </a:bodyPr>
          <a:lstStyle/>
          <a:p>
            <a:r>
              <a:rPr lang="en-US" dirty="0"/>
              <a:t>A shield fits on top of the Arduino by plugging directly into the pin headers. </a:t>
            </a:r>
          </a:p>
          <a:p>
            <a:r>
              <a:rPr lang="en-US" dirty="0"/>
              <a:t>We can also stack one shield on top of another if they do not use the same resources. Here is how an</a:t>
            </a:r>
          </a:p>
        </p:txBody>
      </p:sp>
      <p:pic>
        <p:nvPicPr>
          <p:cNvPr id="4" name="Picture 3"/>
          <p:cNvPicPr>
            <a:picLocks noChangeAspect="1"/>
          </p:cNvPicPr>
          <p:nvPr/>
        </p:nvPicPr>
        <p:blipFill>
          <a:blip r:embed="rId2"/>
          <a:stretch>
            <a:fillRect/>
          </a:stretch>
        </p:blipFill>
        <p:spPr>
          <a:xfrm>
            <a:off x="508000" y="1667388"/>
            <a:ext cx="4243388" cy="440055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37911161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9067800" cy="868362"/>
          </a:xfrm>
        </p:spPr>
        <p:txBody>
          <a:bodyPr/>
          <a:lstStyle/>
          <a:p>
            <a:r>
              <a:rPr lang="en-GB" dirty="0"/>
              <a:t>Arduino pin</a:t>
            </a:r>
          </a:p>
        </p:txBody>
      </p:sp>
      <p:sp>
        <p:nvSpPr>
          <p:cNvPr id="3" name="Content Placeholder 2"/>
          <p:cNvSpPr>
            <a:spLocks noGrp="1"/>
          </p:cNvSpPr>
          <p:nvPr>
            <p:ph idx="1"/>
          </p:nvPr>
        </p:nvSpPr>
        <p:spPr>
          <a:xfrm>
            <a:off x="508001" y="2160590"/>
            <a:ext cx="1991851" cy="3880773"/>
          </a:xfrm>
        </p:spPr>
        <p:txBody>
          <a:bodyPr>
            <a:normAutofit fontScale="70000" lnSpcReduction="20000"/>
          </a:bodyPr>
          <a:lstStyle/>
          <a:p>
            <a:r>
              <a:rPr lang="en-US" dirty="0"/>
              <a:t>There is a total of 31 pins in the Arduino Uno pin headers. </a:t>
            </a:r>
          </a:p>
          <a:p>
            <a:r>
              <a:rPr lang="en-US" dirty="0"/>
              <a:t>Most of these pins can be configured to perform different functions.</a:t>
            </a:r>
            <a:endParaRPr lang="en-GB" dirty="0"/>
          </a:p>
        </p:txBody>
      </p:sp>
      <p:pic>
        <p:nvPicPr>
          <p:cNvPr id="4" name="Picture 3"/>
          <p:cNvPicPr>
            <a:picLocks noChangeAspect="1"/>
          </p:cNvPicPr>
          <p:nvPr/>
        </p:nvPicPr>
        <p:blipFill>
          <a:blip r:embed="rId2"/>
          <a:stretch>
            <a:fillRect/>
          </a:stretch>
        </p:blipFill>
        <p:spPr>
          <a:xfrm>
            <a:off x="2948641" y="827139"/>
            <a:ext cx="6107906" cy="5715000"/>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890203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52400"/>
            <a:ext cx="6447501" cy="1320800"/>
          </a:xfrm>
        </p:spPr>
        <p:txBody>
          <a:bodyPr/>
          <a:lstStyle/>
          <a:p>
            <a:r>
              <a:rPr lang="en-GB" dirty="0"/>
              <a:t>Digital pins</a:t>
            </a:r>
          </a:p>
        </p:txBody>
      </p:sp>
      <p:sp>
        <p:nvSpPr>
          <p:cNvPr id="3" name="Content Placeholder 2"/>
          <p:cNvSpPr>
            <a:spLocks noGrp="1"/>
          </p:cNvSpPr>
          <p:nvPr>
            <p:ph idx="1"/>
          </p:nvPr>
        </p:nvSpPr>
        <p:spPr>
          <a:xfrm>
            <a:off x="232266" y="1374010"/>
            <a:ext cx="2673167" cy="5176685"/>
          </a:xfrm>
        </p:spPr>
        <p:txBody>
          <a:bodyPr>
            <a:normAutofit fontScale="70000" lnSpcReduction="20000"/>
          </a:bodyPr>
          <a:lstStyle/>
          <a:p>
            <a:r>
              <a:rPr lang="en-US" dirty="0"/>
              <a:t>Used </a:t>
            </a:r>
            <a:r>
              <a:rPr lang="en-US" dirty="0" smtClean="0"/>
              <a:t>to connect </a:t>
            </a:r>
            <a:r>
              <a:rPr lang="en-US" dirty="0"/>
              <a:t>external sensors. </a:t>
            </a:r>
          </a:p>
          <a:p>
            <a:r>
              <a:rPr lang="en-US" dirty="0"/>
              <a:t>These pins can be configured for either input or output. </a:t>
            </a:r>
          </a:p>
          <a:p>
            <a:r>
              <a:rPr lang="en-US" dirty="0"/>
              <a:t>These pins default to an input state</a:t>
            </a:r>
          </a:p>
          <a:p>
            <a:r>
              <a:rPr lang="en-US" dirty="0"/>
              <a:t>The digital pins will have one of two values: HIGH (1), which is 5V, or LOW (0), which is 0V. </a:t>
            </a:r>
            <a:endParaRPr lang="en-GB" dirty="0"/>
          </a:p>
        </p:txBody>
      </p:sp>
      <p:pic>
        <p:nvPicPr>
          <p:cNvPr id="4" name="Picture 3"/>
          <p:cNvPicPr>
            <a:picLocks noChangeAspect="1"/>
          </p:cNvPicPr>
          <p:nvPr/>
        </p:nvPicPr>
        <p:blipFill>
          <a:blip r:embed="rId2"/>
          <a:stretch>
            <a:fillRect/>
          </a:stretch>
        </p:blipFill>
        <p:spPr>
          <a:xfrm>
            <a:off x="3035278" y="838247"/>
            <a:ext cx="6108722" cy="5712447"/>
          </a:xfrm>
          <a:prstGeom prst="rect">
            <a:avLst/>
          </a:prstGeom>
        </p:spPr>
      </p:pic>
      <p:sp>
        <p:nvSpPr>
          <p:cNvPr id="5" name="Rectangle 4"/>
          <p:cNvSpPr/>
          <p:nvPr/>
        </p:nvSpPr>
        <p:spPr>
          <a:xfrm>
            <a:off x="3119284" y="4444182"/>
            <a:ext cx="744794" cy="1101213"/>
          </a:xfrm>
          <a:prstGeom prst="rect">
            <a:avLst/>
          </a:prstGeom>
          <a:no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6909620" y="3215149"/>
            <a:ext cx="715296" cy="2231923"/>
          </a:xfrm>
          <a:prstGeom prst="rect">
            <a:avLst/>
          </a:prstGeom>
          <a:no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185202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r>
              <a:rPr lang="en-US" dirty="0" smtClean="0"/>
              <a:t>Microcontroller</a:t>
            </a:r>
          </a:p>
          <a:p>
            <a:r>
              <a:rPr lang="en-US" dirty="0" smtClean="0"/>
              <a:t>Types of microcontroller</a:t>
            </a:r>
          </a:p>
          <a:p>
            <a:r>
              <a:rPr lang="en-US" dirty="0" smtClean="0"/>
              <a:t>RISC and CISC based microcontroller</a:t>
            </a:r>
          </a:p>
          <a:p>
            <a:r>
              <a:rPr lang="en-US" dirty="0" err="1" smtClean="0"/>
              <a:t>Ardunio</a:t>
            </a: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6447501" cy="1320800"/>
          </a:xfrm>
        </p:spPr>
        <p:txBody>
          <a:bodyPr/>
          <a:lstStyle/>
          <a:p>
            <a:r>
              <a:rPr lang="en-GB" dirty="0"/>
              <a:t>Analog input pins</a:t>
            </a:r>
          </a:p>
        </p:txBody>
      </p:sp>
      <p:sp>
        <p:nvSpPr>
          <p:cNvPr id="3" name="Content Placeholder 2"/>
          <p:cNvSpPr>
            <a:spLocks noGrp="1"/>
          </p:cNvSpPr>
          <p:nvPr>
            <p:ph idx="1"/>
          </p:nvPr>
        </p:nvSpPr>
        <p:spPr>
          <a:xfrm>
            <a:off x="232266" y="1374010"/>
            <a:ext cx="2673167" cy="5176685"/>
          </a:xfrm>
        </p:spPr>
        <p:txBody>
          <a:bodyPr>
            <a:normAutofit fontScale="47500" lnSpcReduction="20000"/>
          </a:bodyPr>
          <a:lstStyle/>
          <a:p>
            <a:r>
              <a:rPr lang="en-US" dirty="0"/>
              <a:t>The Arduino Uno contains a built-in </a:t>
            </a:r>
            <a:r>
              <a:rPr lang="en-US" b="1" dirty="0"/>
              <a:t>Analog-To-Digital </a:t>
            </a:r>
            <a:r>
              <a:rPr lang="en-US" dirty="0"/>
              <a:t>(</a:t>
            </a:r>
            <a:r>
              <a:rPr lang="en-US" b="1" dirty="0"/>
              <a:t>ADC</a:t>
            </a:r>
            <a:r>
              <a:rPr lang="en-US" dirty="0"/>
              <a:t>) converter with six channels, which gives us six analog input pins. The ADC converts an analog signal into a digital value. </a:t>
            </a:r>
          </a:p>
          <a:p>
            <a:r>
              <a:rPr lang="en-US" dirty="0"/>
              <a:t>While the digital pins have two values, either high or low, the analog input pins have values from </a:t>
            </a:r>
            <a:r>
              <a:rPr lang="en-US" b="1" dirty="0"/>
              <a:t>0 to 1023</a:t>
            </a:r>
            <a:r>
              <a:rPr lang="en-US" dirty="0"/>
              <a:t> relative to the reference value of the Arduino. </a:t>
            </a:r>
          </a:p>
          <a:p>
            <a:r>
              <a:rPr lang="en-US" dirty="0"/>
              <a:t>The Arduino Uno has a reference value of 5V.</a:t>
            </a:r>
          </a:p>
          <a:p>
            <a:r>
              <a:rPr lang="en-US" dirty="0"/>
              <a:t>Used to read analog sensors such as rangefinders and temperature sensors. </a:t>
            </a:r>
          </a:p>
          <a:p>
            <a:r>
              <a:rPr lang="en-US" dirty="0"/>
              <a:t>The six analog pins can also be configured as digital pins if we run out of digital pins in our project.</a:t>
            </a:r>
            <a:endParaRPr lang="en-GB" dirty="0"/>
          </a:p>
        </p:txBody>
      </p:sp>
      <p:pic>
        <p:nvPicPr>
          <p:cNvPr id="4" name="Picture 3"/>
          <p:cNvPicPr>
            <a:picLocks noChangeAspect="1"/>
          </p:cNvPicPr>
          <p:nvPr/>
        </p:nvPicPr>
        <p:blipFill>
          <a:blip r:embed="rId2"/>
          <a:stretch>
            <a:fillRect/>
          </a:stretch>
        </p:blipFill>
        <p:spPr>
          <a:xfrm>
            <a:off x="3035278" y="838247"/>
            <a:ext cx="6108722" cy="5712447"/>
          </a:xfrm>
          <a:prstGeom prst="rect">
            <a:avLst/>
          </a:prstGeom>
        </p:spPr>
      </p:pic>
      <p:sp>
        <p:nvSpPr>
          <p:cNvPr id="5" name="Rectangle 4"/>
          <p:cNvSpPr/>
          <p:nvPr/>
        </p:nvSpPr>
        <p:spPr>
          <a:xfrm>
            <a:off x="3856704" y="4444182"/>
            <a:ext cx="781664" cy="1101213"/>
          </a:xfrm>
          <a:prstGeom prst="rect">
            <a:avLst/>
          </a:prstGeom>
          <a:no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9987931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6447501" cy="1320800"/>
          </a:xfrm>
        </p:spPr>
        <p:txBody>
          <a:bodyPr/>
          <a:lstStyle/>
          <a:p>
            <a:r>
              <a:rPr lang="en-GB" b="1" dirty="0"/>
              <a:t>PWM pins</a:t>
            </a:r>
          </a:p>
        </p:txBody>
      </p:sp>
      <p:sp>
        <p:nvSpPr>
          <p:cNvPr id="3" name="Content Placeholder 2"/>
          <p:cNvSpPr>
            <a:spLocks noGrp="1"/>
          </p:cNvSpPr>
          <p:nvPr>
            <p:ph idx="1"/>
          </p:nvPr>
        </p:nvSpPr>
        <p:spPr>
          <a:xfrm>
            <a:off x="232266" y="1374010"/>
            <a:ext cx="2673167" cy="5176685"/>
          </a:xfrm>
        </p:spPr>
        <p:txBody>
          <a:bodyPr>
            <a:normAutofit fontScale="55000" lnSpcReduction="20000"/>
          </a:bodyPr>
          <a:lstStyle/>
          <a:p>
            <a:r>
              <a:rPr lang="en-US" dirty="0"/>
              <a:t>Where the analog input pins are designed to read analog sensors (input), the PWM pins are </a:t>
            </a:r>
            <a:r>
              <a:rPr lang="en-US" b="1" dirty="0"/>
              <a:t>designed for output</a:t>
            </a:r>
            <a:r>
              <a:rPr lang="en-US" dirty="0"/>
              <a:t>. PWM is a technique for obtaining </a:t>
            </a:r>
            <a:r>
              <a:rPr lang="en-US" b="1" dirty="0"/>
              <a:t>analog results with digital output</a:t>
            </a:r>
            <a:r>
              <a:rPr lang="en-US" dirty="0"/>
              <a:t>.</a:t>
            </a:r>
          </a:p>
          <a:p>
            <a:r>
              <a:rPr lang="en-US" dirty="0"/>
              <a:t>Since a digital output can be either on or off, to obtain the analog output the digital output is switch between HIGH and LOW rapidly. </a:t>
            </a:r>
          </a:p>
          <a:p>
            <a:r>
              <a:rPr lang="en-US" dirty="0"/>
              <a:t>The percentage of the time that the signal is high is called the </a:t>
            </a:r>
            <a:r>
              <a:rPr lang="en-US" b="1" dirty="0"/>
              <a:t>duty cycle</a:t>
            </a:r>
            <a:r>
              <a:rPr lang="en-US" dirty="0"/>
              <a:t>. </a:t>
            </a:r>
            <a:endParaRPr lang="en-GB" dirty="0"/>
          </a:p>
        </p:txBody>
      </p:sp>
      <p:pic>
        <p:nvPicPr>
          <p:cNvPr id="4" name="Picture 3"/>
          <p:cNvPicPr>
            <a:picLocks noChangeAspect="1"/>
          </p:cNvPicPr>
          <p:nvPr/>
        </p:nvPicPr>
        <p:blipFill>
          <a:blip r:embed="rId2"/>
          <a:stretch>
            <a:fillRect/>
          </a:stretch>
        </p:blipFill>
        <p:spPr>
          <a:xfrm>
            <a:off x="3035278" y="838247"/>
            <a:ext cx="6108722" cy="5712447"/>
          </a:xfrm>
          <a:prstGeom prst="rect">
            <a:avLst/>
          </a:prstGeom>
        </p:spPr>
      </p:pic>
      <p:sp>
        <p:nvSpPr>
          <p:cNvPr id="5" name="Rectangle 4"/>
          <p:cNvSpPr/>
          <p:nvPr/>
        </p:nvSpPr>
        <p:spPr>
          <a:xfrm>
            <a:off x="8089491" y="3490452"/>
            <a:ext cx="567813" cy="1474838"/>
          </a:xfrm>
          <a:prstGeom prst="rect">
            <a:avLst/>
          </a:prstGeom>
          <a:no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2268697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Duty cycle</a:t>
            </a:r>
            <a:endParaRPr lang="en-GB" dirty="0"/>
          </a:p>
        </p:txBody>
      </p:sp>
      <p:sp>
        <p:nvSpPr>
          <p:cNvPr id="3" name="Content Placeholder 2"/>
          <p:cNvSpPr>
            <a:spLocks noGrp="1"/>
          </p:cNvSpPr>
          <p:nvPr>
            <p:ph idx="1"/>
          </p:nvPr>
        </p:nvSpPr>
        <p:spPr>
          <a:xfrm>
            <a:off x="508001" y="2160590"/>
            <a:ext cx="2780890" cy="3443798"/>
          </a:xfrm>
        </p:spPr>
        <p:txBody>
          <a:bodyPr>
            <a:normAutofit fontScale="47500" lnSpcReduction="20000"/>
          </a:bodyPr>
          <a:lstStyle/>
          <a:p>
            <a:r>
              <a:rPr lang="en-US" dirty="0"/>
              <a:t>We have the ability to set the frequency of how fast the signal can switch between HIGH and LOW. </a:t>
            </a:r>
          </a:p>
          <a:p>
            <a:r>
              <a:rPr lang="en-US" dirty="0"/>
              <a:t>This frequency is measured in </a:t>
            </a:r>
            <a:r>
              <a:rPr lang="en-US" b="1" dirty="0"/>
              <a:t>Hertz</a:t>
            </a:r>
            <a:r>
              <a:rPr lang="en-US" dirty="0"/>
              <a:t> and sets how many times the signal can switch per second. </a:t>
            </a:r>
          </a:p>
          <a:p>
            <a:r>
              <a:rPr lang="en-US" dirty="0"/>
              <a:t>For example, if we set the frequency to </a:t>
            </a:r>
            <a:r>
              <a:rPr lang="en-US" b="1" dirty="0"/>
              <a:t>500 Hz</a:t>
            </a:r>
            <a:r>
              <a:rPr lang="en-US" dirty="0"/>
              <a:t>, that would mean that the signal could switch </a:t>
            </a:r>
            <a:r>
              <a:rPr lang="en-US" b="1" dirty="0"/>
              <a:t>500 times a second</a:t>
            </a:r>
            <a:r>
              <a:rPr lang="en-US" dirty="0"/>
              <a:t>.</a:t>
            </a:r>
          </a:p>
          <a:p>
            <a:endParaRPr lang="en-US" dirty="0"/>
          </a:p>
          <a:p>
            <a:r>
              <a:rPr lang="en-US" dirty="0"/>
              <a:t>This will be come clearer as we use the pins.</a:t>
            </a:r>
            <a:endParaRPr lang="en-GB" dirty="0"/>
          </a:p>
        </p:txBody>
      </p:sp>
      <p:pic>
        <p:nvPicPr>
          <p:cNvPr id="4" name="Picture 3"/>
          <p:cNvPicPr>
            <a:picLocks noChangeAspect="1"/>
          </p:cNvPicPr>
          <p:nvPr/>
        </p:nvPicPr>
        <p:blipFill>
          <a:blip r:embed="rId2"/>
          <a:stretch>
            <a:fillRect/>
          </a:stretch>
        </p:blipFill>
        <p:spPr>
          <a:xfrm>
            <a:off x="3772376" y="2160590"/>
            <a:ext cx="4661513" cy="4084688"/>
          </a:xfrm>
          <a:prstGeom prst="rect">
            <a:avLst/>
          </a:prstGeom>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0860760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6447501" cy="1320800"/>
          </a:xfrm>
        </p:spPr>
        <p:txBody>
          <a:bodyPr/>
          <a:lstStyle/>
          <a:p>
            <a:r>
              <a:rPr lang="en-GB" b="1" dirty="0"/>
              <a:t>Power pins</a:t>
            </a:r>
          </a:p>
        </p:txBody>
      </p:sp>
      <p:sp>
        <p:nvSpPr>
          <p:cNvPr id="3" name="Content Placeholder 2"/>
          <p:cNvSpPr>
            <a:spLocks noGrp="1"/>
          </p:cNvSpPr>
          <p:nvPr>
            <p:ph idx="1"/>
          </p:nvPr>
        </p:nvSpPr>
        <p:spPr>
          <a:xfrm>
            <a:off x="232266" y="1374010"/>
            <a:ext cx="2673167" cy="5176685"/>
          </a:xfrm>
        </p:spPr>
        <p:txBody>
          <a:bodyPr>
            <a:normAutofit fontScale="47500" lnSpcReduction="20000"/>
          </a:bodyPr>
          <a:lstStyle/>
          <a:p>
            <a:r>
              <a:rPr lang="en-US" b="1" dirty="0"/>
              <a:t>VIN</a:t>
            </a:r>
            <a:r>
              <a:rPr lang="en-US" dirty="0"/>
              <a:t>: This pin is used when we power the Arduino board using an external power supply. </a:t>
            </a:r>
          </a:p>
          <a:p>
            <a:r>
              <a:rPr lang="en-US" b="1" dirty="0"/>
              <a:t>GND</a:t>
            </a:r>
            <a:r>
              <a:rPr lang="en-US" dirty="0"/>
              <a:t>: These are the ground pins.</a:t>
            </a:r>
          </a:p>
          <a:p>
            <a:r>
              <a:rPr lang="en-US" b="1" dirty="0"/>
              <a:t>5V</a:t>
            </a:r>
            <a:r>
              <a:rPr lang="en-US" dirty="0"/>
              <a:t>: This is 5V out and is used to power most sensors.</a:t>
            </a:r>
          </a:p>
          <a:p>
            <a:r>
              <a:rPr lang="en-US" b="1" dirty="0"/>
              <a:t>3.3V</a:t>
            </a:r>
            <a:r>
              <a:rPr lang="en-US" dirty="0"/>
              <a:t>: This is 3.3V out and can be used to power sensors that are compatible with 3.3V. </a:t>
            </a:r>
          </a:p>
          <a:p>
            <a:r>
              <a:rPr lang="en-US" b="1" dirty="0"/>
              <a:t>Reset</a:t>
            </a:r>
            <a:r>
              <a:rPr lang="en-US" dirty="0"/>
              <a:t>: This pin can be used to reset the Arduino board by an external source.</a:t>
            </a:r>
          </a:p>
          <a:p>
            <a:r>
              <a:rPr lang="en-US" b="1" dirty="0" err="1"/>
              <a:t>ioref</a:t>
            </a:r>
            <a:r>
              <a:rPr lang="en-US" dirty="0"/>
              <a:t>: This is the reference voltage for the board. For the Arduino, this will be 5V.</a:t>
            </a:r>
            <a:endParaRPr lang="en-GB" dirty="0"/>
          </a:p>
        </p:txBody>
      </p:sp>
      <p:pic>
        <p:nvPicPr>
          <p:cNvPr id="4" name="Picture 3"/>
          <p:cNvPicPr>
            <a:picLocks noChangeAspect="1"/>
          </p:cNvPicPr>
          <p:nvPr/>
        </p:nvPicPr>
        <p:blipFill>
          <a:blip r:embed="rId3"/>
          <a:stretch>
            <a:fillRect/>
          </a:stretch>
        </p:blipFill>
        <p:spPr>
          <a:xfrm>
            <a:off x="3035278" y="838247"/>
            <a:ext cx="6108722" cy="5712447"/>
          </a:xfrm>
          <a:prstGeom prst="rect">
            <a:avLst/>
          </a:prstGeom>
        </p:spPr>
      </p:pic>
      <p:sp>
        <p:nvSpPr>
          <p:cNvPr id="5" name="Rectangle 4"/>
          <p:cNvSpPr/>
          <p:nvPr/>
        </p:nvSpPr>
        <p:spPr>
          <a:xfrm>
            <a:off x="3443749" y="3283974"/>
            <a:ext cx="1172498" cy="1147915"/>
          </a:xfrm>
          <a:prstGeom prst="rect">
            <a:avLst/>
          </a:prstGeom>
          <a:no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916764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6447501" cy="1320800"/>
          </a:xfrm>
        </p:spPr>
        <p:txBody>
          <a:bodyPr/>
          <a:lstStyle/>
          <a:p>
            <a:r>
              <a:rPr lang="en-GB" b="1" dirty="0"/>
              <a:t>Serial pins</a:t>
            </a:r>
          </a:p>
        </p:txBody>
      </p:sp>
      <p:sp>
        <p:nvSpPr>
          <p:cNvPr id="3" name="Content Placeholder 2"/>
          <p:cNvSpPr>
            <a:spLocks noGrp="1"/>
          </p:cNvSpPr>
          <p:nvPr>
            <p:ph idx="1"/>
          </p:nvPr>
        </p:nvSpPr>
        <p:spPr>
          <a:xfrm>
            <a:off x="232266" y="1374010"/>
            <a:ext cx="2673167" cy="5176685"/>
          </a:xfrm>
        </p:spPr>
        <p:txBody>
          <a:bodyPr>
            <a:normAutofit fontScale="77500" lnSpcReduction="20000"/>
          </a:bodyPr>
          <a:lstStyle/>
          <a:p>
            <a:r>
              <a:rPr lang="en-US" dirty="0"/>
              <a:t>Used for serial communication. </a:t>
            </a:r>
          </a:p>
          <a:p>
            <a:r>
              <a:rPr lang="en-US" dirty="0"/>
              <a:t>The </a:t>
            </a:r>
            <a:r>
              <a:rPr lang="en-US" b="1" dirty="0"/>
              <a:t>RX (digital pin 0)</a:t>
            </a:r>
            <a:r>
              <a:rPr lang="en-US" dirty="0"/>
              <a:t> is used to </a:t>
            </a:r>
            <a:r>
              <a:rPr lang="en-US" dirty="0" smtClean="0"/>
              <a:t>receive.</a:t>
            </a:r>
            <a:endParaRPr lang="en-US" dirty="0"/>
          </a:p>
          <a:p>
            <a:r>
              <a:rPr lang="en-US" b="1" dirty="0"/>
              <a:t>TX (digital pin 1)</a:t>
            </a:r>
            <a:r>
              <a:rPr lang="en-US" dirty="0"/>
              <a:t> is used to transmit</a:t>
            </a:r>
            <a:r>
              <a:rPr lang="en-US" dirty="0" smtClean="0"/>
              <a:t>.</a:t>
            </a:r>
          </a:p>
          <a:p>
            <a:r>
              <a:rPr lang="en-US" dirty="0" smtClean="0"/>
              <a:t>Serial communications work on binary (1’s and 0’s).</a:t>
            </a:r>
          </a:p>
          <a:p>
            <a:r>
              <a:rPr lang="en-US" dirty="0" smtClean="0"/>
              <a:t>Provided for legacy reasons primarily.</a:t>
            </a:r>
            <a:endParaRPr lang="en-US" dirty="0"/>
          </a:p>
        </p:txBody>
      </p:sp>
      <p:pic>
        <p:nvPicPr>
          <p:cNvPr id="4" name="Picture 3"/>
          <p:cNvPicPr>
            <a:picLocks noChangeAspect="1"/>
          </p:cNvPicPr>
          <p:nvPr/>
        </p:nvPicPr>
        <p:blipFill>
          <a:blip r:embed="rId3"/>
          <a:stretch>
            <a:fillRect/>
          </a:stretch>
        </p:blipFill>
        <p:spPr>
          <a:xfrm>
            <a:off x="3035278" y="838247"/>
            <a:ext cx="6108722" cy="5712447"/>
          </a:xfrm>
          <a:prstGeom prst="rect">
            <a:avLst/>
          </a:prstGeom>
        </p:spPr>
      </p:pic>
      <p:sp>
        <p:nvSpPr>
          <p:cNvPr id="5" name="Rectangle 4"/>
          <p:cNvSpPr/>
          <p:nvPr/>
        </p:nvSpPr>
        <p:spPr>
          <a:xfrm>
            <a:off x="7551175" y="5053781"/>
            <a:ext cx="545690" cy="393291"/>
          </a:xfrm>
          <a:prstGeom prst="rect">
            <a:avLst/>
          </a:prstGeom>
          <a:no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24717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0"/>
            <a:ext cx="6447501" cy="1320800"/>
          </a:xfrm>
        </p:spPr>
        <p:txBody>
          <a:bodyPr/>
          <a:lstStyle/>
          <a:p>
            <a:r>
              <a:rPr lang="en-GB" b="1" dirty="0"/>
              <a:t>SPI pins</a:t>
            </a:r>
          </a:p>
        </p:txBody>
      </p:sp>
      <p:sp>
        <p:nvSpPr>
          <p:cNvPr id="3" name="Content Placeholder 2"/>
          <p:cNvSpPr>
            <a:spLocks noGrp="1"/>
          </p:cNvSpPr>
          <p:nvPr>
            <p:ph idx="1"/>
          </p:nvPr>
        </p:nvSpPr>
        <p:spPr>
          <a:xfrm>
            <a:off x="232266" y="1374010"/>
            <a:ext cx="2673167" cy="5176685"/>
          </a:xfrm>
        </p:spPr>
        <p:txBody>
          <a:bodyPr>
            <a:normAutofit fontScale="40000" lnSpcReduction="20000"/>
          </a:bodyPr>
          <a:lstStyle/>
          <a:p>
            <a:r>
              <a:rPr lang="en-US" dirty="0"/>
              <a:t>The </a:t>
            </a:r>
            <a:r>
              <a:rPr lang="en-US" b="1" dirty="0"/>
              <a:t>Serial Peripheral Interface </a:t>
            </a:r>
            <a:r>
              <a:rPr lang="en-US" dirty="0"/>
              <a:t>(</a:t>
            </a:r>
            <a:r>
              <a:rPr lang="en-US" b="1" dirty="0"/>
              <a:t>SPI</a:t>
            </a:r>
            <a:r>
              <a:rPr lang="en-US" dirty="0"/>
              <a:t>) pins are used for a synchronous serial data protocol that is used by microcontrollers for communicating with peripheral devices. </a:t>
            </a:r>
          </a:p>
          <a:p>
            <a:r>
              <a:rPr lang="en-US" dirty="0"/>
              <a:t>This protocol always has one master with one or more slave devices. </a:t>
            </a:r>
          </a:p>
          <a:p>
            <a:r>
              <a:rPr lang="en-US" b="1" dirty="0"/>
              <a:t>MISO</a:t>
            </a:r>
            <a:r>
              <a:rPr lang="en-US" dirty="0"/>
              <a:t>: The </a:t>
            </a:r>
            <a:r>
              <a:rPr lang="en-US" b="1" dirty="0"/>
              <a:t>Master in Slave out </a:t>
            </a:r>
            <a:r>
              <a:rPr lang="en-US" dirty="0"/>
              <a:t>pin is used to send data from the slave to the </a:t>
            </a:r>
            <a:r>
              <a:rPr lang="en-GB" dirty="0"/>
              <a:t>master device.</a:t>
            </a:r>
          </a:p>
          <a:p>
            <a:r>
              <a:rPr lang="en-US" b="1" dirty="0"/>
              <a:t>MOSI</a:t>
            </a:r>
            <a:r>
              <a:rPr lang="en-US" dirty="0"/>
              <a:t>: The </a:t>
            </a:r>
            <a:r>
              <a:rPr lang="en-US" b="1" dirty="0"/>
              <a:t>Master out Slave in </a:t>
            </a:r>
            <a:r>
              <a:rPr lang="en-US" dirty="0"/>
              <a:t>the pin is used to send data from the master to </a:t>
            </a:r>
            <a:r>
              <a:rPr lang="en-GB" dirty="0"/>
              <a:t>the slave device.</a:t>
            </a:r>
          </a:p>
          <a:p>
            <a:r>
              <a:rPr lang="en-US" b="1" dirty="0"/>
              <a:t>SCK</a:t>
            </a:r>
            <a:r>
              <a:rPr lang="en-US" dirty="0"/>
              <a:t>: The </a:t>
            </a:r>
            <a:r>
              <a:rPr lang="en-US" b="1" dirty="0"/>
              <a:t>serial clock </a:t>
            </a:r>
            <a:r>
              <a:rPr lang="en-US" dirty="0"/>
              <a:t>synchronizes the data transmission and is generated by the </a:t>
            </a:r>
            <a:r>
              <a:rPr lang="en-GB" dirty="0"/>
              <a:t>master.</a:t>
            </a:r>
          </a:p>
          <a:p>
            <a:r>
              <a:rPr lang="en-US" b="1" dirty="0"/>
              <a:t>SS</a:t>
            </a:r>
            <a:r>
              <a:rPr lang="en-US" dirty="0"/>
              <a:t>: The </a:t>
            </a:r>
            <a:r>
              <a:rPr lang="en-US" b="1" dirty="0"/>
              <a:t>slave select </a:t>
            </a:r>
            <a:r>
              <a:rPr lang="en-US" dirty="0"/>
              <a:t>pin tells the slave to go active or to go to sleep. This is used to select which slave device should receive the transmission from the master.</a:t>
            </a:r>
          </a:p>
        </p:txBody>
      </p:sp>
      <p:pic>
        <p:nvPicPr>
          <p:cNvPr id="4" name="Picture 3"/>
          <p:cNvPicPr>
            <a:picLocks noChangeAspect="1"/>
          </p:cNvPicPr>
          <p:nvPr/>
        </p:nvPicPr>
        <p:blipFill>
          <a:blip r:embed="rId3"/>
          <a:stretch>
            <a:fillRect/>
          </a:stretch>
        </p:blipFill>
        <p:spPr>
          <a:xfrm>
            <a:off x="3035278" y="838247"/>
            <a:ext cx="6108722" cy="5712447"/>
          </a:xfrm>
          <a:prstGeom prst="rect">
            <a:avLst/>
          </a:prstGeom>
        </p:spPr>
      </p:pic>
      <p:sp>
        <p:nvSpPr>
          <p:cNvPr id="5" name="Rectangle 4"/>
          <p:cNvSpPr/>
          <p:nvPr/>
        </p:nvSpPr>
        <p:spPr>
          <a:xfrm>
            <a:off x="7565923" y="3175820"/>
            <a:ext cx="545690" cy="707923"/>
          </a:xfrm>
          <a:prstGeom prst="rect">
            <a:avLst/>
          </a:prstGeom>
          <a:noFill/>
          <a:ln>
            <a:solidFill>
              <a:schemeClr val="tx1"/>
            </a:solidFill>
          </a:ln>
          <a:effectLst>
            <a:glow rad="1016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6601365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Installing the IDE</a:t>
            </a:r>
          </a:p>
        </p:txBody>
      </p:sp>
      <p:sp>
        <p:nvSpPr>
          <p:cNvPr id="3" name="Content Placeholder 2"/>
          <p:cNvSpPr>
            <a:spLocks noGrp="1"/>
          </p:cNvSpPr>
          <p:nvPr>
            <p:ph idx="1"/>
          </p:nvPr>
        </p:nvSpPr>
        <p:spPr>
          <a:xfrm>
            <a:off x="-76200" y="1143000"/>
            <a:ext cx="6447501" cy="4195938"/>
          </a:xfrm>
        </p:spPr>
        <p:txBody>
          <a:bodyPr>
            <a:noAutofit/>
          </a:bodyPr>
          <a:lstStyle/>
          <a:p>
            <a:r>
              <a:rPr lang="en-GB" sz="2400" dirty="0"/>
              <a:t>The first step in programming an Arduino board install the Arduino IDE (integrated development environment). </a:t>
            </a:r>
          </a:p>
          <a:p>
            <a:r>
              <a:rPr lang="en-GB" sz="2400" b="1" u="sng" dirty="0"/>
              <a:t>Linux/Raspberry PI</a:t>
            </a:r>
          </a:p>
          <a:p>
            <a:r>
              <a:rPr lang="en-GB" sz="2400" dirty="0"/>
              <a:t>This program checks code and loads it onto the Arduino. Install the latest version of Arduino IDE using apt:</a:t>
            </a:r>
          </a:p>
          <a:p>
            <a:pPr lvl="1"/>
            <a:r>
              <a:rPr lang="en-GB" sz="2000" dirty="0" err="1"/>
              <a:t>sudo</a:t>
            </a:r>
            <a:r>
              <a:rPr lang="en-GB" sz="2000" dirty="0"/>
              <a:t> apt-get update &amp;&amp; </a:t>
            </a:r>
            <a:r>
              <a:rPr lang="en-GB" sz="2000" dirty="0" err="1"/>
              <a:t>sudo</a:t>
            </a:r>
            <a:r>
              <a:rPr lang="en-GB" sz="2000" dirty="0"/>
              <a:t> apt-get upgrade</a:t>
            </a:r>
          </a:p>
          <a:p>
            <a:pPr lvl="1"/>
            <a:r>
              <a:rPr lang="en-GB" sz="2000" dirty="0" err="1"/>
              <a:t>sudo</a:t>
            </a:r>
            <a:r>
              <a:rPr lang="en-GB" sz="2000" dirty="0"/>
              <a:t> apt-get install Arduino</a:t>
            </a:r>
          </a:p>
          <a:p>
            <a:r>
              <a:rPr lang="en-GB" sz="2400" b="1" u="sng" dirty="0"/>
              <a:t>Windows</a:t>
            </a:r>
          </a:p>
          <a:p>
            <a:r>
              <a:rPr lang="en-GB" sz="2400" dirty="0"/>
              <a:t>Download from: </a:t>
            </a:r>
            <a:r>
              <a:rPr lang="en-GB" sz="2400" b="1" dirty="0">
                <a:hlinkClick r:id="rId2"/>
              </a:rPr>
              <a:t>https://www.arduino.cc/en/Main/Software</a:t>
            </a:r>
            <a:endParaRPr lang="en-GB" sz="2400" b="1" dirty="0"/>
          </a:p>
        </p:txBody>
      </p:sp>
      <p:pic>
        <p:nvPicPr>
          <p:cNvPr id="5" name="Picture 4"/>
          <p:cNvPicPr>
            <a:picLocks noChangeAspect="1"/>
          </p:cNvPicPr>
          <p:nvPr/>
        </p:nvPicPr>
        <p:blipFill>
          <a:blip r:embed="rId3"/>
          <a:stretch>
            <a:fillRect/>
          </a:stretch>
        </p:blipFill>
        <p:spPr>
          <a:xfrm>
            <a:off x="6091996" y="3200920"/>
            <a:ext cx="2975804" cy="312368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852246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336B3F-8AE9-44A8-8ABD-062CF3B7FFD1}"/>
              </a:ext>
            </a:extLst>
          </p:cNvPr>
          <p:cNvSpPr>
            <a:spLocks noGrp="1"/>
          </p:cNvSpPr>
          <p:nvPr>
            <p:ph type="title"/>
          </p:nvPr>
        </p:nvSpPr>
        <p:spPr/>
        <p:txBody>
          <a:bodyPr/>
          <a:lstStyle/>
          <a:p>
            <a:r>
              <a:rPr lang="en-US" b="1" i="1" dirty="0"/>
              <a:t>setup()</a:t>
            </a:r>
            <a:r>
              <a:rPr lang="en-US" b="1" dirty="0"/>
              <a:t> and </a:t>
            </a:r>
            <a:r>
              <a:rPr lang="en-US" b="1" i="1" dirty="0"/>
              <a:t>loop()</a:t>
            </a:r>
            <a:r>
              <a:rPr lang="en-US" b="1" dirty="0"/>
              <a:t> functions</a:t>
            </a:r>
            <a:endParaRPr lang="en-US" dirty="0"/>
          </a:p>
        </p:txBody>
      </p:sp>
      <p:sp>
        <p:nvSpPr>
          <p:cNvPr id="3" name="Content Placeholder 2">
            <a:extLst>
              <a:ext uri="{FF2B5EF4-FFF2-40B4-BE49-F238E27FC236}">
                <a16:creationId xmlns="" xmlns:a16="http://schemas.microsoft.com/office/drawing/2014/main" id="{0E6C8010-6B82-42AD-B9A1-DBC829727940}"/>
              </a:ext>
            </a:extLst>
          </p:cNvPr>
          <p:cNvSpPr>
            <a:spLocks noGrp="1"/>
          </p:cNvSpPr>
          <p:nvPr>
            <p:ph idx="1"/>
          </p:nvPr>
        </p:nvSpPr>
        <p:spPr/>
        <p:txBody>
          <a:bodyPr>
            <a:normAutofit lnSpcReduction="10000"/>
          </a:bodyPr>
          <a:lstStyle/>
          <a:p>
            <a:endParaRPr lang="en-US" dirty="0"/>
          </a:p>
          <a:p>
            <a:r>
              <a:rPr lang="en-US" i="1" dirty="0"/>
              <a:t>setup()</a:t>
            </a:r>
            <a:r>
              <a:rPr lang="en-US" dirty="0"/>
              <a:t>: This function is called once when a sketch starts after power-up or reset. It is used to initialize variables, input and output pin modes, and other libraries needed in the sketch</a:t>
            </a:r>
          </a:p>
          <a:p>
            <a:endParaRPr lang="en-US" i="1" dirty="0"/>
          </a:p>
          <a:p>
            <a:r>
              <a:rPr lang="en-US" i="1" dirty="0"/>
              <a:t>loop()</a:t>
            </a:r>
            <a:r>
              <a:rPr lang="en-US" dirty="0"/>
              <a:t>: After </a:t>
            </a:r>
            <a:r>
              <a:rPr lang="en-US" i="1" dirty="0"/>
              <a:t>setup()</a:t>
            </a:r>
            <a:r>
              <a:rPr lang="en-US" dirty="0"/>
              <a:t> has been called, function </a:t>
            </a:r>
            <a:r>
              <a:rPr lang="en-US" i="1" dirty="0"/>
              <a:t>loop()</a:t>
            </a:r>
            <a:r>
              <a:rPr lang="en-US" dirty="0"/>
              <a:t> is executed repeatedly in the main program. It controls the board until the board is powered off or is reset.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23247209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Box 3">
            <a:extLst>
              <a:ext uri="{FF2B5EF4-FFF2-40B4-BE49-F238E27FC236}">
                <a16:creationId xmlns="" xmlns:a16="http://schemas.microsoft.com/office/drawing/2014/main" id="{46C95355-1935-42AB-BF25-E5E1E67EDC8F}"/>
              </a:ext>
            </a:extLst>
          </p:cNvPr>
          <p:cNvSpPr txBox="1">
            <a:spLocks noChangeArrowheads="1"/>
          </p:cNvSpPr>
          <p:nvPr/>
        </p:nvSpPr>
        <p:spPr bwMode="auto">
          <a:xfrm>
            <a:off x="122045" y="6243638"/>
            <a:ext cx="86409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dirty="0">
                <a:latin typeface="Calibri" panose="020F0502020204030204" pitchFamily="34" charset="0"/>
                <a:cs typeface="Arial" panose="020B0604020202020204" pitchFamily="34" charset="0"/>
              </a:rPr>
              <a:t>See: </a:t>
            </a:r>
            <a:r>
              <a:rPr lang="en-US" altLang="en-US" sz="2400" dirty="0">
                <a:latin typeface="Calibri" panose="020F0502020204030204" pitchFamily="34" charset="0"/>
                <a:cs typeface="Arial" panose="020B0604020202020204" pitchFamily="34" charset="0"/>
                <a:hlinkClick r:id="rId2"/>
              </a:rPr>
              <a:t>http://arduino.cc/en/Guide/Environment</a:t>
            </a:r>
            <a:r>
              <a:rPr lang="en-US" altLang="en-US" sz="2400" dirty="0">
                <a:latin typeface="Calibri" panose="020F0502020204030204" pitchFamily="34" charset="0"/>
                <a:cs typeface="Arial" panose="020B0604020202020204" pitchFamily="34" charset="0"/>
              </a:rPr>
              <a:t> for more information</a:t>
            </a:r>
          </a:p>
        </p:txBody>
      </p:sp>
      <p:sp>
        <p:nvSpPr>
          <p:cNvPr id="5" name="Title 1">
            <a:extLst>
              <a:ext uri="{FF2B5EF4-FFF2-40B4-BE49-F238E27FC236}">
                <a16:creationId xmlns="" xmlns:a16="http://schemas.microsoft.com/office/drawing/2014/main" id="{B6811CA7-4627-4E3D-B33D-BDA905F23144}"/>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Arduino IDE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0053" y="365126"/>
            <a:ext cx="3472347" cy="5649113"/>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7953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6" descr="http://cal-eng.com/wp-content/uploads/2012/01/Arduino-IDE-2.jpg">
            <a:extLst>
              <a:ext uri="{FF2B5EF4-FFF2-40B4-BE49-F238E27FC236}">
                <a16:creationId xmlns="" xmlns:a16="http://schemas.microsoft.com/office/drawing/2014/main" id="{C982CEFB-35E9-4DF7-BAE2-A3A3554886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1" y="1905001"/>
            <a:ext cx="3069431"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8" descr="http://startingelectronics.com/software/arduino/installing-arduino-software-windows-7/arduino-install-14.png">
            <a:extLst>
              <a:ext uri="{FF2B5EF4-FFF2-40B4-BE49-F238E27FC236}">
                <a16:creationId xmlns="" xmlns:a16="http://schemas.microsoft.com/office/drawing/2014/main" id="{CC4A4543-2183-40EF-9C8C-F4339CBA64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3172" y="1905001"/>
            <a:ext cx="3200400"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 xmlns:a16="http://schemas.microsoft.com/office/drawing/2014/main" id="{1B0D0F22-2A5A-4C8E-9DF3-B1EC9460370D}"/>
              </a:ext>
            </a:extLst>
          </p:cNvPr>
          <p:cNvSpPr txBox="1">
            <a:spLocks/>
          </p:cNvSpPr>
          <p:nvPr/>
        </p:nvSpPr>
        <p:spPr>
          <a:xfrm>
            <a:off x="628650" y="365126"/>
            <a:ext cx="78867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ALWAYS</a:t>
            </a:r>
            <a:r>
              <a:rPr lang="en-US" dirty="0"/>
              <a:t>: Select Serial Port and Board</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6702476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Microcontroller (MCU)</a:t>
            </a:r>
            <a:endParaRPr lang="en-US" dirty="0"/>
          </a:p>
        </p:txBody>
      </p:sp>
      <p:sp>
        <p:nvSpPr>
          <p:cNvPr id="3" name="Content Placeholder 2"/>
          <p:cNvSpPr>
            <a:spLocks noGrp="1"/>
          </p:cNvSpPr>
          <p:nvPr>
            <p:ph idx="1"/>
          </p:nvPr>
        </p:nvSpPr>
        <p:spPr>
          <a:xfrm>
            <a:off x="228600" y="1143000"/>
            <a:ext cx="8534400" cy="3124199"/>
          </a:xfrm>
        </p:spPr>
        <p:txBody>
          <a:bodyPr>
            <a:normAutofit fontScale="77500" lnSpcReduction="20000"/>
          </a:bodyPr>
          <a:lstStyle/>
          <a:p>
            <a:pPr fontAlgn="base"/>
            <a:r>
              <a:rPr lang="en-US" dirty="0" smtClean="0"/>
              <a:t>is </a:t>
            </a:r>
            <a:r>
              <a:rPr lang="en-US" dirty="0"/>
              <a:t>a small computer on a single integrated circuit that is designed to control specific tasks within electronic systems. </a:t>
            </a:r>
            <a:endParaRPr lang="en-US" dirty="0" smtClean="0"/>
          </a:p>
          <a:p>
            <a:pPr fontAlgn="base"/>
            <a:r>
              <a:rPr lang="en-US" dirty="0" smtClean="0"/>
              <a:t>It </a:t>
            </a:r>
            <a:r>
              <a:rPr lang="en-US" dirty="0"/>
              <a:t>combines the functions of a central processing unit (CPU), memory, and input/output interfaces, all on a single chip.</a:t>
            </a:r>
          </a:p>
          <a:p>
            <a:pPr fontAlgn="base"/>
            <a:r>
              <a:rPr lang="en-US" dirty="0"/>
              <a:t>A typical microcontroller consists of a processor core, </a:t>
            </a:r>
            <a:r>
              <a:rPr lang="en-US" u="sng" dirty="0"/>
              <a:t>volatile and non-volatile memory</a:t>
            </a:r>
            <a:r>
              <a:rPr lang="en-US" dirty="0"/>
              <a:t>, input/output peripherals, and various communication interfaces. </a:t>
            </a:r>
            <a:endParaRPr lang="en-US" dirty="0" smtClean="0"/>
          </a:p>
          <a:p>
            <a:endParaRPr lang="en-US" dirty="0"/>
          </a:p>
        </p:txBody>
      </p:sp>
      <p:sp>
        <p:nvSpPr>
          <p:cNvPr id="17410" name="AutoShape 2" descr="microcontroll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microcontrolle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4" name="AutoShape 6" descr="https://media.geeksforgeeks.org/wp-content/uploads/20250501152116058488/microcontroller.webp"/>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5" name="Picture 7"/>
          <p:cNvPicPr>
            <a:picLocks noChangeAspect="1" noChangeArrowheads="1"/>
          </p:cNvPicPr>
          <p:nvPr/>
        </p:nvPicPr>
        <p:blipFill>
          <a:blip r:embed="rId2"/>
          <a:srcRect/>
          <a:stretch>
            <a:fillRect/>
          </a:stretch>
        </p:blipFill>
        <p:spPr bwMode="auto">
          <a:xfrm>
            <a:off x="2386527" y="3962400"/>
            <a:ext cx="4700073" cy="22860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9067800" cy="868362"/>
          </a:xfrm>
        </p:spPr>
        <p:txBody>
          <a:bodyPr/>
          <a:lstStyle/>
          <a:p>
            <a:r>
              <a:rPr lang="en-GB" dirty="0"/>
              <a:t>Programming in for Arduino</a:t>
            </a:r>
          </a:p>
        </p:txBody>
      </p:sp>
      <p:sp>
        <p:nvSpPr>
          <p:cNvPr id="3" name="Content Placeholder 2"/>
          <p:cNvSpPr>
            <a:spLocks noGrp="1"/>
          </p:cNvSpPr>
          <p:nvPr>
            <p:ph idx="1"/>
          </p:nvPr>
        </p:nvSpPr>
        <p:spPr>
          <a:xfrm>
            <a:off x="508001" y="2160590"/>
            <a:ext cx="3662911" cy="3880773"/>
          </a:xfrm>
        </p:spPr>
        <p:txBody>
          <a:bodyPr>
            <a:normAutofit fontScale="62500" lnSpcReduction="20000"/>
          </a:bodyPr>
          <a:lstStyle/>
          <a:p>
            <a:r>
              <a:rPr lang="en-US" dirty="0"/>
              <a:t>The Arduino programming language is based on a very simple hardware programming language called </a:t>
            </a:r>
            <a:r>
              <a:rPr lang="en-US" u="sng" dirty="0"/>
              <a:t>processing</a:t>
            </a:r>
            <a:r>
              <a:rPr lang="en-US" dirty="0"/>
              <a:t>, which is </a:t>
            </a:r>
            <a:r>
              <a:rPr lang="en-US" b="1" dirty="0"/>
              <a:t>similar to the C language</a:t>
            </a:r>
            <a:r>
              <a:rPr lang="en-US" dirty="0"/>
              <a:t>. </a:t>
            </a:r>
          </a:p>
          <a:p>
            <a:r>
              <a:rPr lang="en-US" dirty="0"/>
              <a:t>You create sketches which contain your code</a:t>
            </a:r>
          </a:p>
          <a:p>
            <a:r>
              <a:rPr lang="en-US" dirty="0"/>
              <a:t>After the sketch is written in the Arduino IDE, it should be uploaded on the Arduino board for execution.</a:t>
            </a:r>
            <a:br>
              <a:rPr lang="en-US" dirty="0"/>
            </a:br>
            <a:endParaRPr lang="en-US" dirty="0"/>
          </a:p>
          <a:p>
            <a:endParaRPr lang="en-GB" dirty="0"/>
          </a:p>
        </p:txBody>
      </p:sp>
      <p:sp>
        <p:nvSpPr>
          <p:cNvPr id="4" name="Rectangle 3"/>
          <p:cNvSpPr/>
          <p:nvPr/>
        </p:nvSpPr>
        <p:spPr>
          <a:xfrm>
            <a:off x="4192776" y="1703134"/>
            <a:ext cx="1180407" cy="3693319"/>
          </a:xfrm>
          <a:prstGeom prst="rect">
            <a:avLst/>
          </a:prstGeom>
          <a:solidFill>
            <a:srgbClr val="FFFF00"/>
          </a:solidFill>
          <a:ln>
            <a:solidFill>
              <a:schemeClr val="tx1"/>
            </a:solidFill>
          </a:ln>
        </p:spPr>
        <p:txBody>
          <a:bodyPr wrap="square">
            <a:spAutoFit/>
          </a:bodyPr>
          <a:lstStyle/>
          <a:p>
            <a:r>
              <a:rPr lang="en-GB" b="1" dirty="0"/>
              <a:t>void setup</a:t>
            </a:r>
            <a:r>
              <a:rPr lang="en-GB" dirty="0"/>
              <a:t>( )</a:t>
            </a:r>
          </a:p>
          <a:p>
            <a:r>
              <a:rPr lang="en-GB" dirty="0"/>
              <a:t>{</a:t>
            </a:r>
          </a:p>
          <a:p>
            <a:r>
              <a:rPr lang="en-GB" dirty="0"/>
              <a:t>statements;</a:t>
            </a:r>
          </a:p>
          <a:p>
            <a:r>
              <a:rPr lang="en-GB" dirty="0"/>
              <a:t>}</a:t>
            </a:r>
          </a:p>
          <a:p>
            <a:endParaRPr lang="en-GB" dirty="0"/>
          </a:p>
          <a:p>
            <a:r>
              <a:rPr lang="en-GB" b="1" dirty="0"/>
              <a:t>void loop</a:t>
            </a:r>
            <a:r>
              <a:rPr lang="en-GB" dirty="0"/>
              <a:t>( )</a:t>
            </a:r>
          </a:p>
          <a:p>
            <a:r>
              <a:rPr lang="en-GB" dirty="0"/>
              <a:t>{</a:t>
            </a:r>
          </a:p>
          <a:p>
            <a:r>
              <a:rPr lang="en-GB" dirty="0"/>
              <a:t>statement;</a:t>
            </a:r>
          </a:p>
          <a:p>
            <a:r>
              <a:rPr lang="en-GB" dirty="0"/>
              <a:t>}</a:t>
            </a:r>
          </a:p>
        </p:txBody>
      </p:sp>
      <p:cxnSp>
        <p:nvCxnSpPr>
          <p:cNvPr id="6" name="Straight Arrow Connector 5"/>
          <p:cNvCxnSpPr/>
          <p:nvPr/>
        </p:nvCxnSpPr>
        <p:spPr>
          <a:xfrm flipH="1">
            <a:off x="5578966" y="2118366"/>
            <a:ext cx="821834" cy="1040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5205846" y="4106489"/>
            <a:ext cx="704504" cy="448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445827" y="698480"/>
            <a:ext cx="2774373" cy="3416320"/>
          </a:xfrm>
          <a:prstGeom prst="rect">
            <a:avLst/>
          </a:prstGeom>
          <a:solidFill>
            <a:srgbClr val="FFFF00"/>
          </a:solidFill>
          <a:ln>
            <a:solidFill>
              <a:schemeClr val="tx1"/>
            </a:solidFill>
          </a:ln>
        </p:spPr>
        <p:txBody>
          <a:bodyPr wrap="square" rtlCol="0">
            <a:spAutoFit/>
          </a:bodyPr>
          <a:lstStyle/>
          <a:p>
            <a:r>
              <a:rPr lang="en-US" dirty="0"/>
              <a:t>The setup function is the first to execute when the program is executed, and this function is called only once. </a:t>
            </a:r>
          </a:p>
          <a:p>
            <a:endParaRPr lang="en-US" dirty="0"/>
          </a:p>
          <a:p>
            <a:r>
              <a:rPr lang="en-US" dirty="0"/>
              <a:t>Used to initialize the pin modes and start serial communication. </a:t>
            </a:r>
            <a:r>
              <a:rPr lang="en-US" b="1" dirty="0"/>
              <a:t>This function has to be included even if there are no statements to execute.</a:t>
            </a:r>
            <a:endParaRPr lang="en-GB" b="1" dirty="0"/>
          </a:p>
        </p:txBody>
      </p:sp>
      <p:sp>
        <p:nvSpPr>
          <p:cNvPr id="11" name="TextBox 10"/>
          <p:cNvSpPr txBox="1"/>
          <p:nvPr/>
        </p:nvSpPr>
        <p:spPr>
          <a:xfrm>
            <a:off x="5486400" y="4106489"/>
            <a:ext cx="2850313" cy="1477328"/>
          </a:xfrm>
          <a:prstGeom prst="rect">
            <a:avLst/>
          </a:prstGeom>
          <a:solidFill>
            <a:srgbClr val="FFFF00"/>
          </a:solidFill>
          <a:ln>
            <a:solidFill>
              <a:schemeClr val="tx1"/>
            </a:solidFill>
          </a:ln>
        </p:spPr>
        <p:txBody>
          <a:bodyPr wrap="square" rtlCol="0">
            <a:spAutoFit/>
          </a:bodyPr>
          <a:lstStyle/>
          <a:p>
            <a:r>
              <a:rPr lang="en-US" dirty="0"/>
              <a:t>The execution block runs after setup and hosts statements like reading inputs, triggering outputs, checking conditions etc</a:t>
            </a:r>
            <a:r>
              <a:rPr lang="en-US" dirty="0" smtClean="0"/>
              <a:t>..</a:t>
            </a:r>
            <a:endParaRPr lang="en-US" dirty="0"/>
          </a:p>
        </p:txBody>
      </p:sp>
      <p:sp>
        <p:nvSpPr>
          <p:cNvPr id="12" name="TextBox 11"/>
          <p:cNvSpPr txBox="1"/>
          <p:nvPr/>
        </p:nvSpPr>
        <p:spPr>
          <a:xfrm>
            <a:off x="4185502" y="914400"/>
            <a:ext cx="1187681" cy="646331"/>
          </a:xfrm>
          <a:prstGeom prst="rect">
            <a:avLst/>
          </a:prstGeom>
          <a:solidFill>
            <a:srgbClr val="FFFF00"/>
          </a:solidFill>
          <a:ln>
            <a:solidFill>
              <a:schemeClr val="tx1"/>
            </a:solidFill>
          </a:ln>
        </p:spPr>
        <p:txBody>
          <a:bodyPr wrap="square" rtlCol="0">
            <a:spAutoFit/>
          </a:bodyPr>
          <a:lstStyle/>
          <a:p>
            <a:pPr algn="ctr"/>
            <a:r>
              <a:rPr lang="en-GB" b="1" u="sng" dirty="0"/>
              <a:t>Basic code structure</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9397607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147" y="216131"/>
            <a:ext cx="1461886" cy="1320800"/>
          </a:xfrm>
        </p:spPr>
        <p:txBody>
          <a:bodyPr>
            <a:normAutofit fontScale="90000"/>
          </a:bodyPr>
          <a:lstStyle/>
          <a:p>
            <a:r>
              <a:rPr lang="en-GB" dirty="0" smtClean="0"/>
              <a:t/>
            </a:r>
            <a:br>
              <a:rPr lang="en-GB" dirty="0" smtClean="0"/>
            </a:br>
            <a:r>
              <a:rPr lang="en-GB" dirty="0" smtClean="0"/>
              <a:t/>
            </a:r>
            <a:br>
              <a:rPr lang="en-GB" dirty="0" smtClean="0"/>
            </a:br>
            <a:r>
              <a:rPr lang="en-GB" sz="3100" dirty="0" smtClean="0"/>
              <a:t>Example </a:t>
            </a:r>
            <a:r>
              <a:rPr lang="en-GB" sz="3100" dirty="0"/>
              <a:t>program</a:t>
            </a:r>
          </a:p>
        </p:txBody>
      </p:sp>
      <p:sp>
        <p:nvSpPr>
          <p:cNvPr id="4" name="Rectangle 3"/>
          <p:cNvSpPr/>
          <p:nvPr/>
        </p:nvSpPr>
        <p:spPr>
          <a:xfrm>
            <a:off x="1873367" y="342137"/>
            <a:ext cx="7148021" cy="6247864"/>
          </a:xfrm>
          <a:prstGeom prst="rect">
            <a:avLst/>
          </a:prstGeom>
          <a:solidFill>
            <a:srgbClr val="FFFF00"/>
          </a:solidFill>
          <a:ln>
            <a:solidFill>
              <a:schemeClr val="tx1"/>
            </a:solidFill>
          </a:ln>
        </p:spPr>
        <p:txBody>
          <a:bodyPr wrap="square">
            <a:spAutoFit/>
          </a:bodyPr>
          <a:lstStyle/>
          <a:p>
            <a:r>
              <a:rPr lang="en-US" sz="1600" b="1" dirty="0" err="1"/>
              <a:t>int</a:t>
            </a:r>
            <a:r>
              <a:rPr lang="en-US" sz="1600" b="1" dirty="0"/>
              <a:t> led = 9; </a:t>
            </a:r>
            <a:r>
              <a:rPr lang="en-US" sz="1600" dirty="0"/>
              <a:t>// The digital pin to which the LED is connected</a:t>
            </a:r>
          </a:p>
          <a:p>
            <a:r>
              <a:rPr lang="en-US" sz="1600" b="1" dirty="0" err="1"/>
              <a:t>int</a:t>
            </a:r>
            <a:r>
              <a:rPr lang="en-US" sz="1600" b="1" dirty="0"/>
              <a:t> brightness = 0; </a:t>
            </a:r>
            <a:r>
              <a:rPr lang="en-US" sz="1600" dirty="0"/>
              <a:t>// Brightness of LED is initially set to 0</a:t>
            </a:r>
          </a:p>
          <a:p>
            <a:r>
              <a:rPr lang="en-US" sz="1600" b="1" dirty="0" err="1"/>
              <a:t>int</a:t>
            </a:r>
            <a:r>
              <a:rPr lang="en-US" sz="1600" b="1" dirty="0"/>
              <a:t> fade = 5; </a:t>
            </a:r>
            <a:r>
              <a:rPr lang="en-US" sz="1600" dirty="0"/>
              <a:t>// By how many points the LED should fade</a:t>
            </a:r>
          </a:p>
          <a:p>
            <a:endParaRPr lang="en-US" sz="1600" dirty="0"/>
          </a:p>
          <a:p>
            <a:r>
              <a:rPr lang="en-US" sz="1600" b="1" dirty="0"/>
              <a:t>void setup()</a:t>
            </a:r>
          </a:p>
          <a:p>
            <a:r>
              <a:rPr lang="en-US" sz="1600" b="1" dirty="0"/>
              <a:t>{</a:t>
            </a:r>
          </a:p>
          <a:p>
            <a:r>
              <a:rPr lang="en-US" sz="1600" b="1" dirty="0" err="1"/>
              <a:t>pinMode</a:t>
            </a:r>
            <a:r>
              <a:rPr lang="en-US" sz="1600" b="1" dirty="0"/>
              <a:t>(led, OUTPUT); </a:t>
            </a:r>
            <a:r>
              <a:rPr lang="en-US" sz="1600" dirty="0"/>
              <a:t>//pin 10 is set as output pin</a:t>
            </a:r>
          </a:p>
          <a:p>
            <a:r>
              <a:rPr lang="en-US" sz="1600" b="1" dirty="0"/>
              <a:t>}</a:t>
            </a:r>
          </a:p>
          <a:p>
            <a:endParaRPr lang="en-US" sz="1600" b="1" dirty="0"/>
          </a:p>
          <a:p>
            <a:r>
              <a:rPr lang="en-US" sz="1600" b="1" dirty="0"/>
              <a:t>void loop() </a:t>
            </a:r>
            <a:r>
              <a:rPr lang="en-US" sz="1600" dirty="0"/>
              <a:t>// The loop function runs again and again</a:t>
            </a:r>
          </a:p>
          <a:p>
            <a:r>
              <a:rPr lang="en-US" sz="1600" b="1" dirty="0"/>
              <a:t>{</a:t>
            </a:r>
          </a:p>
          <a:p>
            <a:r>
              <a:rPr lang="en-US" sz="1600" b="1" dirty="0" err="1"/>
              <a:t>analogWrite</a:t>
            </a:r>
            <a:r>
              <a:rPr lang="en-US" sz="1600" b="1" dirty="0"/>
              <a:t>(led, brightness); </a:t>
            </a:r>
            <a:r>
              <a:rPr lang="en-US" sz="1600" dirty="0"/>
              <a:t>// set the brightness of LED</a:t>
            </a:r>
          </a:p>
          <a:p>
            <a:endParaRPr lang="en-US" sz="1600" b="1" dirty="0"/>
          </a:p>
          <a:p>
            <a:endParaRPr lang="en-US" sz="1600" b="1" dirty="0"/>
          </a:p>
          <a:p>
            <a:r>
              <a:rPr lang="en-US" sz="1600" b="1" dirty="0"/>
              <a:t>brightness = brightness + fade; </a:t>
            </a:r>
            <a:r>
              <a:rPr lang="en-US" sz="1600" dirty="0"/>
              <a:t>//Increase the brightness of LED by 5 points</a:t>
            </a:r>
          </a:p>
          <a:p>
            <a:endParaRPr lang="en-US" sz="1600" b="1" dirty="0"/>
          </a:p>
          <a:p>
            <a:r>
              <a:rPr lang="en-US" sz="1600" b="1" dirty="0"/>
              <a:t>if (brightness &lt;= 0 || brightness &gt;= 255) </a:t>
            </a:r>
            <a:r>
              <a:rPr lang="en-US" sz="1600" dirty="0"/>
              <a:t>// check the level of brightness</a:t>
            </a:r>
          </a:p>
          <a:p>
            <a:endParaRPr lang="en-US" sz="1600" b="1" dirty="0"/>
          </a:p>
          <a:p>
            <a:r>
              <a:rPr lang="en-US" sz="1600" b="1" dirty="0"/>
              <a:t>{</a:t>
            </a:r>
          </a:p>
          <a:p>
            <a:endParaRPr lang="en-US" sz="1600" b="1" dirty="0"/>
          </a:p>
          <a:p>
            <a:r>
              <a:rPr lang="en-US" sz="1600" b="1" dirty="0"/>
              <a:t>fade = -fade;</a:t>
            </a:r>
          </a:p>
          <a:p>
            <a:endParaRPr lang="en-US" sz="1600" b="1" dirty="0"/>
          </a:p>
          <a:p>
            <a:r>
              <a:rPr lang="en-US" sz="1600" b="1" dirty="0"/>
              <a:t>}</a:t>
            </a:r>
          </a:p>
          <a:p>
            <a:r>
              <a:rPr lang="en-US" sz="1600" b="1" dirty="0"/>
              <a:t>delay(30); </a:t>
            </a:r>
            <a:r>
              <a:rPr lang="en-US" sz="1600" dirty="0"/>
              <a:t>// Wait for 30 milliseconds</a:t>
            </a:r>
          </a:p>
          <a:p>
            <a:r>
              <a:rPr lang="en-US" sz="1600" b="1" dirty="0"/>
              <a:t>}</a:t>
            </a:r>
            <a:endParaRPr lang="en-GB" sz="1600" b="1" dirty="0"/>
          </a:p>
        </p:txBody>
      </p:sp>
      <p:sp>
        <p:nvSpPr>
          <p:cNvPr id="5" name="Rectangle 4"/>
          <p:cNvSpPr/>
          <p:nvPr/>
        </p:nvSpPr>
        <p:spPr>
          <a:xfrm>
            <a:off x="243147" y="2554069"/>
            <a:ext cx="1461886" cy="646331"/>
          </a:xfrm>
          <a:prstGeom prst="rect">
            <a:avLst/>
          </a:prstGeom>
        </p:spPr>
        <p:txBody>
          <a:bodyPr wrap="square">
            <a:spAutoFit/>
          </a:bodyPr>
          <a:lstStyle/>
          <a:p>
            <a:r>
              <a:rPr lang="en-GB" dirty="0"/>
              <a:t>LED fade-in and fade-out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0409599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Microcontroller </a:t>
            </a:r>
            <a:r>
              <a:rPr lang="en-US" dirty="0"/>
              <a:t>vs. microprocessor</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A microprocessor is a single integrated chip that contains a device’s CPU. However, it doesn’t contain any RAM or ROM memory, or any other peripherals a device may have. The chip instead relies on inputs/outputs (I/Os) to connect to memory and peripherals.</a:t>
            </a:r>
          </a:p>
          <a:p>
            <a:r>
              <a:rPr lang="en-US" dirty="0"/>
              <a:t>On the other hand, a microcontroller has the CPU, RAM and ROM, as well as peripherals all embedded onto a single chip, effectively making it a computer itself.</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Microcontroller</a:t>
            </a:r>
            <a:endParaRPr lang="en-US" dirty="0"/>
          </a:p>
        </p:txBody>
      </p:sp>
      <p:pic>
        <p:nvPicPr>
          <p:cNvPr id="20482" name="Picture 2"/>
          <p:cNvPicPr>
            <a:picLocks noChangeAspect="1" noChangeArrowheads="1"/>
          </p:cNvPicPr>
          <p:nvPr/>
        </p:nvPicPr>
        <p:blipFill>
          <a:blip r:embed="rId2"/>
          <a:srcRect/>
          <a:stretch>
            <a:fillRect/>
          </a:stretch>
        </p:blipFill>
        <p:spPr bwMode="auto">
          <a:xfrm>
            <a:off x="13790" y="1432560"/>
            <a:ext cx="9130210" cy="420624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smtClean="0"/>
              <a:t/>
            </a:r>
            <a:br>
              <a:rPr lang="en-US" b="1" dirty="0" smtClean="0"/>
            </a:br>
            <a:r>
              <a:rPr lang="en-US" b="1" dirty="0"/>
              <a:t/>
            </a:r>
            <a:br>
              <a:rPr lang="en-US" b="1" dirty="0"/>
            </a:br>
            <a:r>
              <a:rPr lang="en-US" b="1" dirty="0" smtClean="0"/>
              <a:t/>
            </a:r>
            <a:br>
              <a:rPr lang="en-US" b="1" dirty="0" smtClean="0"/>
            </a:br>
            <a:r>
              <a:rPr lang="en-US" b="1" dirty="0" smtClean="0"/>
              <a:t>Classification </a:t>
            </a:r>
            <a:r>
              <a:rPr lang="en-US" b="1" dirty="0"/>
              <a:t>of Microcontrollers by Number of Bits</a:t>
            </a:r>
            <a:br>
              <a:rPr lang="en-US" b="1" dirty="0"/>
            </a:br>
            <a:r>
              <a:rPr lang="en-US" dirty="0"/>
              <a:t/>
            </a:r>
            <a:br>
              <a:rPr lang="en-US" dirty="0"/>
            </a:br>
            <a:endParaRPr lang="en-US" dirty="0"/>
          </a:p>
        </p:txBody>
      </p:sp>
      <p:sp>
        <p:nvSpPr>
          <p:cNvPr id="3" name="Content Placeholder 2"/>
          <p:cNvSpPr>
            <a:spLocks noGrp="1"/>
          </p:cNvSpPr>
          <p:nvPr>
            <p:ph idx="1"/>
          </p:nvPr>
        </p:nvSpPr>
        <p:spPr>
          <a:xfrm>
            <a:off x="152400" y="1722437"/>
            <a:ext cx="8763000" cy="4983163"/>
          </a:xfrm>
        </p:spPr>
        <p:txBody>
          <a:bodyPr>
            <a:normAutofit fontScale="62500" lnSpcReduction="20000"/>
          </a:bodyPr>
          <a:lstStyle/>
          <a:p>
            <a:pPr fontAlgn="base"/>
            <a:r>
              <a:rPr lang="en-US" b="1" dirty="0"/>
              <a:t>8-bit Microcontrollers</a:t>
            </a:r>
            <a:endParaRPr lang="en-US" dirty="0"/>
          </a:p>
          <a:p>
            <a:pPr lvl="1" fontAlgn="base"/>
            <a:r>
              <a:rPr lang="en-US" dirty="0"/>
              <a:t>The internal bus is 8-bits wide.</a:t>
            </a:r>
          </a:p>
          <a:p>
            <a:pPr lvl="1" fontAlgn="base"/>
            <a:r>
              <a:rPr lang="en-US" dirty="0"/>
              <a:t>The ALU (Arithmetic Logic Unit) performs </a:t>
            </a:r>
            <a:r>
              <a:rPr lang="en-US" dirty="0" smtClean="0"/>
              <a:t>operations </a:t>
            </a:r>
          </a:p>
          <a:p>
            <a:pPr marL="457200" lvl="1" indent="0" fontAlgn="base">
              <a:buNone/>
            </a:pPr>
            <a:r>
              <a:rPr lang="en-US" dirty="0" smtClean="0"/>
              <a:t>on 8 bits at a time.</a:t>
            </a:r>
          </a:p>
          <a:p>
            <a:pPr lvl="1" fontAlgn="base"/>
            <a:r>
              <a:rPr lang="en-US" dirty="0" smtClean="0"/>
              <a:t>Intel </a:t>
            </a:r>
            <a:r>
              <a:rPr lang="en-US" dirty="0"/>
              <a:t>8031/8051, PIC1x, Motorola MC68HC11.</a:t>
            </a:r>
          </a:p>
          <a:p>
            <a:pPr fontAlgn="base"/>
            <a:r>
              <a:rPr lang="en-US" b="1" dirty="0"/>
              <a:t>16-bit Microcontrollers</a:t>
            </a:r>
            <a:endParaRPr lang="en-US" dirty="0"/>
          </a:p>
          <a:p>
            <a:pPr lvl="1" fontAlgn="base"/>
            <a:r>
              <a:rPr lang="en-US" dirty="0"/>
              <a:t>The internal bus is 16-bits wide, providing better precision and performance than 8-bit.</a:t>
            </a:r>
          </a:p>
          <a:p>
            <a:pPr lvl="1" fontAlgn="base"/>
            <a:r>
              <a:rPr lang="en-US" dirty="0"/>
              <a:t>A 16-bit microcontroller can handle a wider range of numbers (0x0000 to 0xFFFF, or 0 to 65535) compared to the 8-bit range (0x00 to 0xFF, or 0 to 255).</a:t>
            </a:r>
          </a:p>
          <a:p>
            <a:pPr lvl="1" fontAlgn="base"/>
            <a:r>
              <a:rPr lang="en-US" dirty="0"/>
              <a:t>Example microcontrollers: Extended 8051XA, PIC2x, Intel 8096, Motorola MC68HC12.</a:t>
            </a:r>
          </a:p>
          <a:p>
            <a:pPr fontAlgn="base"/>
            <a:r>
              <a:rPr lang="en-US" b="1" dirty="0"/>
              <a:t>32-bit Microcontrollers</a:t>
            </a:r>
            <a:endParaRPr lang="en-US" dirty="0"/>
          </a:p>
          <a:p>
            <a:pPr lvl="1" fontAlgn="base"/>
            <a:r>
              <a:rPr lang="en-US" dirty="0"/>
              <a:t>These microcontrollers use 32-bit instructions for operations.</a:t>
            </a:r>
          </a:p>
          <a:p>
            <a:pPr lvl="1" fontAlgn="base"/>
            <a:r>
              <a:rPr lang="en-US" dirty="0"/>
              <a:t>Used in advanced applications like medical devices, engine control systems, office machines, and other embedded systems.</a:t>
            </a:r>
          </a:p>
          <a:p>
            <a:pPr lvl="1" fontAlgn="base"/>
            <a:r>
              <a:rPr lang="en-US" dirty="0"/>
              <a:t>Example microcontrollers: Intel/Atmel 251 family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0" y="1754067"/>
            <a:ext cx="2428875" cy="1619250"/>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9067800" cy="868362"/>
          </a:xfrm>
        </p:spPr>
        <p:txBody>
          <a:bodyPr>
            <a:normAutofit fontScale="90000"/>
          </a:bodyPr>
          <a:lstStyle/>
          <a:p>
            <a:r>
              <a:rPr lang="en-US" b="1" dirty="0" smtClean="0"/>
              <a:t/>
            </a:r>
            <a:br>
              <a:rPr lang="en-US" b="1" dirty="0" smtClean="0"/>
            </a:br>
            <a:r>
              <a:rPr lang="en-US" b="1" dirty="0" smtClean="0"/>
              <a:t>Classification of Microcontrollers by Memory Type</a:t>
            </a:r>
            <a:br>
              <a:rPr lang="en-US" b="1" dirty="0" smtClean="0"/>
            </a:br>
            <a:endParaRPr lang="en-US" dirty="0"/>
          </a:p>
        </p:txBody>
      </p:sp>
      <p:sp>
        <p:nvSpPr>
          <p:cNvPr id="3" name="Content Placeholder 2"/>
          <p:cNvSpPr>
            <a:spLocks noGrp="1"/>
          </p:cNvSpPr>
          <p:nvPr>
            <p:ph idx="1"/>
          </p:nvPr>
        </p:nvSpPr>
        <p:spPr>
          <a:xfrm>
            <a:off x="152400" y="1570037"/>
            <a:ext cx="8763000" cy="4983163"/>
          </a:xfrm>
        </p:spPr>
        <p:txBody>
          <a:bodyPr>
            <a:normAutofit fontScale="92500" lnSpcReduction="20000"/>
          </a:bodyPr>
          <a:lstStyle/>
          <a:p>
            <a:pPr fontAlgn="base"/>
            <a:r>
              <a:rPr lang="en-US" b="1" dirty="0" smtClean="0"/>
              <a:t>Embedded </a:t>
            </a:r>
            <a:r>
              <a:rPr lang="en-US" b="1" dirty="0"/>
              <a:t>Memory Microcontroller</a:t>
            </a:r>
            <a:endParaRPr lang="en-US" dirty="0"/>
          </a:p>
          <a:p>
            <a:pPr lvl="1" fontAlgn="base"/>
            <a:r>
              <a:rPr lang="en-US" dirty="0"/>
              <a:t>All functional blocks are built into the chip.</a:t>
            </a:r>
          </a:p>
          <a:p>
            <a:pPr lvl="1" fontAlgn="base"/>
            <a:r>
              <a:rPr lang="en-US" dirty="0"/>
              <a:t>Includes program memory, data memory, I/O ports, serial communication, counters, timers, and interrupts.</a:t>
            </a:r>
          </a:p>
          <a:p>
            <a:pPr lvl="1" fontAlgn="base"/>
            <a:r>
              <a:rPr lang="en-US" dirty="0"/>
              <a:t>Example: 8051 microcontroller (has everything on the chip).</a:t>
            </a:r>
          </a:p>
          <a:p>
            <a:pPr fontAlgn="base"/>
            <a:r>
              <a:rPr lang="en-US" b="1" dirty="0"/>
              <a:t>External Memory Microcontroller</a:t>
            </a:r>
            <a:endParaRPr lang="en-US" dirty="0"/>
          </a:p>
          <a:p>
            <a:pPr lvl="1" fontAlgn="base"/>
            <a:r>
              <a:rPr lang="en-US" dirty="0"/>
              <a:t>The microcontroller does not have all functional blocks on the chip.</a:t>
            </a:r>
          </a:p>
          <a:p>
            <a:pPr lvl="1" fontAlgn="base"/>
            <a:r>
              <a:rPr lang="en-US" dirty="0"/>
              <a:t>Some components, like program memory, need to be connected externally.</a:t>
            </a:r>
          </a:p>
          <a:p>
            <a:pPr lvl="1" fontAlgn="base"/>
            <a:r>
              <a:rPr lang="en-US" dirty="0"/>
              <a:t>Example: 8031 microcontroller (does not have program memory on the chip).</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Classification </a:t>
            </a:r>
            <a:r>
              <a:rPr lang="en-US" b="1" dirty="0"/>
              <a:t>of Microcontrollers by Memory Architecture</a:t>
            </a:r>
            <a:br>
              <a:rPr lang="en-US" b="1" dirty="0"/>
            </a:br>
            <a:endParaRPr lang="en-US" dirty="0"/>
          </a:p>
        </p:txBody>
      </p:sp>
      <p:sp>
        <p:nvSpPr>
          <p:cNvPr id="3" name="Content Placeholder 2"/>
          <p:cNvSpPr>
            <a:spLocks noGrp="1"/>
          </p:cNvSpPr>
          <p:nvPr>
            <p:ph idx="1"/>
          </p:nvPr>
        </p:nvSpPr>
        <p:spPr>
          <a:xfrm>
            <a:off x="152400" y="1570037"/>
            <a:ext cx="8763000" cy="4983163"/>
          </a:xfrm>
        </p:spPr>
        <p:txBody>
          <a:bodyPr>
            <a:normAutofit fontScale="92500" lnSpcReduction="10000"/>
          </a:bodyPr>
          <a:lstStyle/>
          <a:p>
            <a:pPr fontAlgn="base"/>
            <a:r>
              <a:rPr lang="en-US" b="1" dirty="0" smtClean="0"/>
              <a:t>Harvard Memory Architecture</a:t>
            </a:r>
            <a:r>
              <a:rPr lang="en-US" b="1" dirty="0"/>
              <a:t> Microcontroller</a:t>
            </a:r>
            <a:endParaRPr lang="en-US" dirty="0"/>
          </a:p>
          <a:p>
            <a:pPr lvl="1" fontAlgn="base"/>
            <a:r>
              <a:rPr lang="en-US" dirty="0"/>
              <a:t>Has separate memory for program and data.</a:t>
            </a:r>
          </a:p>
          <a:p>
            <a:pPr lvl="1" fontAlgn="base"/>
            <a:r>
              <a:rPr lang="en-US" dirty="0"/>
              <a:t>Allows simultaneous access to both program and data memory, improving efficiency.</a:t>
            </a:r>
          </a:p>
          <a:p>
            <a:pPr lvl="1" fontAlgn="base"/>
            <a:r>
              <a:rPr lang="en-US" dirty="0"/>
              <a:t>Common in microcontrollers that require faster data processing.</a:t>
            </a:r>
          </a:p>
          <a:p>
            <a:pPr fontAlgn="base"/>
            <a:r>
              <a:rPr lang="en-US" b="1" dirty="0" smtClean="0"/>
              <a:t>Von Neumann</a:t>
            </a:r>
            <a:r>
              <a:rPr lang="en-US" b="1" dirty="0"/>
              <a:t> Memory Architecture Microcontroller</a:t>
            </a:r>
            <a:endParaRPr lang="en-US" dirty="0"/>
          </a:p>
          <a:p>
            <a:pPr lvl="1" fontAlgn="base"/>
            <a:r>
              <a:rPr lang="en-US" dirty="0"/>
              <a:t>Uses shared memory for both program and data.</a:t>
            </a:r>
          </a:p>
          <a:p>
            <a:pPr lvl="1" fontAlgn="base"/>
            <a:r>
              <a:rPr lang="en-US" dirty="0"/>
              <a:t>Simplifies design but can be slower since the program and data share the same bus.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Architecture</a:t>
            </a:r>
            <a:r>
              <a:rPr lang="en-US" b="1" dirty="0"/>
              <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a:t>
            </a:r>
            <a:r>
              <a:rPr lang="en-US" dirty="0"/>
              <a:t>majority of MCUs use one of the following architectures: </a:t>
            </a:r>
            <a:endParaRPr lang="en-US" dirty="0" smtClean="0"/>
          </a:p>
          <a:p>
            <a:r>
              <a:rPr lang="en-US" dirty="0" smtClean="0"/>
              <a:t>ARM</a:t>
            </a:r>
            <a:r>
              <a:rPr lang="en-US" dirty="0"/>
              <a:t>, MIPS, or X86, </a:t>
            </a:r>
            <a:r>
              <a:rPr lang="en-US" dirty="0" smtClean="0"/>
              <a:t>RISC-V </a:t>
            </a:r>
            <a:r>
              <a:rPr lang="en-US" dirty="0" err="1" smtClean="0"/>
              <a:t>etc</a:t>
            </a:r>
            <a:endParaRPr lang="en-US" dirty="0" smtClean="0"/>
          </a:p>
          <a:p>
            <a:r>
              <a:rPr lang="en-US" dirty="0"/>
              <a:t>Different instruction set architectures (ISAs). The ISA of microcontroller architecture dictates the format of instructions managed by the CPU. </a:t>
            </a:r>
            <a:endParaRPr lang="en-US" dirty="0" smtClean="0"/>
          </a:p>
          <a:p>
            <a:pPr lvl="1">
              <a:buFont typeface="Wingdings" panose="05000000000000000000" pitchFamily="2" charset="2"/>
              <a:buChar char="v"/>
            </a:pPr>
            <a:r>
              <a:rPr lang="en-US" dirty="0" smtClean="0"/>
              <a:t>ARM</a:t>
            </a:r>
            <a:r>
              <a:rPr lang="en-US" dirty="0"/>
              <a:t>, MIPS, and RISC-V all have reduced instruction set computer (RISC) ISAs, </a:t>
            </a:r>
            <a:endParaRPr lang="en-US" dirty="0" smtClean="0"/>
          </a:p>
          <a:p>
            <a:pPr lvl="1">
              <a:buFont typeface="Wingdings" panose="05000000000000000000" pitchFamily="2" charset="2"/>
              <a:buChar char="v"/>
            </a:pPr>
            <a:r>
              <a:rPr lang="en-US" dirty="0" smtClean="0"/>
              <a:t>while </a:t>
            </a:r>
            <a:r>
              <a:rPr lang="en-US" dirty="0"/>
              <a:t>X86 uses complex instruction set computers (CISC), which supports more complex and flexible instructions</a:t>
            </a:r>
            <a:r>
              <a:rPr lang="en-US" dirty="0" smtClean="0"/>
              <a:t>.</a:t>
            </a:r>
          </a:p>
          <a:p>
            <a:r>
              <a:rPr lang="en-US" dirty="0" smtClean="0"/>
              <a:t>Different </a:t>
            </a:r>
            <a:r>
              <a:rPr lang="en-US" dirty="0"/>
              <a:t>processing power. Overall, X86 has more processing power and high performance. In contrast, ARM, RISC-V, and MIPS don’t require as much processing power due to simpler, set-length instructions dictated by RISC architecture, lending themselves to applications that don’t require high performance.</a:t>
            </a:r>
          </a:p>
          <a:p>
            <a:r>
              <a:rPr lang="en-US" dirty="0"/>
              <a:t>Different energy consumption. X86 uses more energy to function and support higher processing power. MIPS uses less power and ARM has even greater efficiency.</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275858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1880</TotalTime>
  <Words>2391</Words>
  <Application>Microsoft Office PowerPoint</Application>
  <PresentationFormat>On-screen Show (4:3)</PresentationFormat>
  <Paragraphs>265</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Trebuchet MS</vt:lpstr>
      <vt:lpstr>Wingdings</vt:lpstr>
      <vt:lpstr>Office Theme</vt:lpstr>
      <vt:lpstr>Microcontroller</vt:lpstr>
      <vt:lpstr>Contents</vt:lpstr>
      <vt:lpstr>Microcontroller (MCU)</vt:lpstr>
      <vt:lpstr> Microcontroller vs. microprocessor </vt:lpstr>
      <vt:lpstr>Types of Microcontroller</vt:lpstr>
      <vt:lpstr>   Classification of Microcontrollers by Number of Bits  </vt:lpstr>
      <vt:lpstr> Classification of Microcontrollers by Memory Type </vt:lpstr>
      <vt:lpstr>  Classification of Microcontrollers by Memory Architecture </vt:lpstr>
      <vt:lpstr> Architecture </vt:lpstr>
      <vt:lpstr>Instruction set architectures (ISAs)</vt:lpstr>
      <vt:lpstr> What Is RISC? </vt:lpstr>
      <vt:lpstr>CISC</vt:lpstr>
      <vt:lpstr>CISC vs RISC</vt:lpstr>
      <vt:lpstr>What is Arduino?</vt:lpstr>
      <vt:lpstr>What is Arduino?</vt:lpstr>
      <vt:lpstr>Arduino shields</vt:lpstr>
      <vt:lpstr>Arduino looks with two shields attached:</vt:lpstr>
      <vt:lpstr>Arduino pin</vt:lpstr>
      <vt:lpstr>Digital pins</vt:lpstr>
      <vt:lpstr>Analog input pins</vt:lpstr>
      <vt:lpstr>PWM pins</vt:lpstr>
      <vt:lpstr>Duty cycle</vt:lpstr>
      <vt:lpstr>Power pins</vt:lpstr>
      <vt:lpstr>Serial pins</vt:lpstr>
      <vt:lpstr>SPI pins</vt:lpstr>
      <vt:lpstr>Installing the IDE</vt:lpstr>
      <vt:lpstr>setup() and loop() functions</vt:lpstr>
      <vt:lpstr>PowerPoint Presentation</vt:lpstr>
      <vt:lpstr>PowerPoint Presentation</vt:lpstr>
      <vt:lpstr>Programming in for Arduino</vt:lpstr>
      <vt:lpstr>  Example program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88017</dc:creator>
  <cp:lastModifiedBy>IIT</cp:lastModifiedBy>
  <cp:revision>32</cp:revision>
  <dcterms:created xsi:type="dcterms:W3CDTF">2006-08-16T00:00:00Z</dcterms:created>
  <dcterms:modified xsi:type="dcterms:W3CDTF">2025-05-14T08:02:57Z</dcterms:modified>
</cp:coreProperties>
</file>