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legreya Sans SC" charset="1" panose="00000500000000000000"/>
      <p:regular r:id="rId18"/>
    </p:embeddedFont>
    <p:embeddedFont>
      <p:font typeface="Alegreya Sans SC Bold" charset="1" panose="00000800000000000000"/>
      <p:regular r:id="rId19"/>
    </p:embeddedFont>
    <p:embeddedFont>
      <p:font typeface="Fira Sans" charset="1" panose="020B0503050000020004"/>
      <p:regular r:id="rId20"/>
    </p:embeddedFont>
    <p:embeddedFont>
      <p:font typeface="Fira Sans Bold" charset="1" panose="020B080305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6072780" y="2096183"/>
            <a:ext cx="6554923" cy="4114800"/>
          </a:xfrm>
          <a:custGeom>
            <a:avLst/>
            <a:gdLst/>
            <a:ahLst/>
            <a:cxnLst/>
            <a:rect r="r" b="b" t="t" l="l"/>
            <a:pathLst>
              <a:path h="4114800" w="6554923">
                <a:moveTo>
                  <a:pt x="0" y="0"/>
                </a:moveTo>
                <a:lnTo>
                  <a:pt x="6554923" y="0"/>
                </a:lnTo>
                <a:lnTo>
                  <a:pt x="65549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537682" y="3053073"/>
            <a:ext cx="10271632" cy="2181969"/>
          </a:xfrm>
          <a:prstGeom prst="rect">
            <a:avLst/>
          </a:prstGeom>
        </p:spPr>
        <p:txBody>
          <a:bodyPr anchor="t" rtlCol="false" tIns="0" lIns="0" bIns="0" rIns="0">
            <a:spAutoFit/>
          </a:bodyPr>
          <a:lstStyle/>
          <a:p>
            <a:pPr algn="l">
              <a:lnSpc>
                <a:spcPts val="14383"/>
              </a:lnSpc>
            </a:pPr>
            <a:r>
              <a:rPr lang="en-US" sz="14241" spc="3816">
                <a:solidFill>
                  <a:srgbClr val="D7FDFF"/>
                </a:solidFill>
                <a:latin typeface="Alegreya Sans SC"/>
                <a:ea typeface="Alegreya Sans SC"/>
                <a:cs typeface="Alegreya Sans SC"/>
                <a:sym typeface="Alegreya Sans SC"/>
              </a:rPr>
              <a:t>Project </a:t>
            </a:r>
          </a:p>
        </p:txBody>
      </p:sp>
      <p:sp>
        <p:nvSpPr>
          <p:cNvPr name="TextBox 8" id="8"/>
          <p:cNvSpPr txBox="true"/>
          <p:nvPr/>
        </p:nvSpPr>
        <p:spPr>
          <a:xfrm rot="0">
            <a:off x="5537682" y="5124450"/>
            <a:ext cx="9406672" cy="1821302"/>
          </a:xfrm>
          <a:prstGeom prst="rect">
            <a:avLst/>
          </a:prstGeom>
        </p:spPr>
        <p:txBody>
          <a:bodyPr anchor="t" rtlCol="false" tIns="0" lIns="0" bIns="0" rIns="0">
            <a:spAutoFit/>
          </a:bodyPr>
          <a:lstStyle/>
          <a:p>
            <a:pPr algn="l">
              <a:lnSpc>
                <a:spcPts val="11985"/>
              </a:lnSpc>
            </a:pPr>
            <a:r>
              <a:rPr lang="en-US" sz="11866">
                <a:solidFill>
                  <a:srgbClr val="D7FDFF"/>
                </a:solidFill>
                <a:latin typeface="Alegreya Sans SC"/>
                <a:ea typeface="Alegreya Sans SC"/>
                <a:cs typeface="Alegreya Sans SC"/>
                <a:sym typeface="Alegreya Sans SC"/>
              </a:rPr>
              <a:t>Presentation </a:t>
            </a:r>
          </a:p>
        </p:txBody>
      </p:sp>
      <p:sp>
        <p:nvSpPr>
          <p:cNvPr name="TextBox 9" id="9"/>
          <p:cNvSpPr txBox="true"/>
          <p:nvPr/>
        </p:nvSpPr>
        <p:spPr>
          <a:xfrm rot="0">
            <a:off x="4921589" y="7083049"/>
            <a:ext cx="10455244" cy="957467"/>
          </a:xfrm>
          <a:prstGeom prst="rect">
            <a:avLst/>
          </a:prstGeom>
        </p:spPr>
        <p:txBody>
          <a:bodyPr anchor="t" rtlCol="false" tIns="0" lIns="0" bIns="0" rIns="0">
            <a:spAutoFit/>
          </a:bodyPr>
          <a:lstStyle/>
          <a:p>
            <a:pPr algn="ctr">
              <a:lnSpc>
                <a:spcPts val="7076"/>
              </a:lnSpc>
              <a:spcBef>
                <a:spcPct val="0"/>
              </a:spcBef>
            </a:pPr>
            <a:r>
              <a:rPr lang="en-US" b="true" sz="5054">
                <a:solidFill>
                  <a:srgbClr val="D7FDFF"/>
                </a:solidFill>
                <a:latin typeface="Alegreya Sans SC Bold"/>
                <a:ea typeface="Alegreya Sans SC Bold"/>
                <a:cs typeface="Alegreya Sans SC Bold"/>
                <a:sym typeface="Alegreya Sans SC Bold"/>
              </a:rPr>
              <a:t>The Team Without A Name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3765467" y="3916673"/>
            <a:ext cx="13876999" cy="2803403"/>
          </a:xfrm>
          <a:prstGeom prst="rect">
            <a:avLst/>
          </a:prstGeom>
        </p:spPr>
        <p:txBody>
          <a:bodyPr anchor="t" rtlCol="false" tIns="0" lIns="0" bIns="0" rIns="0">
            <a:spAutoFit/>
          </a:bodyPr>
          <a:lstStyle/>
          <a:p>
            <a:pPr algn="just" marL="864639" indent="-432320" lvl="1">
              <a:lnSpc>
                <a:spcPts val="5606"/>
              </a:lnSpc>
              <a:buFont typeface="Arial"/>
              <a:buChar char="•"/>
            </a:pPr>
            <a:r>
              <a:rPr lang="en-US" sz="4004">
                <a:solidFill>
                  <a:srgbClr val="D7FDFF"/>
                </a:solidFill>
                <a:latin typeface="Fira Sans"/>
                <a:ea typeface="Fira Sans"/>
                <a:cs typeface="Fira Sans"/>
                <a:sym typeface="Fira Sans"/>
              </a:rPr>
              <a:t>Machine Learning</a:t>
            </a:r>
          </a:p>
          <a:p>
            <a:pPr algn="just">
              <a:lnSpc>
                <a:spcPts val="5606"/>
              </a:lnSpc>
            </a:pPr>
          </a:p>
          <a:p>
            <a:pPr algn="just" marL="864639" indent="-432320" lvl="1">
              <a:lnSpc>
                <a:spcPts val="5606"/>
              </a:lnSpc>
              <a:buFont typeface="Arial"/>
              <a:buChar char="•"/>
            </a:pPr>
            <a:r>
              <a:rPr lang="en-US" sz="4004">
                <a:solidFill>
                  <a:srgbClr val="D7FDFF"/>
                </a:solidFill>
                <a:latin typeface="Fira Sans"/>
                <a:ea typeface="Fira Sans"/>
                <a:cs typeface="Fira Sans"/>
                <a:sym typeface="Fira Sans"/>
              </a:rPr>
              <a:t>IoT cloud And Live monitoring </a:t>
            </a:r>
          </a:p>
          <a:p>
            <a:pPr algn="just" marL="864639" indent="-432320" lvl="1">
              <a:lnSpc>
                <a:spcPts val="5606"/>
              </a:lnSpc>
              <a:spcBef>
                <a:spcPct val="0"/>
              </a:spcBef>
              <a:buFont typeface="Arial"/>
              <a:buChar char="•"/>
            </a:pPr>
            <a:r>
              <a:rPr lang="en-US" sz="4004">
                <a:solidFill>
                  <a:srgbClr val="D7FDFF"/>
                </a:solidFill>
                <a:latin typeface="Fira Sans"/>
                <a:ea typeface="Fira Sans"/>
                <a:cs typeface="Fira Sans"/>
                <a:sym typeface="Fira Sans"/>
              </a:rPr>
              <a:t>Smart Maintanance  and collaboration another building </a:t>
            </a:r>
          </a:p>
        </p:txBody>
      </p:sp>
      <p:sp>
        <p:nvSpPr>
          <p:cNvPr name="TextBox 3" id="3"/>
          <p:cNvSpPr txBox="true"/>
          <p:nvPr/>
        </p:nvSpPr>
        <p:spPr>
          <a:xfrm rot="0">
            <a:off x="4784487" y="1828323"/>
            <a:ext cx="8719027" cy="1403900"/>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Future Works</a:t>
            </a:r>
          </a:p>
        </p:txBody>
      </p:sp>
      <p:sp>
        <p:nvSpPr>
          <p:cNvPr name="Freeform 4" id="4">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false" rot="-10800000">
            <a:off x="-591164" y="-954123"/>
            <a:ext cx="3772662" cy="4956521"/>
          </a:xfrm>
          <a:custGeom>
            <a:avLst/>
            <a:gdLst/>
            <a:ahLst/>
            <a:cxnLst/>
            <a:rect r="r" b="b" t="t" l="l"/>
            <a:pathLst>
              <a:path h="4956521" w="3772662">
                <a:moveTo>
                  <a:pt x="3772661" y="0"/>
                </a:moveTo>
                <a:lnTo>
                  <a:pt x="0" y="0"/>
                </a:lnTo>
                <a:lnTo>
                  <a:pt x="0" y="4956521"/>
                </a:lnTo>
                <a:lnTo>
                  <a:pt x="3772661" y="4956521"/>
                </a:lnTo>
                <a:lnTo>
                  <a:pt x="377266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2867485" y="3582539"/>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4080307" y="-1732119"/>
            <a:ext cx="8415386" cy="8415386"/>
          </a:xfrm>
          <a:custGeom>
            <a:avLst/>
            <a:gdLst/>
            <a:ahLst/>
            <a:cxnLst/>
            <a:rect r="r" b="b" t="t" l="l"/>
            <a:pathLst>
              <a:path h="8415386" w="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527418" y="4287640"/>
            <a:ext cx="12808130" cy="3980763"/>
          </a:xfrm>
          <a:prstGeom prst="rect">
            <a:avLst/>
          </a:prstGeom>
        </p:spPr>
        <p:txBody>
          <a:bodyPr anchor="t" rtlCol="false" tIns="0" lIns="0" bIns="0" rIns="0">
            <a:spAutoFit/>
          </a:bodyPr>
          <a:lstStyle/>
          <a:p>
            <a:pPr algn="l">
              <a:lnSpc>
                <a:spcPts val="6337"/>
              </a:lnSpc>
            </a:pPr>
            <a:r>
              <a:rPr lang="en-US" sz="4527">
                <a:solidFill>
                  <a:srgbClr val="D7FDFF"/>
                </a:solidFill>
                <a:latin typeface="Fira Sans"/>
                <a:ea typeface="Fira Sans"/>
                <a:cs typeface="Fira Sans"/>
                <a:sym typeface="Fira Sans"/>
              </a:rPr>
              <a:t>▪︎ Md Noor E Hamim Nibir</a:t>
            </a:r>
          </a:p>
          <a:p>
            <a:pPr algn="l">
              <a:lnSpc>
                <a:spcPts val="6337"/>
              </a:lnSpc>
            </a:pPr>
            <a:r>
              <a:rPr lang="en-US" sz="4527">
                <a:solidFill>
                  <a:srgbClr val="D7FDFF"/>
                </a:solidFill>
                <a:latin typeface="Fira Sans"/>
                <a:ea typeface="Fira Sans"/>
                <a:cs typeface="Fira Sans"/>
                <a:sym typeface="Fira Sans"/>
              </a:rPr>
              <a:t>▪︎ Md Ashikur Rahman Risad</a:t>
            </a:r>
          </a:p>
          <a:p>
            <a:pPr algn="l">
              <a:lnSpc>
                <a:spcPts val="6337"/>
              </a:lnSpc>
            </a:pPr>
            <a:r>
              <a:rPr lang="en-US" sz="4527">
                <a:solidFill>
                  <a:srgbClr val="D7FDFF"/>
                </a:solidFill>
                <a:latin typeface="Fira Sans"/>
                <a:ea typeface="Fira Sans"/>
                <a:cs typeface="Fira Sans"/>
                <a:sym typeface="Fira Sans"/>
              </a:rPr>
              <a:t>▪︎Md Zarjis Alam </a:t>
            </a:r>
          </a:p>
          <a:p>
            <a:pPr algn="l">
              <a:lnSpc>
                <a:spcPts val="6337"/>
              </a:lnSpc>
            </a:pPr>
            <a:r>
              <a:rPr lang="en-US" sz="4527">
                <a:solidFill>
                  <a:srgbClr val="D7FDFF"/>
                </a:solidFill>
                <a:latin typeface="Fira Sans"/>
                <a:ea typeface="Fira Sans"/>
                <a:cs typeface="Fira Sans"/>
                <a:sym typeface="Fira Sans"/>
              </a:rPr>
              <a:t>▪︎ Md Asifur Rahman</a:t>
            </a:r>
          </a:p>
          <a:p>
            <a:pPr algn="l">
              <a:lnSpc>
                <a:spcPts val="6337"/>
              </a:lnSpc>
              <a:spcBef>
                <a:spcPct val="0"/>
              </a:spcBef>
            </a:pPr>
            <a:r>
              <a:rPr lang="en-US" sz="4527">
                <a:solidFill>
                  <a:srgbClr val="D7FDFF"/>
                </a:solidFill>
                <a:latin typeface="Fira Sans"/>
                <a:ea typeface="Fira Sans"/>
                <a:cs typeface="Fira Sans"/>
                <a:sym typeface="Fira Sans"/>
              </a:rPr>
              <a:t>▪︎ Rubama Zuairia Myesha </a:t>
            </a:r>
          </a:p>
        </p:txBody>
      </p:sp>
      <p:sp>
        <p:nvSpPr>
          <p:cNvPr name="Freeform 5" id="5">
            <a:extLst>
              <a:ext uri="{C183D7F6-B498-43B3-948B-1728B52AA6E4}">
                <adec:decorative xmlns:adec="http://schemas.microsoft.com/office/drawing/2017/decorative" val="1"/>
              </a:ext>
            </a:extLst>
          </p:cNvPr>
          <p:cNvSpPr/>
          <p:nvPr/>
        </p:nvSpPr>
        <p:spPr>
          <a:xfrm flipH="false" flipV="false" rot="-10800000">
            <a:off x="853604" y="472515"/>
            <a:ext cx="2952452" cy="3878930"/>
          </a:xfrm>
          <a:custGeom>
            <a:avLst/>
            <a:gdLst/>
            <a:ahLst/>
            <a:cxnLst/>
            <a:rect r="r" b="b" t="t" l="l"/>
            <a:pathLst>
              <a:path h="3878930" w="2952452">
                <a:moveTo>
                  <a:pt x="0" y="0"/>
                </a:moveTo>
                <a:lnTo>
                  <a:pt x="2952453" y="0"/>
                </a:lnTo>
                <a:lnTo>
                  <a:pt x="2952453" y="3878931"/>
                </a:lnTo>
                <a:lnTo>
                  <a:pt x="0" y="3878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4609329" y="3260610"/>
            <a:ext cx="8415386" cy="8415386"/>
          </a:xfrm>
          <a:custGeom>
            <a:avLst/>
            <a:gdLst/>
            <a:ahLst/>
            <a:cxnLst/>
            <a:rect r="r" b="b" t="t" l="l"/>
            <a:pathLst>
              <a:path h="8415386" w="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0" y="-59259"/>
            <a:ext cx="2952452" cy="3878930"/>
          </a:xfrm>
          <a:custGeom>
            <a:avLst/>
            <a:gdLst/>
            <a:ahLst/>
            <a:cxnLst/>
            <a:rect r="r" b="b" t="t" l="l"/>
            <a:pathLst>
              <a:path h="3878930" w="2952452">
                <a:moveTo>
                  <a:pt x="2952452" y="3878931"/>
                </a:moveTo>
                <a:lnTo>
                  <a:pt x="0" y="3878931"/>
                </a:lnTo>
                <a:lnTo>
                  <a:pt x="0" y="0"/>
                </a:lnTo>
                <a:lnTo>
                  <a:pt x="2952452" y="0"/>
                </a:lnTo>
                <a:lnTo>
                  <a:pt x="2952452" y="387893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false" flipV="false" rot="0">
            <a:off x="14481943" y="5876296"/>
            <a:ext cx="2952452" cy="3878930"/>
          </a:xfrm>
          <a:custGeom>
            <a:avLst/>
            <a:gdLst/>
            <a:ahLst/>
            <a:cxnLst/>
            <a:rect r="r" b="b" t="t" l="l"/>
            <a:pathLst>
              <a:path h="3878930" w="2952452">
                <a:moveTo>
                  <a:pt x="0" y="0"/>
                </a:moveTo>
                <a:lnTo>
                  <a:pt x="2952453" y="0"/>
                </a:lnTo>
                <a:lnTo>
                  <a:pt x="2952453" y="3878930"/>
                </a:lnTo>
                <a:lnTo>
                  <a:pt x="0" y="38789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true" rot="0">
            <a:off x="15335548" y="6408070"/>
            <a:ext cx="2952452" cy="3878930"/>
          </a:xfrm>
          <a:custGeom>
            <a:avLst/>
            <a:gdLst/>
            <a:ahLst/>
            <a:cxnLst/>
            <a:rect r="r" b="b" t="t" l="l"/>
            <a:pathLst>
              <a:path h="3878930" w="2952452">
                <a:moveTo>
                  <a:pt x="2952452" y="3878930"/>
                </a:moveTo>
                <a:lnTo>
                  <a:pt x="0" y="3878930"/>
                </a:lnTo>
                <a:lnTo>
                  <a:pt x="0" y="0"/>
                </a:lnTo>
                <a:lnTo>
                  <a:pt x="2952452" y="0"/>
                </a:lnTo>
                <a:lnTo>
                  <a:pt x="2952452" y="387893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784487" y="2415799"/>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Team Members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6315970" y="4223324"/>
            <a:ext cx="7464258" cy="1821302"/>
          </a:xfrm>
          <a:prstGeom prst="rect">
            <a:avLst/>
          </a:prstGeom>
        </p:spPr>
        <p:txBody>
          <a:bodyPr anchor="t" rtlCol="false" tIns="0" lIns="0" bIns="0" rIns="0">
            <a:spAutoFit/>
          </a:bodyPr>
          <a:lstStyle/>
          <a:p>
            <a:pPr algn="l">
              <a:lnSpc>
                <a:spcPts val="11985"/>
              </a:lnSpc>
            </a:pPr>
            <a:r>
              <a:rPr lang="en-US" sz="11866">
                <a:solidFill>
                  <a:srgbClr val="D7FDFF"/>
                </a:solidFill>
                <a:latin typeface="Alegreya Sans SC"/>
                <a:ea typeface="Alegreya Sans SC"/>
                <a:cs typeface="Alegreya Sans SC"/>
                <a:sym typeface="Alegreya Sans SC"/>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554864" y="557745"/>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Introduction</a:t>
            </a:r>
          </a:p>
        </p:txBody>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704465" y="2836879"/>
            <a:ext cx="11249791" cy="5559086"/>
          </a:xfrm>
          <a:prstGeom prst="rect">
            <a:avLst/>
          </a:prstGeom>
        </p:spPr>
        <p:txBody>
          <a:bodyPr anchor="t" rtlCol="false" tIns="0" lIns="0" bIns="0" rIns="0">
            <a:spAutoFit/>
          </a:bodyPr>
          <a:lstStyle/>
          <a:p>
            <a:pPr algn="l">
              <a:lnSpc>
                <a:spcPts val="4918"/>
              </a:lnSpc>
              <a:spcBef>
                <a:spcPct val="0"/>
              </a:spcBef>
            </a:pPr>
            <a:r>
              <a:rPr lang="en-US" sz="3513">
                <a:solidFill>
                  <a:srgbClr val="D7FDFF"/>
                </a:solidFill>
                <a:latin typeface="Fira Sans"/>
                <a:ea typeface="Fira Sans"/>
                <a:cs typeface="Fira Sans"/>
                <a:sym typeface="Fira Sans"/>
              </a:rPr>
              <a:t>Fire accidents can happen suddenly and cause serious harm if people don’t evacuate quickly. Traditional systems like alarms and exit signs are not always enough, especially in large or crowded buildings. A smart evacuation system uses sensors to detect smoke, heat, and movement, and then guides people through the safest paths in real time. This helps reduce confusion, save time, and protect lives during fire emergencies.</a:t>
            </a:r>
          </a:p>
        </p:txBody>
      </p:sp>
      <p:sp>
        <p:nvSpPr>
          <p:cNvPr name="Freeform 5" id="5">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3839525" y="2013817"/>
            <a:ext cx="11114730" cy="712348"/>
          </a:xfrm>
          <a:prstGeom prst="rect">
            <a:avLst/>
          </a:prstGeom>
        </p:spPr>
        <p:txBody>
          <a:bodyPr anchor="t" rtlCol="false" tIns="0" lIns="0" bIns="0" rIns="0">
            <a:spAutoFit/>
          </a:bodyPr>
          <a:lstStyle/>
          <a:p>
            <a:pPr algn="ctr">
              <a:lnSpc>
                <a:spcPts val="5886"/>
              </a:lnSpc>
              <a:spcBef>
                <a:spcPct val="0"/>
              </a:spcBef>
            </a:pPr>
            <a:r>
              <a:rPr lang="en-US" b="true" sz="4204">
                <a:solidFill>
                  <a:srgbClr val="D7FDFF"/>
                </a:solidFill>
                <a:latin typeface="Fira Sans Bold"/>
                <a:ea typeface="Fira Sans Bold"/>
                <a:cs typeface="Fira Sans Bold"/>
                <a:sym typeface="Fira Sans Bold"/>
              </a:rPr>
              <a:t>Project Title: Smart Fire Evacuation System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554864" y="742950"/>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Motivation</a:t>
            </a:r>
          </a:p>
        </p:txBody>
      </p:sp>
      <p:sp>
        <p:nvSpPr>
          <p:cNvPr name="TextBox 9" id="9"/>
          <p:cNvSpPr txBox="true"/>
          <p:nvPr/>
        </p:nvSpPr>
        <p:spPr>
          <a:xfrm rot="0">
            <a:off x="2739935" y="2153832"/>
            <a:ext cx="12808130" cy="5622925"/>
          </a:xfrm>
          <a:prstGeom prst="rect">
            <a:avLst/>
          </a:prstGeom>
        </p:spPr>
        <p:txBody>
          <a:bodyPr anchor="t" rtlCol="false" tIns="0" lIns="0" bIns="0" rIns="0">
            <a:spAutoFit/>
          </a:bodyPr>
          <a:lstStyle/>
          <a:p>
            <a:pPr algn="ctr">
              <a:lnSpc>
                <a:spcPts val="5600"/>
              </a:lnSpc>
            </a:pPr>
            <a:r>
              <a:rPr lang="en-US" sz="4000">
                <a:solidFill>
                  <a:srgbClr val="D7FDFF"/>
                </a:solidFill>
                <a:latin typeface="Fira Sans"/>
                <a:ea typeface="Fira Sans"/>
                <a:cs typeface="Fira Sans"/>
                <a:sym typeface="Fira Sans"/>
              </a:rPr>
              <a:t>#High Casualty Rates Due to Delayed or Inefficient Evacuation#</a:t>
            </a:r>
          </a:p>
          <a:p>
            <a:pPr algn="ctr">
              <a:lnSpc>
                <a:spcPts val="5600"/>
              </a:lnSpc>
            </a:pPr>
          </a:p>
          <a:p>
            <a:pPr algn="ctr">
              <a:lnSpc>
                <a:spcPts val="5600"/>
              </a:lnSpc>
            </a:pPr>
            <a:r>
              <a:rPr lang="en-US" sz="4000">
                <a:solidFill>
                  <a:srgbClr val="D7FDFF"/>
                </a:solidFill>
                <a:latin typeface="Fira Sans"/>
                <a:ea typeface="Fira Sans"/>
                <a:cs typeface="Fira Sans"/>
                <a:sym typeface="Fira Sans"/>
              </a:rPr>
              <a:t>#Limitations of Traditional Fire Safety Systems#</a:t>
            </a:r>
          </a:p>
          <a:p>
            <a:pPr algn="ctr">
              <a:lnSpc>
                <a:spcPts val="5600"/>
              </a:lnSpc>
            </a:pPr>
          </a:p>
          <a:p>
            <a:pPr algn="ctr">
              <a:lnSpc>
                <a:spcPts val="5600"/>
              </a:lnSpc>
            </a:pPr>
            <a:r>
              <a:rPr lang="en-US" sz="4000">
                <a:solidFill>
                  <a:srgbClr val="D7FDFF"/>
                </a:solidFill>
                <a:latin typeface="Fira Sans"/>
                <a:ea typeface="Fira Sans"/>
                <a:cs typeface="Fira Sans"/>
                <a:sym typeface="Fira Sans"/>
              </a:rPr>
              <a:t>#Rising Urban Density and Complex Building Structures#</a:t>
            </a:r>
          </a:p>
          <a:p>
            <a:pPr algn="ctr">
              <a:lnSpc>
                <a:spcPts val="56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511640" y="35825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9873054" y="35825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418030" y="4367384"/>
            <a:ext cx="6170967" cy="2023923"/>
          </a:xfrm>
          <a:prstGeom prst="rect">
            <a:avLst/>
          </a:prstGeom>
        </p:spPr>
        <p:txBody>
          <a:bodyPr anchor="t" rtlCol="false" tIns="0" lIns="0" bIns="0" rIns="0">
            <a:spAutoFit/>
          </a:bodyPr>
          <a:lstStyle/>
          <a:p>
            <a:pPr algn="just">
              <a:lnSpc>
                <a:spcPts val="4066"/>
              </a:lnSpc>
              <a:spcBef>
                <a:spcPct val="0"/>
              </a:spcBef>
            </a:pPr>
            <a:r>
              <a:rPr lang="en-US" sz="2904">
                <a:solidFill>
                  <a:srgbClr val="D7FDFF"/>
                </a:solidFill>
                <a:latin typeface="Fira Sans"/>
                <a:ea typeface="Fira Sans"/>
                <a:cs typeface="Fira Sans"/>
                <a:sym typeface="Fira Sans"/>
              </a:rPr>
              <a:t>Safest corridors will be chosen to reach the fire exit safely. And also the shortest path algorithm will ensure the fastest path.</a:t>
            </a:r>
          </a:p>
        </p:txBody>
      </p:sp>
      <p:sp>
        <p:nvSpPr>
          <p:cNvPr name="TextBox 5" id="5"/>
          <p:cNvSpPr txBox="true"/>
          <p:nvPr/>
        </p:nvSpPr>
        <p:spPr>
          <a:xfrm rot="0">
            <a:off x="4784487" y="1828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Features</a:t>
            </a:r>
          </a:p>
        </p:txBody>
      </p:sp>
      <p:sp>
        <p:nvSpPr>
          <p:cNvPr name="Freeform 6" id="6">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2208175" y="3487289"/>
            <a:ext cx="7284639" cy="804423"/>
          </a:xfrm>
          <a:prstGeom prst="rect">
            <a:avLst/>
          </a:prstGeom>
        </p:spPr>
        <p:txBody>
          <a:bodyPr anchor="t" rtlCol="false" tIns="0" lIns="0" bIns="0" rIns="0">
            <a:spAutoFit/>
          </a:bodyPr>
          <a:lstStyle/>
          <a:p>
            <a:pPr algn="just">
              <a:lnSpc>
                <a:spcPts val="6586"/>
              </a:lnSpc>
              <a:spcBef>
                <a:spcPct val="0"/>
              </a:spcBef>
            </a:pPr>
            <a:r>
              <a:rPr lang="en-US" b="true" sz="4704">
                <a:solidFill>
                  <a:srgbClr val="D7FDFF"/>
                </a:solidFill>
                <a:latin typeface="Fira Sans Bold"/>
                <a:ea typeface="Fira Sans Bold"/>
                <a:cs typeface="Fira Sans Bold"/>
                <a:sym typeface="Fira Sans Bold"/>
              </a:rPr>
              <a:t>Risk Analysis</a:t>
            </a:r>
          </a:p>
        </p:txBody>
      </p:sp>
      <p:sp>
        <p:nvSpPr>
          <p:cNvPr name="Freeform 8" id="8">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2208175" y="4367384"/>
            <a:ext cx="6170967" cy="2023923"/>
          </a:xfrm>
          <a:prstGeom prst="rect">
            <a:avLst/>
          </a:prstGeom>
        </p:spPr>
        <p:txBody>
          <a:bodyPr anchor="t" rtlCol="false" tIns="0" lIns="0" bIns="0" rIns="0">
            <a:spAutoFit/>
          </a:bodyPr>
          <a:lstStyle/>
          <a:p>
            <a:pPr algn="just">
              <a:lnSpc>
                <a:spcPts val="4066"/>
              </a:lnSpc>
              <a:spcBef>
                <a:spcPct val="0"/>
              </a:spcBef>
            </a:pPr>
            <a:r>
              <a:rPr lang="en-US" sz="2904">
                <a:solidFill>
                  <a:srgbClr val="D7FDFF"/>
                </a:solidFill>
                <a:latin typeface="Fira Sans"/>
                <a:ea typeface="Fira Sans"/>
                <a:cs typeface="Fira Sans"/>
                <a:sym typeface="Fira Sans"/>
              </a:rPr>
              <a:t>Analyze risk based on different parameters(eg. temperature, smoke, crowd density, flammable elements etc.)</a:t>
            </a:r>
          </a:p>
        </p:txBody>
      </p:sp>
      <p:sp>
        <p:nvSpPr>
          <p:cNvPr name="TextBox 13" id="13"/>
          <p:cNvSpPr txBox="true"/>
          <p:nvPr/>
        </p:nvSpPr>
        <p:spPr>
          <a:xfrm rot="0">
            <a:off x="10418030" y="3448997"/>
            <a:ext cx="7284639" cy="804423"/>
          </a:xfrm>
          <a:prstGeom prst="rect">
            <a:avLst/>
          </a:prstGeom>
        </p:spPr>
        <p:txBody>
          <a:bodyPr anchor="t" rtlCol="false" tIns="0" lIns="0" bIns="0" rIns="0">
            <a:spAutoFit/>
          </a:bodyPr>
          <a:lstStyle/>
          <a:p>
            <a:pPr algn="just">
              <a:lnSpc>
                <a:spcPts val="6586"/>
              </a:lnSpc>
              <a:spcBef>
                <a:spcPct val="0"/>
              </a:spcBef>
            </a:pPr>
            <a:r>
              <a:rPr lang="en-US" b="true" sz="4704">
                <a:solidFill>
                  <a:srgbClr val="D7FDFF"/>
                </a:solidFill>
                <a:latin typeface="Fira Sans Bold"/>
                <a:ea typeface="Fira Sans Bold"/>
                <a:cs typeface="Fira Sans Bold"/>
                <a:sym typeface="Fira Sans Bold"/>
              </a:rPr>
              <a:t>Smart Evacutaion Path</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511640" y="35825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9873054" y="35825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418030" y="4367384"/>
            <a:ext cx="3642319" cy="1513784"/>
          </a:xfrm>
          <a:prstGeom prst="rect">
            <a:avLst/>
          </a:prstGeom>
        </p:spPr>
        <p:txBody>
          <a:bodyPr anchor="t" rtlCol="false" tIns="0" lIns="0" bIns="0" rIns="0">
            <a:spAutoFit/>
          </a:bodyPr>
          <a:lstStyle/>
          <a:p>
            <a:pPr algn="just">
              <a:lnSpc>
                <a:spcPts val="4066"/>
              </a:lnSpc>
              <a:spcBef>
                <a:spcPct val="0"/>
              </a:spcBef>
            </a:pPr>
            <a:r>
              <a:rPr lang="en-US" sz="2904">
                <a:solidFill>
                  <a:srgbClr val="D7FDFF"/>
                </a:solidFill>
                <a:latin typeface="Fira Sans"/>
                <a:ea typeface="Fira Sans"/>
                <a:cs typeface="Fira Sans"/>
                <a:sym typeface="Fira Sans"/>
              </a:rPr>
              <a:t>First Aid kit supply using a bot for stucked  people </a:t>
            </a:r>
          </a:p>
        </p:txBody>
      </p:sp>
      <p:sp>
        <p:nvSpPr>
          <p:cNvPr name="Freeform 5" id="5">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08175" y="3487289"/>
            <a:ext cx="7284639" cy="804423"/>
          </a:xfrm>
          <a:prstGeom prst="rect">
            <a:avLst/>
          </a:prstGeom>
        </p:spPr>
        <p:txBody>
          <a:bodyPr anchor="t" rtlCol="false" tIns="0" lIns="0" bIns="0" rIns="0">
            <a:spAutoFit/>
          </a:bodyPr>
          <a:lstStyle/>
          <a:p>
            <a:pPr algn="just">
              <a:lnSpc>
                <a:spcPts val="6586"/>
              </a:lnSpc>
              <a:spcBef>
                <a:spcPct val="0"/>
              </a:spcBef>
            </a:pPr>
            <a:r>
              <a:rPr lang="en-US" b="true" sz="4704">
                <a:solidFill>
                  <a:srgbClr val="D7FDFF"/>
                </a:solidFill>
                <a:latin typeface="Fira Sans Bold"/>
                <a:ea typeface="Fira Sans Bold"/>
                <a:cs typeface="Fira Sans Bold"/>
                <a:sym typeface="Fira Sans Bold"/>
              </a:rPr>
              <a:t>Realtime Dashboard</a:t>
            </a:r>
          </a:p>
        </p:txBody>
      </p:sp>
      <p:sp>
        <p:nvSpPr>
          <p:cNvPr name="Freeform 7" id="7">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10800000">
            <a:off x="-767315" y="-135036"/>
            <a:ext cx="3274057" cy="4301455"/>
          </a:xfrm>
          <a:custGeom>
            <a:avLst/>
            <a:gdLst/>
            <a:ahLst/>
            <a:cxnLst/>
            <a:rect r="r" b="b" t="t" l="l"/>
            <a:pathLst>
              <a:path h="4301455" w="3274057">
                <a:moveTo>
                  <a:pt x="3274057" y="0"/>
                </a:moveTo>
                <a:lnTo>
                  <a:pt x="0" y="0"/>
                </a:lnTo>
                <a:lnTo>
                  <a:pt x="0" y="4301455"/>
                </a:lnTo>
                <a:lnTo>
                  <a:pt x="3274057" y="4301455"/>
                </a:lnTo>
                <a:lnTo>
                  <a:pt x="327405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060350" y="4424534"/>
            <a:ext cx="5750608" cy="4126003"/>
          </a:xfrm>
          <a:custGeom>
            <a:avLst/>
            <a:gdLst/>
            <a:ahLst/>
            <a:cxnLst/>
            <a:rect r="r" b="b" t="t" l="l"/>
            <a:pathLst>
              <a:path h="4126003" w="5750608">
                <a:moveTo>
                  <a:pt x="0" y="0"/>
                </a:moveTo>
                <a:lnTo>
                  <a:pt x="5750607" y="0"/>
                </a:lnTo>
                <a:lnTo>
                  <a:pt x="5750607" y="4126002"/>
                </a:lnTo>
                <a:lnTo>
                  <a:pt x="0" y="4126002"/>
                </a:lnTo>
                <a:lnTo>
                  <a:pt x="0" y="0"/>
                </a:lnTo>
                <a:close/>
              </a:path>
            </a:pathLst>
          </a:custGeom>
          <a:blipFill>
            <a:blip r:embed="rId8"/>
            <a:stretch>
              <a:fillRect l="0" t="0" r="0" b="-39374"/>
            </a:stretch>
          </a:blipFill>
        </p:spPr>
      </p:sp>
      <p:sp>
        <p:nvSpPr>
          <p:cNvPr name="TextBox 12" id="12"/>
          <p:cNvSpPr txBox="true"/>
          <p:nvPr/>
        </p:nvSpPr>
        <p:spPr>
          <a:xfrm rot="0">
            <a:off x="4784487" y="1828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Features</a:t>
            </a:r>
          </a:p>
        </p:txBody>
      </p:sp>
      <p:sp>
        <p:nvSpPr>
          <p:cNvPr name="TextBox 13" id="13"/>
          <p:cNvSpPr txBox="true"/>
          <p:nvPr/>
        </p:nvSpPr>
        <p:spPr>
          <a:xfrm rot="0">
            <a:off x="2208175" y="4367384"/>
            <a:ext cx="6170967" cy="2023923"/>
          </a:xfrm>
          <a:prstGeom prst="rect">
            <a:avLst/>
          </a:prstGeom>
        </p:spPr>
        <p:txBody>
          <a:bodyPr anchor="t" rtlCol="false" tIns="0" lIns="0" bIns="0" rIns="0">
            <a:spAutoFit/>
          </a:bodyPr>
          <a:lstStyle/>
          <a:p>
            <a:pPr algn="just">
              <a:lnSpc>
                <a:spcPts val="4066"/>
              </a:lnSpc>
              <a:spcBef>
                <a:spcPct val="0"/>
              </a:spcBef>
            </a:pPr>
            <a:r>
              <a:rPr lang="en-US" sz="2904">
                <a:solidFill>
                  <a:srgbClr val="D7FDFF"/>
                </a:solidFill>
                <a:latin typeface="Fira Sans"/>
                <a:ea typeface="Fira Sans"/>
                <a:cs typeface="Fira Sans"/>
                <a:sym typeface="Fira Sans"/>
              </a:rPr>
              <a:t>Sensors which are set at the rooms and corridors will send data to the server and the risk level will be analyzed and shown in webpage.</a:t>
            </a:r>
          </a:p>
        </p:txBody>
      </p:sp>
      <p:sp>
        <p:nvSpPr>
          <p:cNvPr name="TextBox 14" id="14"/>
          <p:cNvSpPr txBox="true"/>
          <p:nvPr/>
        </p:nvSpPr>
        <p:spPr>
          <a:xfrm rot="0">
            <a:off x="10418030" y="3448997"/>
            <a:ext cx="7284639" cy="804423"/>
          </a:xfrm>
          <a:prstGeom prst="rect">
            <a:avLst/>
          </a:prstGeom>
        </p:spPr>
        <p:txBody>
          <a:bodyPr anchor="t" rtlCol="false" tIns="0" lIns="0" bIns="0" rIns="0">
            <a:spAutoFit/>
          </a:bodyPr>
          <a:lstStyle/>
          <a:p>
            <a:pPr algn="just">
              <a:lnSpc>
                <a:spcPts val="6586"/>
              </a:lnSpc>
              <a:spcBef>
                <a:spcPct val="0"/>
              </a:spcBef>
            </a:pPr>
            <a:r>
              <a:rPr lang="en-US" b="true" sz="4704">
                <a:solidFill>
                  <a:srgbClr val="D7FDFF"/>
                </a:solidFill>
                <a:latin typeface="Fira Sans Bold"/>
                <a:ea typeface="Fira Sans Bold"/>
                <a:cs typeface="Fira Sans Bold"/>
                <a:sym typeface="Fira Sans Bold"/>
              </a:rPr>
              <a:t>BayMax - The First Aid BOT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511640" y="3937126"/>
            <a:ext cx="316295" cy="316295"/>
          </a:xfrm>
          <a:custGeom>
            <a:avLst/>
            <a:gdLst/>
            <a:ahLst/>
            <a:cxnLst/>
            <a:rect r="r" b="b" t="t" l="l"/>
            <a:pathLst>
              <a:path h="316295" w="316295">
                <a:moveTo>
                  <a:pt x="0" y="0"/>
                </a:moveTo>
                <a:lnTo>
                  <a:pt x="316295" y="0"/>
                </a:lnTo>
                <a:lnTo>
                  <a:pt x="316295" y="316294"/>
                </a:lnTo>
                <a:lnTo>
                  <a:pt x="0" y="3162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1511640" y="53399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784487" y="1828323"/>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Features</a:t>
            </a:r>
          </a:p>
        </p:txBody>
      </p:sp>
      <p:sp>
        <p:nvSpPr>
          <p:cNvPr name="Freeform 5" id="5">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208175" y="3645436"/>
            <a:ext cx="7284639" cy="804423"/>
          </a:xfrm>
          <a:prstGeom prst="rect">
            <a:avLst/>
          </a:prstGeom>
        </p:spPr>
        <p:txBody>
          <a:bodyPr anchor="t" rtlCol="false" tIns="0" lIns="0" bIns="0" rIns="0">
            <a:spAutoFit/>
          </a:bodyPr>
          <a:lstStyle/>
          <a:p>
            <a:pPr algn="just">
              <a:lnSpc>
                <a:spcPts val="6586"/>
              </a:lnSpc>
              <a:spcBef>
                <a:spcPct val="0"/>
              </a:spcBef>
            </a:pPr>
            <a:r>
              <a:rPr lang="en-US" b="true" sz="4704">
                <a:solidFill>
                  <a:srgbClr val="D7FDFF"/>
                </a:solidFill>
                <a:latin typeface="Fira Sans Bold"/>
                <a:ea typeface="Fira Sans Bold"/>
                <a:cs typeface="Fira Sans Bold"/>
                <a:sym typeface="Fira Sans Bold"/>
              </a:rPr>
              <a:t>Cooling Liquid Spray</a:t>
            </a:r>
          </a:p>
        </p:txBody>
      </p:sp>
      <p:sp>
        <p:nvSpPr>
          <p:cNvPr name="Freeform 7" id="7">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10800000">
            <a:off x="-125389" y="-718916"/>
            <a:ext cx="3274057" cy="4301455"/>
          </a:xfrm>
          <a:custGeom>
            <a:avLst/>
            <a:gdLst/>
            <a:ahLst/>
            <a:cxnLst/>
            <a:rect r="r" b="b" t="t" l="l"/>
            <a:pathLst>
              <a:path h="4301455" w="3274057">
                <a:moveTo>
                  <a:pt x="3274058" y="0"/>
                </a:moveTo>
                <a:lnTo>
                  <a:pt x="0" y="0"/>
                </a:lnTo>
                <a:lnTo>
                  <a:pt x="0" y="4301455"/>
                </a:lnTo>
                <a:lnTo>
                  <a:pt x="3274058" y="4301455"/>
                </a:lnTo>
                <a:lnTo>
                  <a:pt x="327405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208175" y="5048250"/>
            <a:ext cx="7284639" cy="804423"/>
          </a:xfrm>
          <a:prstGeom prst="rect">
            <a:avLst/>
          </a:prstGeom>
        </p:spPr>
        <p:txBody>
          <a:bodyPr anchor="t" rtlCol="false" tIns="0" lIns="0" bIns="0" rIns="0">
            <a:spAutoFit/>
          </a:bodyPr>
          <a:lstStyle/>
          <a:p>
            <a:pPr algn="just">
              <a:lnSpc>
                <a:spcPts val="6586"/>
              </a:lnSpc>
              <a:spcBef>
                <a:spcPct val="0"/>
              </a:spcBef>
            </a:pPr>
            <a:r>
              <a:rPr lang="en-US" b="true" sz="4704">
                <a:solidFill>
                  <a:srgbClr val="D7FDFF"/>
                </a:solidFill>
                <a:latin typeface="Fira Sans Bold"/>
                <a:ea typeface="Fira Sans Bold"/>
                <a:cs typeface="Fira Sans Bold"/>
                <a:sym typeface="Fira Sans Bold"/>
              </a:rPr>
              <a:t>Auto Turn off Elevators</a:t>
            </a:r>
          </a:p>
        </p:txBody>
      </p:sp>
      <p:sp>
        <p:nvSpPr>
          <p:cNvPr name="TextBox 12" id="12"/>
          <p:cNvSpPr txBox="true"/>
          <p:nvPr/>
        </p:nvSpPr>
        <p:spPr>
          <a:xfrm rot="0">
            <a:off x="2208175" y="6292247"/>
            <a:ext cx="9718123" cy="804423"/>
          </a:xfrm>
          <a:prstGeom prst="rect">
            <a:avLst/>
          </a:prstGeom>
        </p:spPr>
        <p:txBody>
          <a:bodyPr anchor="t" rtlCol="false" tIns="0" lIns="0" bIns="0" rIns="0">
            <a:spAutoFit/>
          </a:bodyPr>
          <a:lstStyle/>
          <a:p>
            <a:pPr algn="just">
              <a:lnSpc>
                <a:spcPts val="6586"/>
              </a:lnSpc>
              <a:spcBef>
                <a:spcPct val="0"/>
              </a:spcBef>
            </a:pPr>
            <a:r>
              <a:rPr lang="en-US" b="true" sz="4704">
                <a:solidFill>
                  <a:srgbClr val="D7FDFF"/>
                </a:solidFill>
                <a:latin typeface="Fira Sans Bold"/>
                <a:ea typeface="Fira Sans Bold"/>
                <a:cs typeface="Fira Sans Bold"/>
                <a:sym typeface="Fira Sans Bold"/>
              </a:rPr>
              <a:t>Call Fire Service/ Decision Making</a:t>
            </a:r>
          </a:p>
        </p:txBody>
      </p:sp>
      <p:sp>
        <p:nvSpPr>
          <p:cNvPr name="Freeform 13" id="13">
            <a:extLst>
              <a:ext uri="{C183D7F6-B498-43B3-948B-1728B52AA6E4}">
                <adec:decorative xmlns:adec="http://schemas.microsoft.com/office/drawing/2017/decorative" val="1"/>
              </a:ext>
            </a:extLst>
          </p:cNvPr>
          <p:cNvSpPr/>
          <p:nvPr/>
        </p:nvSpPr>
        <p:spPr>
          <a:xfrm flipH="false" flipV="false" rot="0">
            <a:off x="1511640" y="6742084"/>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84487" y="317360"/>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Key Components</a:t>
            </a:r>
          </a:p>
        </p:txBody>
      </p:sp>
      <p:sp>
        <p:nvSpPr>
          <p:cNvPr name="Freeform 4" id="4">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9808510" y="2866180"/>
            <a:ext cx="7284639" cy="655833"/>
          </a:xfrm>
          <a:prstGeom prst="rect">
            <a:avLst/>
          </a:prstGeom>
        </p:spPr>
        <p:txBody>
          <a:bodyPr anchor="t" rtlCol="false" tIns="0" lIns="0" bIns="0" rIns="0">
            <a:spAutoFit/>
          </a:bodyPr>
          <a:lstStyle/>
          <a:p>
            <a:pPr algn="just">
              <a:lnSpc>
                <a:spcPts val="5326"/>
              </a:lnSpc>
              <a:spcBef>
                <a:spcPct val="0"/>
              </a:spcBef>
            </a:pPr>
            <a:r>
              <a:rPr lang="en-US" b="true" sz="3804">
                <a:solidFill>
                  <a:srgbClr val="D7FDFF"/>
                </a:solidFill>
                <a:latin typeface="Fira Sans Bold"/>
                <a:ea typeface="Fira Sans Bold"/>
                <a:cs typeface="Fira Sans Bold"/>
                <a:sym typeface="Fira Sans Bold"/>
              </a:rPr>
              <a:t>Microcontrollers Boards</a:t>
            </a:r>
          </a:p>
        </p:txBody>
      </p:sp>
      <p:sp>
        <p:nvSpPr>
          <p:cNvPr name="TextBox 11" id="11"/>
          <p:cNvSpPr txBox="true"/>
          <p:nvPr/>
        </p:nvSpPr>
        <p:spPr>
          <a:xfrm rot="0">
            <a:off x="9808510" y="3986615"/>
            <a:ext cx="6170967" cy="1003645"/>
          </a:xfrm>
          <a:prstGeom prst="rect">
            <a:avLst/>
          </a:prstGeom>
        </p:spPr>
        <p:txBody>
          <a:bodyPr anchor="t" rtlCol="false" tIns="0" lIns="0" bIns="0" rIns="0">
            <a:spAutoFit/>
          </a:bodyPr>
          <a:lstStyle/>
          <a:p>
            <a:pPr algn="just" marL="627154" indent="-313577" lvl="1">
              <a:lnSpc>
                <a:spcPts val="4066"/>
              </a:lnSpc>
              <a:buFont typeface="Arial"/>
              <a:buChar char="•"/>
            </a:pPr>
            <a:r>
              <a:rPr lang="en-US" sz="2904">
                <a:solidFill>
                  <a:srgbClr val="D7FDFF"/>
                </a:solidFill>
                <a:latin typeface="Fira Sans"/>
                <a:ea typeface="Fira Sans"/>
                <a:cs typeface="Fira Sans"/>
                <a:sym typeface="Fira Sans"/>
              </a:rPr>
              <a:t>Arduino Mega</a:t>
            </a:r>
          </a:p>
          <a:p>
            <a:pPr algn="just" marL="627154" indent="-313577" lvl="1">
              <a:lnSpc>
                <a:spcPts val="4066"/>
              </a:lnSpc>
              <a:spcBef>
                <a:spcPct val="0"/>
              </a:spcBef>
              <a:buFont typeface="Arial"/>
              <a:buChar char="•"/>
            </a:pPr>
            <a:r>
              <a:rPr lang="en-US" sz="2904">
                <a:solidFill>
                  <a:srgbClr val="D7FDFF"/>
                </a:solidFill>
                <a:latin typeface="Fira Sans"/>
                <a:ea typeface="Fira Sans"/>
                <a:cs typeface="Fira Sans"/>
                <a:sym typeface="Fira Sans"/>
              </a:rPr>
              <a:t>ESP32</a:t>
            </a:r>
          </a:p>
        </p:txBody>
      </p:sp>
      <p:sp>
        <p:nvSpPr>
          <p:cNvPr name="TextBox 12" id="12"/>
          <p:cNvSpPr txBox="true"/>
          <p:nvPr/>
        </p:nvSpPr>
        <p:spPr>
          <a:xfrm rot="0">
            <a:off x="2523871" y="2866180"/>
            <a:ext cx="7284639" cy="655833"/>
          </a:xfrm>
          <a:prstGeom prst="rect">
            <a:avLst/>
          </a:prstGeom>
        </p:spPr>
        <p:txBody>
          <a:bodyPr anchor="t" rtlCol="false" tIns="0" lIns="0" bIns="0" rIns="0">
            <a:spAutoFit/>
          </a:bodyPr>
          <a:lstStyle/>
          <a:p>
            <a:pPr algn="just">
              <a:lnSpc>
                <a:spcPts val="5326"/>
              </a:lnSpc>
              <a:spcBef>
                <a:spcPct val="0"/>
              </a:spcBef>
            </a:pPr>
            <a:r>
              <a:rPr lang="en-US" b="true" sz="3804">
                <a:solidFill>
                  <a:srgbClr val="D7FDFF"/>
                </a:solidFill>
                <a:latin typeface="Fira Sans Bold"/>
                <a:ea typeface="Fira Sans Bold"/>
                <a:cs typeface="Fira Sans Bold"/>
                <a:sym typeface="Fira Sans Bold"/>
              </a:rPr>
              <a:t>Sensors</a:t>
            </a:r>
          </a:p>
        </p:txBody>
      </p:sp>
      <p:sp>
        <p:nvSpPr>
          <p:cNvPr name="TextBox 13" id="13"/>
          <p:cNvSpPr txBox="true"/>
          <p:nvPr/>
        </p:nvSpPr>
        <p:spPr>
          <a:xfrm rot="0">
            <a:off x="2523871" y="3727396"/>
            <a:ext cx="6620129" cy="2534061"/>
          </a:xfrm>
          <a:prstGeom prst="rect">
            <a:avLst/>
          </a:prstGeom>
        </p:spPr>
        <p:txBody>
          <a:bodyPr anchor="t" rtlCol="false" tIns="0" lIns="0" bIns="0" rIns="0">
            <a:spAutoFit/>
          </a:bodyPr>
          <a:lstStyle/>
          <a:p>
            <a:pPr algn="just" marL="627154" indent="-313577" lvl="1">
              <a:lnSpc>
                <a:spcPts val="4066"/>
              </a:lnSpc>
              <a:buFont typeface="Arial"/>
              <a:buChar char="•"/>
            </a:pPr>
            <a:r>
              <a:rPr lang="en-US" sz="2904">
                <a:solidFill>
                  <a:srgbClr val="D7FDFF"/>
                </a:solidFill>
                <a:latin typeface="Fira Sans"/>
                <a:ea typeface="Fira Sans"/>
                <a:cs typeface="Fira Sans"/>
                <a:sym typeface="Fira Sans"/>
              </a:rPr>
              <a:t>Flame Sensor</a:t>
            </a:r>
          </a:p>
          <a:p>
            <a:pPr algn="just" marL="627154" indent="-313577" lvl="1">
              <a:lnSpc>
                <a:spcPts val="4066"/>
              </a:lnSpc>
              <a:buFont typeface="Arial"/>
              <a:buChar char="•"/>
            </a:pPr>
            <a:r>
              <a:rPr lang="en-US" sz="2904">
                <a:solidFill>
                  <a:srgbClr val="D7FDFF"/>
                </a:solidFill>
                <a:latin typeface="Fira Sans"/>
                <a:ea typeface="Fira Sans"/>
                <a:cs typeface="Fira Sans"/>
                <a:sym typeface="Fira Sans"/>
              </a:rPr>
              <a:t>MQ-2 Gas Sensor</a:t>
            </a:r>
          </a:p>
          <a:p>
            <a:pPr algn="just" marL="627154" indent="-313577" lvl="1">
              <a:lnSpc>
                <a:spcPts val="4066"/>
              </a:lnSpc>
              <a:buFont typeface="Arial"/>
              <a:buChar char="•"/>
            </a:pPr>
            <a:r>
              <a:rPr lang="en-US" sz="2904">
                <a:solidFill>
                  <a:srgbClr val="D7FDFF"/>
                </a:solidFill>
                <a:latin typeface="Fira Sans"/>
                <a:ea typeface="Fira Sans"/>
                <a:cs typeface="Fira Sans"/>
                <a:sym typeface="Fira Sans"/>
              </a:rPr>
              <a:t>DHT22 temperature and  humidity sensor</a:t>
            </a:r>
          </a:p>
          <a:p>
            <a:pPr algn="just" marL="627154" indent="-313577" lvl="1">
              <a:lnSpc>
                <a:spcPts val="4066"/>
              </a:lnSpc>
              <a:spcBef>
                <a:spcPct val="0"/>
              </a:spcBef>
              <a:buFont typeface="Arial"/>
              <a:buChar char="•"/>
            </a:pPr>
            <a:r>
              <a:rPr lang="en-US" sz="2904">
                <a:solidFill>
                  <a:srgbClr val="D7FDFF"/>
                </a:solidFill>
                <a:latin typeface="Fira Sans"/>
                <a:ea typeface="Fira Sans"/>
                <a:cs typeface="Fira Sans"/>
                <a:sym typeface="Fira Sans"/>
              </a:rPr>
              <a:t>Ultrasonic sensor</a:t>
            </a:r>
          </a:p>
        </p:txBody>
      </p:sp>
      <p:sp>
        <p:nvSpPr>
          <p:cNvPr name="TextBox 14" id="14"/>
          <p:cNvSpPr txBox="true"/>
          <p:nvPr/>
        </p:nvSpPr>
        <p:spPr>
          <a:xfrm rot="0">
            <a:off x="6166191" y="6709132"/>
            <a:ext cx="7284639" cy="655833"/>
          </a:xfrm>
          <a:prstGeom prst="rect">
            <a:avLst/>
          </a:prstGeom>
        </p:spPr>
        <p:txBody>
          <a:bodyPr anchor="t" rtlCol="false" tIns="0" lIns="0" bIns="0" rIns="0">
            <a:spAutoFit/>
          </a:bodyPr>
          <a:lstStyle/>
          <a:p>
            <a:pPr algn="just">
              <a:lnSpc>
                <a:spcPts val="5326"/>
              </a:lnSpc>
              <a:spcBef>
                <a:spcPct val="0"/>
              </a:spcBef>
            </a:pPr>
            <a:r>
              <a:rPr lang="en-US" b="true" sz="3804">
                <a:solidFill>
                  <a:srgbClr val="D7FDFF"/>
                </a:solidFill>
                <a:latin typeface="Fira Sans Bold"/>
                <a:ea typeface="Fira Sans Bold"/>
                <a:cs typeface="Fira Sans Bold"/>
                <a:sym typeface="Fira Sans Bold"/>
              </a:rPr>
              <a:t>IoT communication</a:t>
            </a:r>
          </a:p>
        </p:txBody>
      </p:sp>
      <p:sp>
        <p:nvSpPr>
          <p:cNvPr name="TextBox 15" id="15"/>
          <p:cNvSpPr txBox="true"/>
          <p:nvPr/>
        </p:nvSpPr>
        <p:spPr>
          <a:xfrm rot="0">
            <a:off x="6058517" y="7574515"/>
            <a:ext cx="6170967" cy="493506"/>
          </a:xfrm>
          <a:prstGeom prst="rect">
            <a:avLst/>
          </a:prstGeom>
        </p:spPr>
        <p:txBody>
          <a:bodyPr anchor="t" rtlCol="false" tIns="0" lIns="0" bIns="0" rIns="0">
            <a:spAutoFit/>
          </a:bodyPr>
          <a:lstStyle/>
          <a:p>
            <a:pPr algn="just" marL="627154" indent="-313577" lvl="1">
              <a:lnSpc>
                <a:spcPts val="4066"/>
              </a:lnSpc>
              <a:spcBef>
                <a:spcPct val="0"/>
              </a:spcBef>
              <a:buFont typeface="Arial"/>
              <a:buChar char="•"/>
            </a:pPr>
            <a:r>
              <a:rPr lang="en-US" sz="2904">
                <a:solidFill>
                  <a:srgbClr val="D7FDFF"/>
                </a:solidFill>
                <a:latin typeface="Fira Sans"/>
                <a:ea typeface="Fira Sans"/>
                <a:cs typeface="Fira Sans"/>
                <a:sym typeface="Fira Sans"/>
              </a:rPr>
              <a:t>GSM Module SIM900A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15031" y="2881200"/>
            <a:ext cx="12808130" cy="4918075"/>
          </a:xfrm>
          <a:prstGeom prst="rect">
            <a:avLst/>
          </a:prstGeom>
        </p:spPr>
        <p:txBody>
          <a:bodyPr anchor="t" rtlCol="false" tIns="0" lIns="0" bIns="0" rIns="0">
            <a:spAutoFit/>
          </a:bodyPr>
          <a:lstStyle/>
          <a:p>
            <a:pPr algn="l">
              <a:lnSpc>
                <a:spcPts val="5600"/>
              </a:lnSpc>
            </a:pPr>
            <a:r>
              <a:rPr lang="en-US" sz="4000">
                <a:solidFill>
                  <a:srgbClr val="D7FDFF"/>
                </a:solidFill>
                <a:latin typeface="Fira Sans"/>
                <a:ea typeface="Fira Sans"/>
                <a:cs typeface="Fira Sans"/>
                <a:sym typeface="Fira Sans"/>
              </a:rPr>
              <a:t>Smart  vs. Traditional Fire Evacuation</a:t>
            </a:r>
          </a:p>
          <a:p>
            <a:pPr algn="l">
              <a:lnSpc>
                <a:spcPts val="5600"/>
              </a:lnSpc>
            </a:pPr>
          </a:p>
          <a:p>
            <a:pPr algn="l">
              <a:lnSpc>
                <a:spcPts val="5600"/>
              </a:lnSpc>
            </a:pPr>
            <a:r>
              <a:rPr lang="en-US" sz="4000">
                <a:solidFill>
                  <a:srgbClr val="D7FDFF"/>
                </a:solidFill>
                <a:latin typeface="Fira Sans"/>
                <a:ea typeface="Fira Sans"/>
                <a:cs typeface="Fira Sans"/>
                <a:sym typeface="Fira Sans"/>
              </a:rPr>
              <a:t>▪︎ Detection Speed &amp; Accuracy</a:t>
            </a:r>
          </a:p>
          <a:p>
            <a:pPr algn="l">
              <a:lnSpc>
                <a:spcPts val="5600"/>
              </a:lnSpc>
            </a:pPr>
            <a:r>
              <a:rPr lang="en-US" sz="4000">
                <a:solidFill>
                  <a:srgbClr val="D7FDFF"/>
                </a:solidFill>
                <a:latin typeface="Fira Sans"/>
                <a:ea typeface="Fira Sans"/>
                <a:cs typeface="Fira Sans"/>
                <a:sym typeface="Fira Sans"/>
              </a:rPr>
              <a:t>▪︎  Evacuation Guidance</a:t>
            </a:r>
          </a:p>
          <a:p>
            <a:pPr algn="l">
              <a:lnSpc>
                <a:spcPts val="5600"/>
              </a:lnSpc>
            </a:pPr>
            <a:r>
              <a:rPr lang="en-US" sz="4000">
                <a:solidFill>
                  <a:srgbClr val="D7FDFF"/>
                </a:solidFill>
                <a:latin typeface="Fira Sans"/>
                <a:ea typeface="Fira Sans"/>
                <a:cs typeface="Fira Sans"/>
                <a:sym typeface="Fira Sans"/>
              </a:rPr>
              <a:t>▪︎  Communication</a:t>
            </a:r>
          </a:p>
          <a:p>
            <a:pPr algn="l">
              <a:lnSpc>
                <a:spcPts val="5600"/>
              </a:lnSpc>
            </a:pPr>
            <a:r>
              <a:rPr lang="en-US" sz="4000">
                <a:solidFill>
                  <a:srgbClr val="D7FDFF"/>
                </a:solidFill>
                <a:latin typeface="Fira Sans"/>
                <a:ea typeface="Fira Sans"/>
                <a:cs typeface="Fira Sans"/>
                <a:sym typeface="Fira Sans"/>
              </a:rPr>
              <a:t>▪︎  Adaptability &amp; Maintenance</a:t>
            </a:r>
          </a:p>
          <a:p>
            <a:pPr algn="l">
              <a:lnSpc>
                <a:spcPts val="5600"/>
              </a:lnSpc>
              <a:spcBef>
                <a:spcPct val="0"/>
              </a:spcBef>
            </a:pPr>
          </a:p>
        </p:txBody>
      </p:sp>
      <p:sp>
        <p:nvSpPr>
          <p:cNvPr name="TextBox 4" id="4"/>
          <p:cNvSpPr txBox="true"/>
          <p:nvPr/>
        </p:nvSpPr>
        <p:spPr>
          <a:xfrm rot="0">
            <a:off x="4784487" y="317360"/>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Why We Are Better!</a:t>
            </a:r>
          </a:p>
        </p:txBody>
      </p:sp>
      <p:sp>
        <p:nvSpPr>
          <p:cNvPr name="Freeform 5" id="5">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708760" y="3722327"/>
            <a:ext cx="16871033" cy="2126448"/>
          </a:xfrm>
          <a:prstGeom prst="rect">
            <a:avLst/>
          </a:prstGeom>
        </p:spPr>
        <p:txBody>
          <a:bodyPr anchor="t" rtlCol="false" tIns="0" lIns="0" bIns="0" rIns="0">
            <a:spAutoFit/>
          </a:bodyPr>
          <a:lstStyle/>
          <a:p>
            <a:pPr algn="just" marL="870415" indent="-435207" lvl="1">
              <a:lnSpc>
                <a:spcPts val="5644"/>
              </a:lnSpc>
              <a:buFont typeface="Arial"/>
              <a:buChar char="•"/>
            </a:pPr>
            <a:r>
              <a:rPr lang="en-US" sz="4031">
                <a:solidFill>
                  <a:srgbClr val="D7FDFF"/>
                </a:solidFill>
                <a:latin typeface="Fira Sans"/>
                <a:ea typeface="Fira Sans"/>
                <a:cs typeface="Fira Sans"/>
                <a:sym typeface="Fira Sans"/>
              </a:rPr>
              <a:t>False Alarm: Calibration,  Evacuation path, </a:t>
            </a:r>
          </a:p>
          <a:p>
            <a:pPr algn="just">
              <a:lnSpc>
                <a:spcPts val="5644"/>
              </a:lnSpc>
            </a:pPr>
          </a:p>
          <a:p>
            <a:pPr algn="just" marL="870415" indent="-435207" lvl="1">
              <a:lnSpc>
                <a:spcPts val="5644"/>
              </a:lnSpc>
              <a:buFont typeface="Arial"/>
              <a:buChar char="•"/>
            </a:pPr>
            <a:r>
              <a:rPr lang="en-US" sz="4031">
                <a:solidFill>
                  <a:srgbClr val="D7FDFF"/>
                </a:solidFill>
                <a:latin typeface="Fira Sans"/>
                <a:ea typeface="Fira Sans"/>
                <a:cs typeface="Fira Sans"/>
                <a:sym typeface="Fira Sans"/>
              </a:rPr>
              <a:t>Cost</a:t>
            </a:r>
          </a:p>
        </p:txBody>
      </p:sp>
      <p:sp>
        <p:nvSpPr>
          <p:cNvPr name="TextBox 3" id="3"/>
          <p:cNvSpPr txBox="true"/>
          <p:nvPr/>
        </p:nvSpPr>
        <p:spPr>
          <a:xfrm rot="0">
            <a:off x="4784487" y="1828323"/>
            <a:ext cx="8719027" cy="1403900"/>
          </a:xfrm>
          <a:prstGeom prst="rect">
            <a:avLst/>
          </a:prstGeom>
        </p:spPr>
        <p:txBody>
          <a:bodyPr anchor="t" rtlCol="false" tIns="0" lIns="0" bIns="0" rIns="0">
            <a:spAutoFit/>
          </a:bodyPr>
          <a:lstStyle/>
          <a:p>
            <a:pPr algn="just">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Limitations</a:t>
            </a:r>
          </a:p>
        </p:txBody>
      </p:sp>
      <p:sp>
        <p:nvSpPr>
          <p:cNvPr name="Freeform 4" id="4">
            <a:extLst>
              <a:ext uri="{C183D7F6-B498-43B3-948B-1728B52AA6E4}">
                <adec:decorative xmlns:adec="http://schemas.microsoft.com/office/drawing/2017/decorative" val="1"/>
              </a:ext>
            </a:extLst>
          </p:cNvPr>
          <p:cNvSpPr/>
          <p:nvPr/>
        </p:nvSpPr>
        <p:spPr>
          <a:xfrm flipH="false" flipV="false" rot="0">
            <a:off x="-2485466" y="4148461"/>
            <a:ext cx="6258128" cy="6258128"/>
          </a:xfrm>
          <a:custGeom>
            <a:avLst/>
            <a:gdLst/>
            <a:ahLst/>
            <a:cxnLst/>
            <a:rect r="r" b="b" t="t" l="l"/>
            <a:pathLst>
              <a:path h="6258128" w="6258128">
                <a:moveTo>
                  <a:pt x="0" y="0"/>
                </a:moveTo>
                <a:lnTo>
                  <a:pt x="6258128" y="0"/>
                </a:lnTo>
                <a:lnTo>
                  <a:pt x="6258128" y="6258128"/>
                </a:lnTo>
                <a:lnTo>
                  <a:pt x="0" y="625812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false" rot="-10800000">
            <a:off x="0" y="-221337"/>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DAGzJwt3IzY</dc:identifier>
  <dcterms:modified xsi:type="dcterms:W3CDTF">2011-08-01T06:04:30Z</dcterms:modified>
  <cp:revision>1</cp:revision>
  <dc:title>Project</dc:title>
</cp:coreProperties>
</file>