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Play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Syncopate"/>
      <p:regular r:id="rId25"/>
      <p:bold r:id="rId26"/>
    </p:embeddedFont>
    <p:embeddedFont>
      <p:font typeface="Roboto Mono"/>
      <p:regular r:id="rId27"/>
      <p:bold r:id="rId28"/>
      <p:italic r:id="rId29"/>
      <p:boldItalic r:id="rId30"/>
    </p:embeddedFont>
    <p:embeddedFont>
      <p:font typeface="Merriweather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h0muN/l9eMvVyxrVxfDJnU2C69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yncopate-bold.fntdata"/><Relationship Id="rId25" Type="http://schemas.openxmlformats.org/officeDocument/2006/relationships/font" Target="fonts/Syncopate-regular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-regular.fnt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7.xml"/><Relationship Id="rId33" Type="http://schemas.openxmlformats.org/officeDocument/2006/relationships/font" Target="fonts/Merriweather-italic.fntdata"/><Relationship Id="rId10" Type="http://schemas.openxmlformats.org/officeDocument/2006/relationships/slide" Target="slides/slide6.xml"/><Relationship Id="rId32" Type="http://schemas.openxmlformats.org/officeDocument/2006/relationships/font" Target="fonts/Merriweather-bold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Merriweather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l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6f95877f4_1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346f95877f4_1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7112a74a3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7112a74a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47112a74a3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6f95877f4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346f95877f4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65c000bd0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3465c000bd0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65c000bd0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3465c000bd0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72a67a5e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3472a67a5e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72a67a5e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3472a67a5eb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7112a74a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347112a74a3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7112a74a3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347112a74a3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7112a74a3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347112a74a3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465c000bd0_0_12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g3465c000bd0_0_12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g3465c000bd0_0_12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g3465c000bd0_0_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65c000bd0_0_57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3465c000bd0_0_57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g3465c000bd0_0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65c000bd0_0_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65c000bd0_0_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3465c000bd0_0_6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g3465c000bd0_0_6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3465c000bd0_0_6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3465c000bd0_0_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465c000bd0_0_17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g3465c000bd0_0_17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g3465c000bd0_0_17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g3465c000bd0_0_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465c000bd0_0_22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3465c000bd0_0_22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g3465c000bd0_0_22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g3465c000bd0_0_22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g3465c000bd0_0_22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9" name="Google Shape;29;g3465c000bd0_0_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465c000bd0_0_29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3465c000bd0_0_29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g3465c000bd0_0_29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g3465c000bd0_0_29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5" name="Google Shape;35;g3465c000bd0_0_2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465c000bd0_0_3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3465c000bd0_0_35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3465c000bd0_0_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465c000bd0_0_39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3465c000bd0_0_39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g3465c000bd0_0_39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g3465c000bd0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465c000bd0_0_44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g3465c000bd0_0_4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465c000bd0_0_4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3465c000bd0_0_47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3465c000bd0_0_47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g3465c000bd0_0_47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g3465c000bd0_0_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465c000bd0_0_53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3465c000bd0_0_53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g3465c000bd0_0_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465c000bd0_0_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g3465c000bd0_0_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3465c000bd0_0_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>
            <p:ph type="ctrTitle"/>
          </p:nvPr>
        </p:nvSpPr>
        <p:spPr>
          <a:xfrm>
            <a:off x="3315000" y="2215472"/>
            <a:ext cx="55620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Smart Finder</a:t>
            </a:r>
            <a:endParaRPr/>
          </a:p>
        </p:txBody>
      </p:sp>
      <p:sp>
        <p:nvSpPr>
          <p:cNvPr id="79" name="Google Shape;79;p1"/>
          <p:cNvSpPr txBox="1"/>
          <p:nvPr>
            <p:ph idx="1" type="subTitle"/>
          </p:nvPr>
        </p:nvSpPr>
        <p:spPr>
          <a:xfrm>
            <a:off x="3315000" y="3487175"/>
            <a:ext cx="55620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Hamim Choudhury, Eduardo Torres, Sahaf Khan, Kevin Budzinski, Kenneth Romero, Alexis Juarez</a:t>
            </a:r>
            <a:endParaRPr/>
          </a:p>
        </p:txBody>
      </p:sp>
      <p:sp>
        <p:nvSpPr>
          <p:cNvPr id="80" name="Google Shape;80;p1"/>
          <p:cNvSpPr/>
          <p:nvPr/>
        </p:nvSpPr>
        <p:spPr>
          <a:xfrm flipH="1" rot="-1577571">
            <a:off x="2494119" y="6170"/>
            <a:ext cx="6816262" cy="6816262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>
                <a:alpha val="94509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5319775" y="4917275"/>
            <a:ext cx="155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4/2/25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6f95877f4_1_57"/>
          <p:cNvSpPr/>
          <p:nvPr/>
        </p:nvSpPr>
        <p:spPr>
          <a:xfrm>
            <a:off x="3048" y="0"/>
            <a:ext cx="121893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346f95877f4_1_57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346f95877f4_1_57"/>
          <p:cNvSpPr txBox="1"/>
          <p:nvPr>
            <p:ph type="title"/>
          </p:nvPr>
        </p:nvSpPr>
        <p:spPr>
          <a:xfrm>
            <a:off x="357275" y="1708351"/>
            <a:ext cx="2954400" cy="295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b="1" lang="en-US">
                <a:solidFill>
                  <a:schemeClr val="lt1"/>
                </a:solidFill>
              </a:rPr>
              <a:t>ER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b="1" lang="en-US">
                <a:solidFill>
                  <a:schemeClr val="lt1"/>
                </a:solidFill>
              </a:rPr>
              <a:t>Diagram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2" name="Google Shape;172;g346f95877f4_1_57"/>
          <p:cNvSpPr txBox="1"/>
          <p:nvPr/>
        </p:nvSpPr>
        <p:spPr>
          <a:xfrm>
            <a:off x="4304467" y="1192368"/>
            <a:ext cx="7164900" cy="4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</p:txBody>
      </p:sp>
      <p:pic>
        <p:nvPicPr>
          <p:cNvPr id="173" name="Google Shape;173;g346f95877f4_1_57" title="Screenshot 2025-04-01 224254.png"/>
          <p:cNvPicPr preferRelativeResize="0"/>
          <p:nvPr/>
        </p:nvPicPr>
        <p:blipFill rotWithShape="1">
          <a:blip r:embed="rId4">
            <a:alphaModFix/>
          </a:blip>
          <a:srcRect b="3030" l="3016" r="-644" t="7058"/>
          <a:stretch/>
        </p:blipFill>
        <p:spPr>
          <a:xfrm>
            <a:off x="5288550" y="300925"/>
            <a:ext cx="6255125" cy="616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"/>
          <p:cNvSpPr txBox="1"/>
          <p:nvPr>
            <p:ph type="title"/>
          </p:nvPr>
        </p:nvSpPr>
        <p:spPr>
          <a:xfrm>
            <a:off x="357275" y="1708362"/>
            <a:ext cx="38100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User Journey</a:t>
            </a:r>
            <a:endParaRPr/>
          </a:p>
        </p:txBody>
      </p:sp>
      <p:sp>
        <p:nvSpPr>
          <p:cNvPr id="181" name="Google Shape;181;p3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Example: 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</p:txBody>
      </p:sp>
      <p:pic>
        <p:nvPicPr>
          <p:cNvPr id="183" name="Google Shape;183;p3" title="Screenshot 2025-04-01 at 9.05.1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275" y="92500"/>
            <a:ext cx="8024724" cy="662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7112a74a3_0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47112a74a3_0_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g347112a74a3_0_14" title="drawSQL-image-export-2025-03-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057073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347112a74a3_0_14"/>
          <p:cNvSpPr txBox="1"/>
          <p:nvPr/>
        </p:nvSpPr>
        <p:spPr>
          <a:xfrm>
            <a:off x="331175" y="275975"/>
            <a:ext cx="34773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Syncopate"/>
                <a:ea typeface="Syncopate"/>
                <a:cs typeface="Syncopate"/>
                <a:sym typeface="Syncopate"/>
              </a:rPr>
              <a:t>Relational</a:t>
            </a:r>
            <a:endParaRPr sz="2400">
              <a:solidFill>
                <a:schemeClr val="dk2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Syncopate"/>
                <a:ea typeface="Syncopate"/>
                <a:cs typeface="Syncopate"/>
                <a:sym typeface="Syncopate"/>
              </a:rPr>
              <a:t>Data</a:t>
            </a:r>
            <a:endParaRPr sz="2400">
              <a:solidFill>
                <a:schemeClr val="dk2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Syncopate"/>
                <a:ea typeface="Syncopate"/>
                <a:cs typeface="Syncopate"/>
                <a:sym typeface="Syncopate"/>
              </a:rPr>
              <a:t>Model</a:t>
            </a:r>
            <a:endParaRPr sz="2400">
              <a:solidFill>
                <a:schemeClr val="dk2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A5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lay"/>
              <a:buNone/>
            </a:pPr>
            <a:r>
              <a:rPr lang="en-US" sz="2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Member Roles</a:t>
            </a:r>
            <a:endParaRPr/>
          </a:p>
        </p:txBody>
      </p:sp>
      <p:pic>
        <p:nvPicPr>
          <p:cNvPr descr="6 Essential Product Team Roles [Definitions and Resources]" id="200" name="Google Shape;20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8525" y="239126"/>
            <a:ext cx="7188300" cy="293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6"/>
          <p:cNvSpPr txBox="1"/>
          <p:nvPr/>
        </p:nvSpPr>
        <p:spPr>
          <a:xfrm>
            <a:off x="4070225" y="3299398"/>
            <a:ext cx="7164900" cy="31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Hamim - MySQL, Docker, helping with frontend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Alexis - Frontend (main), Revenue manager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Kevin - Backend / Data Visualization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Eduardo - Backend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Kenneth - </a:t>
            </a:r>
            <a:r>
              <a:rPr b="1" lang="en-US" sz="1800">
                <a:solidFill>
                  <a:schemeClr val="dk1"/>
                </a:solidFill>
              </a:rPr>
              <a:t>Frontend (main), React, MUI, Next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Sahaf - Frontend &amp; Backend</a:t>
            </a:r>
            <a:endParaRPr b="1" sz="1800">
              <a:solidFill>
                <a:schemeClr val="dk1"/>
              </a:solidFill>
            </a:endParaRPr>
          </a:p>
          <a:p>
            <a:pPr indent="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 txBox="1"/>
          <p:nvPr>
            <p:ph type="title"/>
          </p:nvPr>
        </p:nvSpPr>
        <p:spPr>
          <a:xfrm>
            <a:off x="3315031" y="1380754"/>
            <a:ext cx="5561938" cy="2513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6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Q&amp;A</a:t>
            </a:r>
            <a:endParaRPr/>
          </a:p>
        </p:txBody>
      </p:sp>
      <p:sp>
        <p:nvSpPr>
          <p:cNvPr id="211" name="Google Shape;211;p7"/>
          <p:cNvSpPr/>
          <p:nvPr/>
        </p:nvSpPr>
        <p:spPr>
          <a:xfrm flipH="1" rot="-1577571">
            <a:off x="2494119" y="6170"/>
            <a:ext cx="6816262" cy="6816262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>
                <a:alpha val="94509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6f95877f4_1_6"/>
          <p:cNvSpPr/>
          <p:nvPr/>
        </p:nvSpPr>
        <p:spPr>
          <a:xfrm>
            <a:off x="0" y="7620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346f95877f4_1_6"/>
          <p:cNvSpPr txBox="1"/>
          <p:nvPr>
            <p:ph type="title"/>
          </p:nvPr>
        </p:nvSpPr>
        <p:spPr>
          <a:xfrm>
            <a:off x="838200" y="459863"/>
            <a:ext cx="10515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What Why HOW</a:t>
            </a:r>
            <a:endParaRPr/>
          </a:p>
        </p:txBody>
      </p:sp>
      <p:sp>
        <p:nvSpPr>
          <p:cNvPr id="89" name="Google Shape;89;g346f95877f4_1_6"/>
          <p:cNvSpPr/>
          <p:nvPr/>
        </p:nvSpPr>
        <p:spPr>
          <a:xfrm>
            <a:off x="579571" y="1592382"/>
            <a:ext cx="11033100" cy="4768500"/>
          </a:xfrm>
          <a:prstGeom prst="roundRect">
            <a:avLst>
              <a:gd fmla="val 3174" name="adj"/>
            </a:avLst>
          </a:prstGeom>
          <a:solidFill>
            <a:schemeClr val="lt1">
              <a:alpha val="9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g346f95877f4_1_6"/>
          <p:cNvGrpSpPr/>
          <p:nvPr/>
        </p:nvGrpSpPr>
        <p:grpSpPr>
          <a:xfrm>
            <a:off x="913968" y="2379079"/>
            <a:ext cx="10364213" cy="3517042"/>
            <a:chOff x="75768" y="578168"/>
            <a:chExt cx="10364213" cy="3517042"/>
          </a:xfrm>
        </p:grpSpPr>
        <p:sp>
          <p:nvSpPr>
            <p:cNvPr id="91" name="Google Shape;91;g346f95877f4_1_6"/>
            <p:cNvSpPr/>
            <p:nvPr/>
          </p:nvSpPr>
          <p:spPr>
            <a:xfrm>
              <a:off x="679050" y="578168"/>
              <a:ext cx="1887300" cy="1887300"/>
            </a:xfrm>
            <a:prstGeom prst="ellipse">
              <a:avLst/>
            </a:prstGeom>
            <a:solidFill>
              <a:srgbClr val="E97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346f95877f4_1_6"/>
            <p:cNvSpPr/>
            <p:nvPr/>
          </p:nvSpPr>
          <p:spPr>
            <a:xfrm>
              <a:off x="1081237" y="980356"/>
              <a:ext cx="1082700" cy="1082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346f95877f4_1_6"/>
            <p:cNvSpPr/>
            <p:nvPr/>
          </p:nvSpPr>
          <p:spPr>
            <a:xfrm>
              <a:off x="75768" y="3053169"/>
              <a:ext cx="3093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346f95877f4_1_6"/>
            <p:cNvSpPr txBox="1"/>
            <p:nvPr/>
          </p:nvSpPr>
          <p:spPr>
            <a:xfrm>
              <a:off x="75768" y="3053169"/>
              <a:ext cx="3093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lang="en-US" sz="1500">
                  <a:latin typeface="Times New Roman"/>
                  <a:ea typeface="Times New Roman"/>
                  <a:cs typeface="Times New Roman"/>
                  <a:sym typeface="Times New Roman"/>
                </a:rPr>
                <a:t>What</a:t>
              </a:r>
              <a:r>
                <a:rPr lang="en-US" sz="1500">
                  <a:latin typeface="Times New Roman"/>
                  <a:ea typeface="Times New Roman"/>
                  <a:cs typeface="Times New Roman"/>
                  <a:sym typeface="Times New Roman"/>
                </a:rPr>
                <a:t>: Tracking </a:t>
              </a:r>
              <a:r>
                <a:rPr lang="en-US" sz="1500">
                  <a:latin typeface="Times New Roman"/>
                  <a:ea typeface="Times New Roman"/>
                  <a:cs typeface="Times New Roman"/>
                  <a:sym typeface="Times New Roman"/>
                </a:rPr>
                <a:t>Sandwich</a:t>
              </a:r>
              <a:r>
                <a:rPr lang="en-US" sz="1500">
                  <a:latin typeface="Times New Roman"/>
                  <a:ea typeface="Times New Roman"/>
                  <a:cs typeface="Times New Roman"/>
                  <a:sym typeface="Times New Roman"/>
                </a:rPr>
                <a:t> prices for all delis in NYC! </a:t>
              </a:r>
              <a:endParaRPr b="0" i="0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" name="Google Shape;95;g346f95877f4_1_6"/>
            <p:cNvSpPr/>
            <p:nvPr/>
          </p:nvSpPr>
          <p:spPr>
            <a:xfrm>
              <a:off x="4314206" y="578168"/>
              <a:ext cx="1887300" cy="1887300"/>
            </a:xfrm>
            <a:prstGeom prst="ellipse">
              <a:avLst/>
            </a:prstGeom>
            <a:solidFill>
              <a:srgbClr val="176B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346f95877f4_1_6"/>
            <p:cNvSpPr/>
            <p:nvPr/>
          </p:nvSpPr>
          <p:spPr>
            <a:xfrm>
              <a:off x="4716393" y="980356"/>
              <a:ext cx="1082700" cy="1082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346f95877f4_1_6"/>
            <p:cNvSpPr/>
            <p:nvPr/>
          </p:nvSpPr>
          <p:spPr>
            <a:xfrm>
              <a:off x="3710925" y="3053169"/>
              <a:ext cx="3093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346f95877f4_1_6"/>
            <p:cNvSpPr txBox="1"/>
            <p:nvPr/>
          </p:nvSpPr>
          <p:spPr>
            <a:xfrm>
              <a:off x="3710925" y="3013114"/>
              <a:ext cx="3093900" cy="8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lang="en-US" sz="1500">
                  <a:latin typeface="Times New Roman"/>
                  <a:ea typeface="Times New Roman"/>
                  <a:cs typeface="Times New Roman"/>
                  <a:sym typeface="Times New Roman"/>
                </a:rPr>
                <a:t>Why</a:t>
              </a:r>
              <a:r>
                <a:rPr lang="en-US" sz="1500">
                  <a:latin typeface="Times New Roman"/>
                  <a:ea typeface="Times New Roman"/>
                  <a:cs typeface="Times New Roman"/>
                  <a:sym typeface="Times New Roman"/>
                </a:rPr>
                <a:t>:To give users an insight on </a:t>
              </a:r>
              <a:r>
                <a:rPr lang="en-US" sz="1500">
                  <a:latin typeface="Times New Roman"/>
                  <a:ea typeface="Times New Roman"/>
                  <a:cs typeface="Times New Roman"/>
                  <a:sym typeface="Times New Roman"/>
                </a:rPr>
                <a:t>accessibility</a:t>
              </a:r>
              <a:r>
                <a:rPr lang="en-US" sz="1500">
                  <a:latin typeface="Times New Roman"/>
                  <a:ea typeface="Times New Roman"/>
                  <a:cs typeface="Times New Roman"/>
                  <a:sym typeface="Times New Roman"/>
                </a:rPr>
                <a:t> and prices of s</a:t>
              </a:r>
              <a:r>
                <a:rPr lang="en-US" sz="1500">
                  <a:latin typeface="Times New Roman"/>
                  <a:ea typeface="Times New Roman"/>
                  <a:cs typeface="Times New Roman"/>
                  <a:sym typeface="Times New Roman"/>
                </a:rPr>
                <a:t>andwiches</a:t>
              </a:r>
              <a:r>
                <a:rPr lang="en-US" sz="1500">
                  <a:latin typeface="Times New Roman"/>
                  <a:ea typeface="Times New Roman"/>
                  <a:cs typeface="Times New Roman"/>
                  <a:sym typeface="Times New Roman"/>
                </a:rPr>
                <a:t> around them.</a:t>
              </a:r>
              <a:endParaRPr b="0" i="0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" name="Google Shape;99;g346f95877f4_1_6"/>
            <p:cNvSpPr/>
            <p:nvPr/>
          </p:nvSpPr>
          <p:spPr>
            <a:xfrm>
              <a:off x="7949362" y="578168"/>
              <a:ext cx="1887300" cy="1887300"/>
            </a:xfrm>
            <a:prstGeom prst="ellipse">
              <a:avLst/>
            </a:prstGeom>
            <a:solidFill>
              <a:srgbClr val="0C9E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346f95877f4_1_6"/>
            <p:cNvSpPr/>
            <p:nvPr/>
          </p:nvSpPr>
          <p:spPr>
            <a:xfrm>
              <a:off x="8351550" y="980356"/>
              <a:ext cx="1082700" cy="1082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346f95877f4_1_6"/>
            <p:cNvSpPr/>
            <p:nvPr/>
          </p:nvSpPr>
          <p:spPr>
            <a:xfrm>
              <a:off x="7346081" y="3053169"/>
              <a:ext cx="3093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346f95877f4_1_6"/>
            <p:cNvSpPr txBox="1"/>
            <p:nvPr/>
          </p:nvSpPr>
          <p:spPr>
            <a:xfrm>
              <a:off x="7346075" y="2731110"/>
              <a:ext cx="3093900" cy="136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-US" sz="1500">
                  <a:latin typeface="Times New Roman"/>
                  <a:ea typeface="Times New Roman"/>
                  <a:cs typeface="Times New Roman"/>
                  <a:sym typeface="Times New Roman"/>
                </a:rPr>
                <a:t>Who</a:t>
              </a:r>
              <a:r>
                <a:rPr lang="en-US" sz="1500">
                  <a:latin typeface="Times New Roman"/>
                  <a:ea typeface="Times New Roman"/>
                  <a:cs typeface="Times New Roman"/>
                  <a:sym typeface="Times New Roman"/>
                </a:rPr>
                <a:t>: We are hoping to attract users from NYC who would be </a:t>
              </a:r>
              <a:r>
                <a:rPr lang="en-US" sz="1500">
                  <a:latin typeface="Times New Roman"/>
                  <a:ea typeface="Times New Roman"/>
                  <a:cs typeface="Times New Roman"/>
                  <a:sym typeface="Times New Roman"/>
                </a:rPr>
                <a:t>interested</a:t>
              </a:r>
              <a:r>
                <a:rPr lang="en-US" sz="1500">
                  <a:latin typeface="Times New Roman"/>
                  <a:ea typeface="Times New Roman"/>
                  <a:cs typeface="Times New Roman"/>
                  <a:sym typeface="Times New Roman"/>
                </a:rPr>
                <a:t> in finding the best option of s</a:t>
              </a:r>
              <a:r>
                <a:rPr lang="en-US" sz="1500">
                  <a:latin typeface="Times New Roman"/>
                  <a:ea typeface="Times New Roman"/>
                  <a:cs typeface="Times New Roman"/>
                  <a:sym typeface="Times New Roman"/>
                </a:rPr>
                <a:t>andwiches</a:t>
              </a:r>
              <a:r>
                <a:rPr lang="en-US" sz="1500">
                  <a:latin typeface="Times New Roman"/>
                  <a:ea typeface="Times New Roman"/>
                  <a:cs typeface="Times New Roman"/>
                  <a:sym typeface="Times New Roman"/>
                </a:rPr>
                <a:t> around them. We can also place </a:t>
              </a:r>
              <a:r>
                <a:rPr lang="en-US" sz="1500">
                  <a:latin typeface="Times New Roman"/>
                  <a:ea typeface="Times New Roman"/>
                  <a:cs typeface="Times New Roman"/>
                  <a:sym typeface="Times New Roman"/>
                </a:rPr>
                <a:t>advertisements</a:t>
              </a:r>
              <a:r>
                <a:rPr lang="en-US" sz="1500">
                  <a:latin typeface="Times New Roman"/>
                  <a:ea typeface="Times New Roman"/>
                  <a:cs typeface="Times New Roman"/>
                  <a:sym typeface="Times New Roman"/>
                </a:rPr>
                <a:t> for delis looking for new customers!</a:t>
              </a:r>
              <a:endParaRPr b="0" i="0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65c000bd0_0_70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465c000bd0_0_70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465c000bd0_0_70"/>
          <p:cNvSpPr txBox="1"/>
          <p:nvPr>
            <p:ph type="title"/>
          </p:nvPr>
        </p:nvSpPr>
        <p:spPr>
          <a:xfrm>
            <a:off x="357275" y="1708362"/>
            <a:ext cx="38100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b="1" lang="en-US">
                <a:solidFill>
                  <a:srgbClr val="FFFFFF"/>
                </a:solidFill>
              </a:rPr>
              <a:t>What is Smart Finder? And who needs it?</a:t>
            </a:r>
            <a:endParaRPr b="1"/>
          </a:p>
        </p:txBody>
      </p:sp>
      <p:pic>
        <p:nvPicPr>
          <p:cNvPr id="110" name="Google Shape;110;g3465c000bd0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7975" y="1591587"/>
            <a:ext cx="7400327" cy="367482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65c000bd0_0_89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3465c000bd0_0_89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3465c000bd0_0_89"/>
          <p:cNvSpPr txBox="1"/>
          <p:nvPr>
            <p:ph type="title"/>
          </p:nvPr>
        </p:nvSpPr>
        <p:spPr>
          <a:xfrm>
            <a:off x="357275" y="1708362"/>
            <a:ext cx="38100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b="1" lang="en-US">
                <a:solidFill>
                  <a:srgbClr val="FFFFFF"/>
                </a:solidFill>
              </a:rPr>
              <a:t>Tech Stack</a:t>
            </a:r>
            <a:endParaRPr b="1"/>
          </a:p>
        </p:txBody>
      </p:sp>
      <p:sp>
        <p:nvSpPr>
          <p:cNvPr id="118" name="Google Shape;118;g3465c000bd0_0_89"/>
          <p:cNvSpPr txBox="1"/>
          <p:nvPr/>
        </p:nvSpPr>
        <p:spPr>
          <a:xfrm>
            <a:off x="4304450" y="1354350"/>
            <a:ext cx="7164600" cy="4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2"/>
                </a:solidFill>
              </a:rPr>
              <a:t>Front End</a:t>
            </a:r>
            <a:r>
              <a:rPr lang="en-US" sz="1700">
                <a:solidFill>
                  <a:schemeClr val="dk2"/>
                </a:solidFill>
              </a:rPr>
              <a:t>: React.JS, Next.JS, MUI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2"/>
                </a:solidFill>
              </a:rPr>
              <a:t>Back End</a:t>
            </a:r>
            <a:r>
              <a:rPr lang="en-US" sz="1700">
                <a:solidFill>
                  <a:schemeClr val="dk2"/>
                </a:solidFill>
              </a:rPr>
              <a:t>: Node.JS, Python, APIs (Google Maps) 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2"/>
                </a:solidFill>
              </a:rPr>
              <a:t>DBMS</a:t>
            </a:r>
            <a:r>
              <a:rPr lang="en-US" sz="1700">
                <a:solidFill>
                  <a:schemeClr val="dk2"/>
                </a:solidFill>
              </a:rPr>
              <a:t>: MySQL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2"/>
                </a:solidFill>
              </a:rPr>
              <a:t>Infrastructure</a:t>
            </a:r>
            <a:r>
              <a:rPr lang="en-US" sz="1700">
                <a:solidFill>
                  <a:schemeClr val="dk2"/>
                </a:solidFill>
              </a:rPr>
              <a:t>: Docker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2"/>
                </a:solidFill>
              </a:rPr>
              <a:t>Dashboard Tools</a:t>
            </a:r>
            <a:r>
              <a:rPr lang="en-US" sz="1700">
                <a:solidFill>
                  <a:schemeClr val="dk2"/>
                </a:solidFill>
              </a:rPr>
              <a:t>: Tableau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119" name="Google Shape;119;g3465c000bd0_0_89" title="cover_Tech_stac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9375" y="4330900"/>
            <a:ext cx="4492627" cy="2527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descr="React Native - Wikipedia" id="120" name="Google Shape;120;g3465c000bd0_0_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69822" y="2563850"/>
            <a:ext cx="1540550" cy="137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ySQL logo and symbol, meaning, history ..." id="121" name="Google Shape;121;g3465c000bd0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8625" y="2671325"/>
            <a:ext cx="2029350" cy="12647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's New in Next.js 13? 10 Picks of ..." id="122" name="Google Shape;122;g3465c000bd0_0_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23292" y="336100"/>
            <a:ext cx="2287084" cy="137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Docker? - Viking Software A/S" id="123" name="Google Shape;123;g3465c000bd0_0_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5500" y="5059950"/>
            <a:ext cx="2136326" cy="18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72a67a5eb_0_1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3472a67a5eb_0_1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3472a67a5eb_0_1"/>
          <p:cNvSpPr txBox="1"/>
          <p:nvPr>
            <p:ph type="title"/>
          </p:nvPr>
        </p:nvSpPr>
        <p:spPr>
          <a:xfrm>
            <a:off x="357275" y="1708362"/>
            <a:ext cx="38100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b="1" lang="en-US">
                <a:solidFill>
                  <a:srgbClr val="FFFFFF"/>
                </a:solidFill>
              </a:rPr>
              <a:t>How will we generate revenue? </a:t>
            </a:r>
            <a:endParaRPr b="1"/>
          </a:p>
        </p:txBody>
      </p:sp>
      <p:sp>
        <p:nvSpPr>
          <p:cNvPr id="131" name="Google Shape;131;g3472a67a5eb_0_1"/>
          <p:cNvSpPr txBox="1"/>
          <p:nvPr/>
        </p:nvSpPr>
        <p:spPr>
          <a:xfrm>
            <a:off x="4304467" y="1192368"/>
            <a:ext cx="7164900" cy="4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User Roles</a:t>
            </a:r>
            <a:r>
              <a:rPr b="1" lang="en-US" sz="2300">
                <a:solidFill>
                  <a:schemeClr val="dk1"/>
                </a:solidFill>
              </a:rPr>
              <a:t>:</a:t>
            </a:r>
            <a:endParaRPr b="1" sz="2300">
              <a:solidFill>
                <a:schemeClr val="dk1"/>
              </a:solidFill>
            </a:endParaRPr>
          </a:p>
          <a:p>
            <a:pPr indent="-45085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Regular Members: </a:t>
            </a:r>
            <a:r>
              <a:rPr lang="en-US" sz="2300">
                <a:solidFill>
                  <a:schemeClr val="dk1"/>
                </a:solidFill>
              </a:rPr>
              <a:t>Basic plan, limited to a 0.75 radius view.</a:t>
            </a:r>
            <a:endParaRPr sz="2300">
              <a:solidFill>
                <a:schemeClr val="dk1"/>
              </a:solidFill>
            </a:endParaRPr>
          </a:p>
          <a:p>
            <a:pPr indent="-450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Plus: </a:t>
            </a:r>
            <a:r>
              <a:rPr lang="en-US" sz="2300">
                <a:solidFill>
                  <a:schemeClr val="dk1"/>
                </a:solidFill>
              </a:rPr>
              <a:t>Has access to all of NYC deli map.</a:t>
            </a:r>
            <a:endParaRPr sz="2300">
              <a:solidFill>
                <a:schemeClr val="dk1"/>
              </a:solidFill>
            </a:endParaRPr>
          </a:p>
          <a:p>
            <a:pPr indent="-450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Pro</a:t>
            </a:r>
            <a:r>
              <a:rPr b="1" lang="en-US" sz="2300">
                <a:solidFill>
                  <a:schemeClr val="dk1"/>
                </a:solidFill>
              </a:rPr>
              <a:t>:</a:t>
            </a:r>
            <a:r>
              <a:rPr lang="en-US" sz="2300">
                <a:solidFill>
                  <a:schemeClr val="dk1"/>
                </a:solidFill>
              </a:rPr>
              <a:t> Same benefits as Plus but with a feature to add or remove deli’s as well as potential </a:t>
            </a:r>
            <a:r>
              <a:rPr lang="en-US" sz="2300">
                <a:solidFill>
                  <a:schemeClr val="dk1"/>
                </a:solidFill>
              </a:rPr>
              <a:t>advertisement</a:t>
            </a:r>
            <a:r>
              <a:rPr lang="en-US" sz="2300">
                <a:solidFill>
                  <a:schemeClr val="dk1"/>
                </a:solidFill>
              </a:rPr>
              <a:t> </a:t>
            </a:r>
            <a:r>
              <a:rPr lang="en-US" sz="2300">
                <a:solidFill>
                  <a:schemeClr val="dk1"/>
                </a:solidFill>
              </a:rPr>
              <a:t>opportunities</a:t>
            </a:r>
            <a:r>
              <a:rPr lang="en-US" sz="2300">
                <a:solidFill>
                  <a:schemeClr val="dk1"/>
                </a:solidFill>
              </a:rPr>
              <a:t>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Pricing</a:t>
            </a:r>
            <a:r>
              <a:rPr b="1" lang="en-US" sz="2300">
                <a:solidFill>
                  <a:schemeClr val="dk1"/>
                </a:solidFill>
              </a:rPr>
              <a:t>:</a:t>
            </a:r>
            <a:endParaRPr b="1" sz="2300">
              <a:solidFill>
                <a:schemeClr val="dk1"/>
              </a:solidFill>
            </a:endParaRPr>
          </a:p>
          <a:p>
            <a:pPr indent="-45085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Plus:</a:t>
            </a:r>
            <a:r>
              <a:rPr lang="en-US" sz="2300">
                <a:solidFill>
                  <a:schemeClr val="dk1"/>
                </a:solidFill>
              </a:rPr>
              <a:t> $5 a month</a:t>
            </a:r>
            <a:endParaRPr sz="2300">
              <a:solidFill>
                <a:schemeClr val="dk1"/>
              </a:solidFill>
            </a:endParaRPr>
          </a:p>
          <a:p>
            <a:pPr indent="-450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Pro:</a:t>
            </a:r>
            <a:r>
              <a:rPr lang="en-US" sz="2300">
                <a:solidFill>
                  <a:schemeClr val="dk1"/>
                </a:solidFill>
              </a:rPr>
              <a:t> $7 a month </a:t>
            </a:r>
            <a:endParaRPr sz="2300">
              <a:solidFill>
                <a:schemeClr val="dk1"/>
              </a:solidFill>
            </a:endParaRPr>
          </a:p>
          <a:p>
            <a:pPr indent="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72a67a5eb_0_8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3472a67a5eb_0_8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3472a67a5eb_0_8"/>
          <p:cNvSpPr txBox="1"/>
          <p:nvPr>
            <p:ph type="title"/>
          </p:nvPr>
        </p:nvSpPr>
        <p:spPr>
          <a:xfrm>
            <a:off x="357275" y="1708362"/>
            <a:ext cx="38100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b="1" lang="en-US">
                <a:solidFill>
                  <a:srgbClr val="FFFFFF"/>
                </a:solidFill>
              </a:rPr>
              <a:t>Revenue Reporting &amp; Tech </a:t>
            </a:r>
            <a:r>
              <a:rPr b="1" lang="en-US">
                <a:solidFill>
                  <a:srgbClr val="FFFFFF"/>
                </a:solidFill>
              </a:rPr>
              <a:t> </a:t>
            </a:r>
            <a:endParaRPr b="1"/>
          </a:p>
        </p:txBody>
      </p:sp>
      <p:sp>
        <p:nvSpPr>
          <p:cNvPr id="139" name="Google Shape;139;g3472a67a5eb_0_8"/>
          <p:cNvSpPr txBox="1"/>
          <p:nvPr/>
        </p:nvSpPr>
        <p:spPr>
          <a:xfrm>
            <a:off x="4304488" y="436372"/>
            <a:ext cx="7164900" cy="24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Stripe</a:t>
            </a:r>
            <a:r>
              <a:rPr b="1" lang="en-US" sz="1900">
                <a:solidFill>
                  <a:schemeClr val="dk1"/>
                </a:solidFill>
              </a:rPr>
              <a:t>:</a:t>
            </a:r>
            <a:endParaRPr b="1" sz="1900">
              <a:solidFill>
                <a:schemeClr val="dk1"/>
              </a:solidFill>
            </a:endParaRPr>
          </a:p>
          <a:p>
            <a:pPr indent="-42545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US" sz="1900">
                <a:solidFill>
                  <a:schemeClr val="dk1"/>
                </a:solidFill>
              </a:rPr>
              <a:t>Why Stripe?:</a:t>
            </a:r>
            <a:r>
              <a:rPr lang="en-US" sz="1900">
                <a:solidFill>
                  <a:schemeClr val="dk1"/>
                </a:solidFill>
              </a:rPr>
              <a:t> </a:t>
            </a:r>
            <a:r>
              <a:rPr lang="en-US" sz="1900">
                <a:solidFill>
                  <a:schemeClr val="dk1"/>
                </a:solidFill>
              </a:rPr>
              <a:t>We have chosen Stripe as our payment platform for its reliability, security, and seamless integration capabilities.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</p:txBody>
      </p:sp>
      <p:pic>
        <p:nvPicPr>
          <p:cNvPr id="140" name="Google Shape;140;g3472a67a5eb_0_8" title="outp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762" y="2553224"/>
            <a:ext cx="6472374" cy="32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7112a74a3_1_0"/>
          <p:cNvSpPr/>
          <p:nvPr/>
        </p:nvSpPr>
        <p:spPr>
          <a:xfrm>
            <a:off x="3048" y="0"/>
            <a:ext cx="121893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347112a74a3_1_0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347112a74a3_1_0"/>
          <p:cNvSpPr txBox="1"/>
          <p:nvPr>
            <p:ph type="title"/>
          </p:nvPr>
        </p:nvSpPr>
        <p:spPr>
          <a:xfrm>
            <a:off x="357275" y="1708362"/>
            <a:ext cx="38100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b="1" lang="en-US">
                <a:solidFill>
                  <a:srgbClr val="FFFFFF"/>
                </a:solidFill>
              </a:rPr>
              <a:t>Data Collection</a:t>
            </a:r>
            <a:endParaRPr b="1"/>
          </a:p>
        </p:txBody>
      </p:sp>
      <p:sp>
        <p:nvSpPr>
          <p:cNvPr id="148" name="Google Shape;148;g347112a74a3_1_0"/>
          <p:cNvSpPr txBox="1"/>
          <p:nvPr/>
        </p:nvSpPr>
        <p:spPr>
          <a:xfrm>
            <a:off x="4304450" y="1354350"/>
            <a:ext cx="7164900" cy="4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Data Sources:</a:t>
            </a:r>
            <a:endParaRPr b="1" sz="2300">
              <a:solidFill>
                <a:schemeClr val="dk1"/>
              </a:solidFill>
            </a:endParaRPr>
          </a:p>
          <a:p>
            <a:pPr indent="-45085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Yelp API &amp; Google Maps API:</a:t>
            </a:r>
            <a:r>
              <a:rPr lang="en-US" sz="2300">
                <a:solidFill>
                  <a:schemeClr val="dk1"/>
                </a:solidFill>
              </a:rPr>
              <a:t> Store names, ratings, reviews, locations</a:t>
            </a:r>
            <a:endParaRPr sz="2300">
              <a:solidFill>
                <a:schemeClr val="dk1"/>
              </a:solidFill>
            </a:endParaRPr>
          </a:p>
          <a:p>
            <a:pPr indent="-450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User Submissions:</a:t>
            </a:r>
            <a:r>
              <a:rPr lang="en-US" sz="2300">
                <a:solidFill>
                  <a:schemeClr val="dk1"/>
                </a:solidFill>
              </a:rPr>
              <a:t> Reviews and prices collected via app forms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Data Formats:</a:t>
            </a:r>
            <a:endParaRPr b="1" sz="2300">
              <a:solidFill>
                <a:schemeClr val="dk1"/>
              </a:solidFill>
            </a:endParaRPr>
          </a:p>
          <a:p>
            <a:pPr indent="-45085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JSON for API responses</a:t>
            </a:r>
            <a:endParaRPr sz="2300">
              <a:solidFill>
                <a:schemeClr val="dk1"/>
              </a:solidFill>
            </a:endParaRPr>
          </a:p>
          <a:p>
            <a:pPr indent="-450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CSVs used for structuring before database import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7112a74a3_1_7"/>
          <p:cNvSpPr/>
          <p:nvPr/>
        </p:nvSpPr>
        <p:spPr>
          <a:xfrm>
            <a:off x="3048" y="0"/>
            <a:ext cx="121893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47112a74a3_1_7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47112a74a3_1_7"/>
          <p:cNvSpPr txBox="1"/>
          <p:nvPr>
            <p:ph type="title"/>
          </p:nvPr>
        </p:nvSpPr>
        <p:spPr>
          <a:xfrm>
            <a:off x="357275" y="1708362"/>
            <a:ext cx="38100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b="1" lang="en-US">
                <a:solidFill>
                  <a:srgbClr val="FFFFFF"/>
                </a:solidFill>
              </a:rPr>
              <a:t>Data Cleaning and Preparation</a:t>
            </a:r>
            <a:endParaRPr b="1"/>
          </a:p>
        </p:txBody>
      </p:sp>
      <p:sp>
        <p:nvSpPr>
          <p:cNvPr id="156" name="Google Shape;156;g347112a74a3_1_7"/>
          <p:cNvSpPr txBox="1"/>
          <p:nvPr/>
        </p:nvSpPr>
        <p:spPr>
          <a:xfrm>
            <a:off x="4304450" y="1354350"/>
            <a:ext cx="7164900" cy="41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Cleaning Process:</a:t>
            </a:r>
            <a:endParaRPr b="1" sz="2300">
              <a:solidFill>
                <a:schemeClr val="dk1"/>
              </a:solidFill>
            </a:endParaRPr>
          </a:p>
          <a:p>
            <a:pPr indent="-45085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Remove duplicates and standardize BEC-related terms</a:t>
            </a:r>
            <a:endParaRPr sz="2300">
              <a:solidFill>
                <a:schemeClr val="dk1"/>
              </a:solidFill>
            </a:endParaRPr>
          </a:p>
          <a:p>
            <a:pPr indent="-450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Normalize timestamps and addresses</a:t>
            </a:r>
            <a:endParaRPr sz="2300">
              <a:solidFill>
                <a:schemeClr val="dk1"/>
              </a:solidFill>
            </a:endParaRPr>
          </a:p>
          <a:p>
            <a:pPr indent="-450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Fill or flag missing price and rating data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Database Readiness:</a:t>
            </a:r>
            <a:endParaRPr b="1" sz="2300">
              <a:solidFill>
                <a:schemeClr val="dk1"/>
              </a:solidFill>
            </a:endParaRPr>
          </a:p>
          <a:p>
            <a:pPr indent="-45085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Data cleaned and formatted for MySQL</a:t>
            </a:r>
            <a:endParaRPr sz="2300">
              <a:solidFill>
                <a:schemeClr val="dk1"/>
              </a:solidFill>
            </a:endParaRPr>
          </a:p>
          <a:p>
            <a:pPr indent="-450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Structure supports 2NF normalization for relational database design</a:t>
            </a:r>
            <a:endParaRPr sz="2300">
              <a:solidFill>
                <a:schemeClr val="dk1"/>
              </a:solidFill>
            </a:endParaRPr>
          </a:p>
          <a:p>
            <a:pPr indent="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7112a74a3_1_14"/>
          <p:cNvSpPr/>
          <p:nvPr/>
        </p:nvSpPr>
        <p:spPr>
          <a:xfrm>
            <a:off x="3048" y="0"/>
            <a:ext cx="121893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47112a74a3_1_14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347112a74a3_1_14"/>
          <p:cNvSpPr txBox="1"/>
          <p:nvPr>
            <p:ph type="title"/>
          </p:nvPr>
        </p:nvSpPr>
        <p:spPr>
          <a:xfrm>
            <a:off x="357275" y="1708362"/>
            <a:ext cx="38100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b="1" lang="en-US">
                <a:solidFill>
                  <a:srgbClr val="FFFFFF"/>
                </a:solidFill>
              </a:rPr>
              <a:t>Data Visualization and Integration</a:t>
            </a:r>
            <a:endParaRPr b="1"/>
          </a:p>
        </p:txBody>
      </p:sp>
      <p:sp>
        <p:nvSpPr>
          <p:cNvPr id="164" name="Google Shape;164;g347112a74a3_1_14"/>
          <p:cNvSpPr txBox="1"/>
          <p:nvPr/>
        </p:nvSpPr>
        <p:spPr>
          <a:xfrm>
            <a:off x="4304467" y="1192368"/>
            <a:ext cx="7164900" cy="4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Types of Visualizations:</a:t>
            </a:r>
            <a:endParaRPr b="1" sz="2300">
              <a:solidFill>
                <a:schemeClr val="dk1"/>
              </a:solidFill>
            </a:endParaRPr>
          </a:p>
          <a:p>
            <a:pPr indent="-45085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Map View:</a:t>
            </a:r>
            <a:r>
              <a:rPr lang="en-US" sz="2300">
                <a:solidFill>
                  <a:schemeClr val="dk1"/>
                </a:solidFill>
              </a:rPr>
              <a:t> BEC density across NYC by rating/price</a:t>
            </a:r>
            <a:endParaRPr sz="2300">
              <a:solidFill>
                <a:schemeClr val="dk1"/>
              </a:solidFill>
            </a:endParaRPr>
          </a:p>
          <a:p>
            <a:pPr indent="-450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Histogram:</a:t>
            </a:r>
            <a:r>
              <a:rPr lang="en-US" sz="2300">
                <a:solidFill>
                  <a:schemeClr val="dk1"/>
                </a:solidFill>
              </a:rPr>
              <a:t> Price distribution by neighborhood</a:t>
            </a:r>
            <a:endParaRPr sz="2300">
              <a:solidFill>
                <a:schemeClr val="dk1"/>
              </a:solidFill>
            </a:endParaRPr>
          </a:p>
          <a:p>
            <a:pPr indent="-450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-US" sz="2300">
                <a:solidFill>
                  <a:schemeClr val="dk1"/>
                </a:solidFill>
              </a:rPr>
              <a:t>Leaderboard:</a:t>
            </a:r>
            <a:r>
              <a:rPr lang="en-US" sz="2300">
                <a:solidFill>
                  <a:schemeClr val="dk1"/>
                </a:solidFill>
              </a:rPr>
              <a:t> Top 10 highest-rated BEC spots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Tools &amp; Integration:</a:t>
            </a:r>
            <a:endParaRPr b="1" sz="2300">
              <a:solidFill>
                <a:schemeClr val="dk1"/>
              </a:solidFill>
            </a:endParaRPr>
          </a:p>
          <a:p>
            <a:pPr indent="-45085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Built using </a:t>
            </a:r>
            <a:r>
              <a:rPr b="1" lang="en-US" sz="2300">
                <a:solidFill>
                  <a:schemeClr val="dk1"/>
                </a:solidFill>
              </a:rPr>
              <a:t>Tableau</a:t>
            </a:r>
            <a:endParaRPr b="1" sz="2300">
              <a:solidFill>
                <a:schemeClr val="dk1"/>
              </a:solidFill>
            </a:endParaRPr>
          </a:p>
          <a:p>
            <a:pPr indent="-4508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Dashboards published on Tableau Public and embedded in the app via </a:t>
            </a:r>
            <a:r>
              <a:rPr lang="en-US" sz="2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&lt;iframe&gt;</a:t>
            </a:r>
            <a:r>
              <a:rPr lang="en-US" sz="2300">
                <a:solidFill>
                  <a:schemeClr val="dk1"/>
                </a:solidFill>
              </a:rPr>
              <a:t> </a:t>
            </a:r>
            <a:endParaRPr sz="2300">
              <a:solidFill>
                <a:schemeClr val="dk1"/>
              </a:solidFill>
            </a:endParaRPr>
          </a:p>
          <a:p>
            <a:pPr indent="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609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2024-02-20T13:08:53Z</dcterms:created>
  <dc:creator>Sheng-Min Chen</dc:creator>
</cp:coreProperties>
</file>