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5" r:id="rId3"/>
    <p:sldId id="276" r:id="rId4"/>
    <p:sldId id="277" r:id="rId5"/>
    <p:sldId id="279" r:id="rId6"/>
    <p:sldId id="256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5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977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53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08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1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3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9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56E8-0D1D-4033-95F4-41E1F8E34C1B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E6387E-7222-4529-9290-420CCF122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C3F7-0682-4D3E-9635-DBDE01DC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DFD4-CAE0-4F8B-9A01-6ECF4A96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Forecasting of retail sales helps retailer to take necessary measures to plan their budgets or investments in a period (monthly, yearly) among different product categories and at the same time they can plan to minimize revenue loss from unavailability of products by investing accordingly.</a:t>
            </a:r>
          </a:p>
          <a:p>
            <a:r>
              <a:rPr lang="en-US" dirty="0"/>
              <a:t>Trying to get the least RMSE values for the test data</a:t>
            </a:r>
          </a:p>
        </p:txBody>
      </p:sp>
    </p:spTree>
    <p:extLst>
      <p:ext uri="{BB962C8B-B14F-4D97-AF65-F5344CB8AC3E}">
        <p14:creationId xmlns:p14="http://schemas.microsoft.com/office/powerpoint/2010/main" val="2345946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4B7D-A31C-4F69-93DF-765AEF3E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PRECIPITATESUM VS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DBDE5-EF4F-4634-A675-B4EDD8C52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26" y="2411821"/>
            <a:ext cx="4763585" cy="3378970"/>
          </a:xfrm>
        </p:spPr>
      </p:pic>
    </p:spTree>
    <p:extLst>
      <p:ext uri="{BB962C8B-B14F-4D97-AF65-F5344CB8AC3E}">
        <p14:creationId xmlns:p14="http://schemas.microsoft.com/office/powerpoint/2010/main" val="216573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CE8D-4DA6-43A8-918A-8B611079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VISIBILITY/WIND/PRECIPITATION  WITH PASSING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AEC3F1-3C28-42A4-9D8D-D9EF35B95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99" y="2160588"/>
            <a:ext cx="8494840" cy="3881437"/>
          </a:xfrm>
        </p:spPr>
      </p:pic>
    </p:spTree>
    <p:extLst>
      <p:ext uri="{BB962C8B-B14F-4D97-AF65-F5344CB8AC3E}">
        <p14:creationId xmlns:p14="http://schemas.microsoft.com/office/powerpoint/2010/main" val="104251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EDF2-9406-488E-A6D8-348661F7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NOMINAL GDP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4769B0-9CF6-4315-9DEB-ACA679657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03" y="2475336"/>
            <a:ext cx="4966832" cy="3251941"/>
          </a:xfrm>
        </p:spPr>
      </p:pic>
    </p:spTree>
    <p:extLst>
      <p:ext uri="{BB962C8B-B14F-4D97-AF65-F5344CB8AC3E}">
        <p14:creationId xmlns:p14="http://schemas.microsoft.com/office/powerpoint/2010/main" val="327292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6601-F1D4-4B7A-8A5B-698046E8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REAL GDP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25184-506B-4C7F-85DE-77D8EC419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03" y="2475336"/>
            <a:ext cx="4966832" cy="3251941"/>
          </a:xfrm>
        </p:spPr>
      </p:pic>
    </p:spTree>
    <p:extLst>
      <p:ext uri="{BB962C8B-B14F-4D97-AF65-F5344CB8AC3E}">
        <p14:creationId xmlns:p14="http://schemas.microsoft.com/office/powerpoint/2010/main" val="120680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0FC2-674F-4B5F-8031-D7B13373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UNEMPLYEMENT RATE WITH YEAR-MONTH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9057B-354D-46D9-888D-E7BB1637F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80" y="2475336"/>
            <a:ext cx="4725477" cy="3251941"/>
          </a:xfrm>
        </p:spPr>
      </p:pic>
    </p:spTree>
    <p:extLst>
      <p:ext uri="{BB962C8B-B14F-4D97-AF65-F5344CB8AC3E}">
        <p14:creationId xmlns:p14="http://schemas.microsoft.com/office/powerpoint/2010/main" val="296334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2B6F-284D-4C6C-BD3C-C319EA93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EARNINGS VS YEAR-MONTH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79D0B-E3FC-42BD-9299-55F1321E0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66" y="2475336"/>
            <a:ext cx="4852506" cy="3251941"/>
          </a:xfrm>
        </p:spPr>
      </p:pic>
    </p:spTree>
    <p:extLst>
      <p:ext uri="{BB962C8B-B14F-4D97-AF65-F5344CB8AC3E}">
        <p14:creationId xmlns:p14="http://schemas.microsoft.com/office/powerpoint/2010/main" val="373383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9DAE-D3B0-40E5-87DA-8397E260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CPI VS YEAR-MONTH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B4EA6-B170-434E-9A98-E5644CD03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72" y="2475336"/>
            <a:ext cx="4801694" cy="3251941"/>
          </a:xfrm>
        </p:spPr>
      </p:pic>
    </p:spTree>
    <p:extLst>
      <p:ext uri="{BB962C8B-B14F-4D97-AF65-F5344CB8AC3E}">
        <p14:creationId xmlns:p14="http://schemas.microsoft.com/office/powerpoint/2010/main" val="268578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55F0-AA3E-4AC4-AD34-833876CB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HARVESTED VS YEAR-MONTH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73DEB-20E0-4427-AC57-45C6F39EE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02" y="1887708"/>
            <a:ext cx="5669364" cy="3839569"/>
          </a:xfrm>
        </p:spPr>
      </p:pic>
    </p:spTree>
    <p:extLst>
      <p:ext uri="{BB962C8B-B14F-4D97-AF65-F5344CB8AC3E}">
        <p14:creationId xmlns:p14="http://schemas.microsoft.com/office/powerpoint/2010/main" val="41214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C543-B7E8-4D69-8BCC-ACD26283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ON YIELDPERHARVESTED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9A63F-0B6E-4CE3-8BD0-3E0C575C5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69" y="1988589"/>
            <a:ext cx="6074229" cy="4065555"/>
          </a:xfrm>
        </p:spPr>
      </p:pic>
    </p:spTree>
    <p:extLst>
      <p:ext uri="{BB962C8B-B14F-4D97-AF65-F5344CB8AC3E}">
        <p14:creationId xmlns:p14="http://schemas.microsoft.com/office/powerpoint/2010/main" val="407389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804E-C357-4D1C-B05D-5A95C5D2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OUTLIERS IN EXPORTS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5511C-F246-4842-8D2C-3FB1BD1F5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80" y="2500742"/>
            <a:ext cx="4725477" cy="3201129"/>
          </a:xfrm>
        </p:spPr>
      </p:pic>
    </p:spTree>
    <p:extLst>
      <p:ext uri="{BB962C8B-B14F-4D97-AF65-F5344CB8AC3E}">
        <p14:creationId xmlns:p14="http://schemas.microsoft.com/office/powerpoint/2010/main" val="36874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97D2-D3E1-477F-A3FA-9CAEDC36E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512" y="63966"/>
            <a:ext cx="7766936" cy="1646302"/>
          </a:xfrm>
        </p:spPr>
        <p:txBody>
          <a:bodyPr/>
          <a:lstStyle/>
          <a:p>
            <a:r>
              <a:rPr lang="en-US" sz="3000" dirty="0"/>
              <a:t>PREDICTORS IN TRAIN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12C83-C2AE-489B-A2E3-107EB1D3E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44201C-C8F5-4786-AD50-41CF4D2AA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86228"/>
              </p:ext>
            </p:extLst>
          </p:nvPr>
        </p:nvGraphicFramePr>
        <p:xfrm>
          <a:off x="1507067" y="1770846"/>
          <a:ext cx="7011784" cy="2036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082">
                  <a:extLst>
                    <a:ext uri="{9D8B030D-6E8A-4147-A177-3AD203B41FA5}">
                      <a16:colId xmlns:a16="http://schemas.microsoft.com/office/drawing/2014/main" val="947416951"/>
                    </a:ext>
                  </a:extLst>
                </a:gridCol>
                <a:gridCol w="1037845">
                  <a:extLst>
                    <a:ext uri="{9D8B030D-6E8A-4147-A177-3AD203B41FA5}">
                      <a16:colId xmlns:a16="http://schemas.microsoft.com/office/drawing/2014/main" val="3129983519"/>
                    </a:ext>
                  </a:extLst>
                </a:gridCol>
                <a:gridCol w="2645239">
                  <a:extLst>
                    <a:ext uri="{9D8B030D-6E8A-4147-A177-3AD203B41FA5}">
                      <a16:colId xmlns:a16="http://schemas.microsoft.com/office/drawing/2014/main" val="245087870"/>
                    </a:ext>
                  </a:extLst>
                </a:gridCol>
                <a:gridCol w="582206">
                  <a:extLst>
                    <a:ext uri="{9D8B030D-6E8A-4147-A177-3AD203B41FA5}">
                      <a16:colId xmlns:a16="http://schemas.microsoft.com/office/drawing/2014/main" val="3328473507"/>
                    </a:ext>
                  </a:extLst>
                </a:gridCol>
                <a:gridCol w="582206">
                  <a:extLst>
                    <a:ext uri="{9D8B030D-6E8A-4147-A177-3AD203B41FA5}">
                      <a16:colId xmlns:a16="http://schemas.microsoft.com/office/drawing/2014/main" val="1155315428"/>
                    </a:ext>
                  </a:extLst>
                </a:gridCol>
                <a:gridCol w="582206">
                  <a:extLst>
                    <a:ext uri="{9D8B030D-6E8A-4147-A177-3AD203B41FA5}">
                      <a16:colId xmlns:a16="http://schemas.microsoft.com/office/drawing/2014/main" val="3973415012"/>
                    </a:ext>
                  </a:extLst>
                </a:gridCol>
              </a:tblGrid>
              <a:tr h="344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temporal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8300396"/>
                  </a:ext>
                </a:extLst>
              </a:tr>
              <a:tr h="344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temporal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6136465"/>
                  </a:ext>
                </a:extLst>
              </a:tr>
              <a:tr h="6736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ProductCategory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categorical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Clothing Products category - </a:t>
                      </a:r>
                      <a:r>
                        <a:rPr lang="en-US" sz="1100" u="none" strike="noStrike" dirty="0" err="1">
                          <a:effectLst/>
                        </a:rPr>
                        <a:t>WomenClothing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MenClothing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OtherClothing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38944"/>
                  </a:ext>
                </a:extLst>
              </a:tr>
              <a:tr h="6736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Sales(In </a:t>
                      </a:r>
                      <a:r>
                        <a:rPr lang="en-US" sz="1100" u="none" strike="noStrike" dirty="0" err="1">
                          <a:effectLst/>
                        </a:rPr>
                        <a:t>ThousandDollars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Value of the sales or revenue in thousand dollars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409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8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552D-F1C8-4FA8-987D-2BB3B36C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6E767-83A0-489C-BEF6-C502F1F80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63" y="2500742"/>
            <a:ext cx="4877911" cy="3201129"/>
          </a:xfrm>
        </p:spPr>
      </p:pic>
    </p:spTree>
    <p:extLst>
      <p:ext uri="{BB962C8B-B14F-4D97-AF65-F5344CB8AC3E}">
        <p14:creationId xmlns:p14="http://schemas.microsoft.com/office/powerpoint/2010/main" val="91729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0A63-5F7F-4050-8CBF-43468095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IN WEATHER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845E2A-33C2-49B6-9154-81FF70662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222541"/>
              </p:ext>
            </p:extLst>
          </p:nvPr>
        </p:nvGraphicFramePr>
        <p:xfrm>
          <a:off x="1435421" y="2020631"/>
          <a:ext cx="5849556" cy="3881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4751">
                  <a:extLst>
                    <a:ext uri="{9D8B030D-6E8A-4147-A177-3AD203B41FA5}">
                      <a16:colId xmlns:a16="http://schemas.microsoft.com/office/drawing/2014/main" val="4218076501"/>
                    </a:ext>
                  </a:extLst>
                </a:gridCol>
                <a:gridCol w="2620982">
                  <a:extLst>
                    <a:ext uri="{9D8B030D-6E8A-4147-A177-3AD203B41FA5}">
                      <a16:colId xmlns:a16="http://schemas.microsoft.com/office/drawing/2014/main" val="3790070265"/>
                    </a:ext>
                  </a:extLst>
                </a:gridCol>
                <a:gridCol w="1953823">
                  <a:extLst>
                    <a:ext uri="{9D8B030D-6E8A-4147-A177-3AD203B41FA5}">
                      <a16:colId xmlns:a16="http://schemas.microsoft.com/office/drawing/2014/main" val="1922918919"/>
                    </a:ext>
                  </a:extLst>
                </a:gridCol>
              </a:tblGrid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Temp high (°C)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Temperature HighInF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1602746540"/>
                  </a:ext>
                </a:extLst>
              </a:tr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Temp avg (°C)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Temperature AvgInF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2737370765"/>
                  </a:ext>
                </a:extLst>
              </a:tr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Temp low (°C)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Temperature LowinF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183116650"/>
                  </a:ext>
                </a:extLst>
              </a:tr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Dew Point high (°C)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DewPointHighInF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764768945"/>
                  </a:ext>
                </a:extLst>
              </a:tr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Dew Point avg (°C)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DewPointAvginF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2102709263"/>
                  </a:ext>
                </a:extLst>
              </a:tr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Dew Point low (°C)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DewPointLowinF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2806771733"/>
                  </a:ext>
                </a:extLst>
              </a:tr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Humidity (%) high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Humidity HighPercent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988901222"/>
                  </a:ext>
                </a:extLst>
              </a:tr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Humidity (%) 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Humidity AvgPercent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2261650114"/>
                  </a:ext>
                </a:extLst>
              </a:tr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Humidity (%) low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Humidity LowPercent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2326348021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Sea Level Press. (hPa) high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Sea Level Pressure High_hPa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2455444178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Sea Level Press. (hPa) 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Sea Level Pressure Avg_hPa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2681908067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Sea Level Press. (hPa) low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Sea Level Pressure Low_hPa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642281616"/>
                  </a:ext>
                </a:extLst>
              </a:tr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Visibility (km) high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Visibility HighInKM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1595551883"/>
                  </a:ext>
                </a:extLst>
              </a:tr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Visibility (km) 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Visibility AvgInKM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3845481149"/>
                  </a:ext>
                </a:extLst>
              </a:tr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Visibility (km) low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Visibility LowInKM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3221542814"/>
                  </a:ext>
                </a:extLst>
              </a:tr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Wind (km/h) low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Wind  LowInKmperhour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4283494535"/>
                  </a:ext>
                </a:extLst>
              </a:tr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Wind (km/h) 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Wind  AvgInKmperhour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3707915355"/>
                  </a:ext>
                </a:extLst>
              </a:tr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Wind (km/h) high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Wind  HighInKmperhour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1157576372"/>
                  </a:ext>
                </a:extLst>
              </a:tr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Precip. (mm) sum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Precipitation sum in mm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 values and 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2488967214"/>
                  </a:ext>
                </a:extLst>
              </a:tr>
              <a:tr h="171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WeatherEvent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Details of weather like snow, rain, fog etc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8" marR="7148" marT="7148" marB="0" anchor="b"/>
                </a:tc>
                <a:extLst>
                  <a:ext uri="{0D108BD9-81ED-4DB2-BD59-A6C34878D82A}">
                    <a16:rowId xmlns:a16="http://schemas.microsoft.com/office/drawing/2014/main" val="103596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24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332C-BF99-4156-93B3-2F566BD4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IN MACRO ECONOMIC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8BD950-252F-45F5-81A9-D39168187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147151"/>
              </p:ext>
            </p:extLst>
          </p:nvPr>
        </p:nvGraphicFramePr>
        <p:xfrm>
          <a:off x="1012453" y="1691640"/>
          <a:ext cx="7907612" cy="3878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5427">
                  <a:extLst>
                    <a:ext uri="{9D8B030D-6E8A-4147-A177-3AD203B41FA5}">
                      <a16:colId xmlns:a16="http://schemas.microsoft.com/office/drawing/2014/main" val="1012750311"/>
                    </a:ext>
                  </a:extLst>
                </a:gridCol>
                <a:gridCol w="3862185">
                  <a:extLst>
                    <a:ext uri="{9D8B030D-6E8A-4147-A177-3AD203B41FA5}">
                      <a16:colId xmlns:a16="http://schemas.microsoft.com/office/drawing/2014/main" val="2465033533"/>
                    </a:ext>
                  </a:extLst>
                </a:gridCol>
              </a:tblGrid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Year-Month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Combination of Year and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9793897"/>
                  </a:ext>
                </a:extLst>
              </a:tr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Monthly Nominal GDP Index (inMillion$)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Monthly NominalGDPIndex In Million Dollars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9518293"/>
                  </a:ext>
                </a:extLst>
              </a:tr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Monthly Real GDP Index (inMillion$)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Monthly RealGDPIndex In Million Dollars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6869263"/>
                  </a:ext>
                </a:extLst>
              </a:tr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0622171"/>
                  </a:ext>
                </a:extLst>
              </a:tr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PartyInPower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Political party which is in power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4711155"/>
                  </a:ext>
                </a:extLst>
              </a:tr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unemployment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unemployment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0246807"/>
                  </a:ext>
                </a:extLst>
              </a:tr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CommercialBankInterestRateonCreditCardPlans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Commercial Bank Interest Rate on Credit Card Plans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0817095"/>
                  </a:ext>
                </a:extLst>
              </a:tr>
              <a:tr h="4082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Finance Rate on Personal Loans at Commercial Banks, 24 Month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Finance Rate on Personal Loans at Commercial Banks_24MonthLoan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5785524"/>
                  </a:ext>
                </a:extLst>
              </a:tr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Earnings or wages  in dollars per hour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Earningso rwages in dollars per hour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6607228"/>
                  </a:ext>
                </a:extLst>
              </a:tr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AdvertisingExpenses (in Thousand Dollars)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Expenses for ads in thousand dollars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5372661"/>
                  </a:ext>
                </a:extLst>
              </a:tr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Cotton Monthly Price - US cents per Pound(lbs)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Cotton Monthly Price_US cents per Pound_lbs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2559883"/>
                  </a:ext>
                </a:extLst>
              </a:tr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Change(in%)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Percentage Change In Mly Cotton 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835268"/>
                  </a:ext>
                </a:extLst>
              </a:tr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upland planted(million acres)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upland Cotton planted In Million Acres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9201583"/>
                  </a:ext>
                </a:extLst>
              </a:tr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upland harvested(million acres)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upland Cotton harvested In Million Acres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2088148"/>
                  </a:ext>
                </a:extLst>
              </a:tr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yieldperharvested acre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Cotton yield per harvested acre ( in pounds ie., lbs)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6246613"/>
                  </a:ext>
                </a:extLst>
              </a:tr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Production (in  480-lb netweright in million bales)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Cotton Production In480_l bnetweight in Million Bales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752122"/>
                  </a:ext>
                </a:extLst>
              </a:tr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Mill use  (in  480-lb netweright in million bales)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Cotton Mill Use In480_lb netweight in Million Bales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0327162"/>
                  </a:ext>
                </a:extLst>
              </a:tr>
              <a:tr h="204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Cotton </a:t>
                      </a:r>
                      <a:r>
                        <a:rPr lang="en-US" sz="1100" u="none" strike="noStrike" dirty="0" err="1">
                          <a:effectLst/>
                        </a:rPr>
                        <a:t>Explorts</a:t>
                      </a:r>
                      <a:r>
                        <a:rPr lang="en-US" sz="1100" u="none" strike="noStrike" dirty="0">
                          <a:effectLst/>
                        </a:rPr>
                        <a:t> In480_lb </a:t>
                      </a:r>
                      <a:r>
                        <a:rPr lang="en-US" sz="1100" u="none" strike="noStrike" dirty="0" err="1">
                          <a:effectLst/>
                        </a:rPr>
                        <a:t>netweight</a:t>
                      </a:r>
                      <a:r>
                        <a:rPr lang="en-US" sz="1100" u="none" strike="noStrike" dirty="0">
                          <a:effectLst/>
                        </a:rPr>
                        <a:t> in Million Bales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752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8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251C-FC2D-448A-ADC1-4B6DE5B4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E1CE-6C0F-45C6-A3BA-A3C6302A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9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C2E1-EE39-4880-96C5-294822ADF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8098-C95F-4F13-AEB9-A7EF2B060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231CA-23D0-4D5D-A962-C35CD1368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39" y="9857"/>
            <a:ext cx="8294914" cy="68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8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3739-753E-46A4-B025-CB2BBB35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HUMIDITY VS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F4F52-6ED5-4DEE-A0F5-BDE71D36A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80" y="2500742"/>
            <a:ext cx="4725477" cy="3201129"/>
          </a:xfrm>
        </p:spPr>
      </p:pic>
    </p:spTree>
    <p:extLst>
      <p:ext uri="{BB962C8B-B14F-4D97-AF65-F5344CB8AC3E}">
        <p14:creationId xmlns:p14="http://schemas.microsoft.com/office/powerpoint/2010/main" val="318416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117A-6401-49BD-A4EF-F67EBC05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VISIBILITY VS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AA92E-7639-42A6-B69A-1E8C7A414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17" y="2411821"/>
            <a:ext cx="4839803" cy="3378970"/>
          </a:xfrm>
        </p:spPr>
      </p:pic>
    </p:spTree>
    <p:extLst>
      <p:ext uri="{BB962C8B-B14F-4D97-AF65-F5344CB8AC3E}">
        <p14:creationId xmlns:p14="http://schemas.microsoft.com/office/powerpoint/2010/main" val="247769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2CEF-CEAA-434C-9F4D-96F28F06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WINDAVG VS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1DD4E-FE2C-4E8E-97AA-178E6F8C9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57" y="2411821"/>
            <a:ext cx="4928723" cy="3378970"/>
          </a:xfrm>
        </p:spPr>
      </p:pic>
    </p:spTree>
    <p:extLst>
      <p:ext uri="{BB962C8B-B14F-4D97-AF65-F5344CB8AC3E}">
        <p14:creationId xmlns:p14="http://schemas.microsoft.com/office/powerpoint/2010/main" val="41706465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516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OBJECTIVE</vt:lpstr>
      <vt:lpstr>PREDICTORS IN TRAIN DATASET</vt:lpstr>
      <vt:lpstr>PREDICTORS IN WEATHER DATA</vt:lpstr>
      <vt:lpstr>PREDICTORS IN MACRO ECONOMIC DATA</vt:lpstr>
      <vt:lpstr>EDA</vt:lpstr>
      <vt:lpstr>PowerPoint Presentation</vt:lpstr>
      <vt:lpstr>AVG HUMIDITY VS YEAR</vt:lpstr>
      <vt:lpstr>AVG VISIBILITY VS YEAR</vt:lpstr>
      <vt:lpstr>WINDAVG VS YEAR</vt:lpstr>
      <vt:lpstr>PRECIPITATESUM VS YEAR</vt:lpstr>
      <vt:lpstr>VISIBILITY/WIND/PRECIPITATION  WITH PASSING YEARS</vt:lpstr>
      <vt:lpstr>MONTHLY NOMINAL GDP</vt:lpstr>
      <vt:lpstr>MONTHLY REAL GDP</vt:lpstr>
      <vt:lpstr>UNEMPLYEMENT RATE WITH YEAR-MONTH</vt:lpstr>
      <vt:lpstr>EARNINGS VS YEAR-MONTH</vt:lpstr>
      <vt:lpstr>CPI VS YEAR-MONTH</vt:lpstr>
      <vt:lpstr>YIELD HARVESTED VS YEAR-MONTH</vt:lpstr>
      <vt:lpstr>BOXPLOT ON YIELDPERHARVESTED </vt:lpstr>
      <vt:lpstr>             OUTLIERS IN EXPORTS</vt:lpstr>
      <vt:lpstr>SALES BOXPLOT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HAAMEEM</dc:creator>
  <cp:lastModifiedBy>HAAMEEM</cp:lastModifiedBy>
  <cp:revision>11</cp:revision>
  <dcterms:created xsi:type="dcterms:W3CDTF">2018-11-22T06:06:25Z</dcterms:created>
  <dcterms:modified xsi:type="dcterms:W3CDTF">2018-11-22T09:04:21Z</dcterms:modified>
</cp:coreProperties>
</file>