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92" r:id="rId3"/>
    <p:sldId id="293" r:id="rId4"/>
    <p:sldId id="294" r:id="rId5"/>
    <p:sldId id="295" r:id="rId6"/>
    <p:sldId id="296" r:id="rId7"/>
    <p:sldId id="297" r:id="rId8"/>
    <p:sldId id="298" r:id="rId9"/>
    <p:sldId id="30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79" d="100"/>
          <a:sy n="79" d="100"/>
        </p:scale>
        <p:origin x="773"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096F81B-F662-4301-B16B-387DDF856C1D}" type="datetimeFigureOut">
              <a:rPr lang="en-US" smtClean="0"/>
              <a:t>8/2/2021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CE2E6FD-D1DB-4D4D-9A59-E9B82C4FFEFA}" type="slidenum">
              <a:rPr lang="en-US" smtClean="0"/>
              <a:t>‹#›</a:t>
            </a:fld>
            <a:endParaRPr lang="en-US"/>
          </a:p>
        </p:txBody>
      </p:sp>
    </p:spTree>
    <p:extLst>
      <p:ext uri="{BB962C8B-B14F-4D97-AF65-F5344CB8AC3E}">
        <p14:creationId xmlns:p14="http://schemas.microsoft.com/office/powerpoint/2010/main" val="4155022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96F81B-F662-4301-B16B-387DDF856C1D}"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2E6FD-D1DB-4D4D-9A59-E9B82C4FFEFA}" type="slidenum">
              <a:rPr lang="en-US" smtClean="0"/>
              <a:t>‹#›</a:t>
            </a:fld>
            <a:endParaRPr lang="en-US"/>
          </a:p>
        </p:txBody>
      </p:sp>
    </p:spTree>
    <p:extLst>
      <p:ext uri="{BB962C8B-B14F-4D97-AF65-F5344CB8AC3E}">
        <p14:creationId xmlns:p14="http://schemas.microsoft.com/office/powerpoint/2010/main" val="1784071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96F81B-F662-4301-B16B-387DDF856C1D}"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2E6FD-D1DB-4D4D-9A59-E9B82C4FFEFA}" type="slidenum">
              <a:rPr lang="en-US" smtClean="0"/>
              <a:t>‹#›</a:t>
            </a:fld>
            <a:endParaRPr lang="en-US"/>
          </a:p>
        </p:txBody>
      </p:sp>
    </p:spTree>
    <p:extLst>
      <p:ext uri="{BB962C8B-B14F-4D97-AF65-F5344CB8AC3E}">
        <p14:creationId xmlns:p14="http://schemas.microsoft.com/office/powerpoint/2010/main" val="1825312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96F81B-F662-4301-B16B-387DDF856C1D}"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2E6FD-D1DB-4D4D-9A59-E9B82C4FFEF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29962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96F81B-F662-4301-B16B-387DDF856C1D}"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2E6FD-D1DB-4D4D-9A59-E9B82C4FFEFA}" type="slidenum">
              <a:rPr lang="en-US" smtClean="0"/>
              <a:t>‹#›</a:t>
            </a:fld>
            <a:endParaRPr lang="en-US"/>
          </a:p>
        </p:txBody>
      </p:sp>
    </p:spTree>
    <p:extLst>
      <p:ext uri="{BB962C8B-B14F-4D97-AF65-F5344CB8AC3E}">
        <p14:creationId xmlns:p14="http://schemas.microsoft.com/office/powerpoint/2010/main" val="1514868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96F81B-F662-4301-B16B-387DDF856C1D}" type="datetimeFigureOut">
              <a:rPr lang="en-US" smtClean="0"/>
              <a:t>8/2/2021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E2E6FD-D1DB-4D4D-9A59-E9B82C4FFEFA}" type="slidenum">
              <a:rPr lang="en-US" smtClean="0"/>
              <a:t>‹#›</a:t>
            </a:fld>
            <a:endParaRPr lang="en-US"/>
          </a:p>
        </p:txBody>
      </p:sp>
    </p:spTree>
    <p:extLst>
      <p:ext uri="{BB962C8B-B14F-4D97-AF65-F5344CB8AC3E}">
        <p14:creationId xmlns:p14="http://schemas.microsoft.com/office/powerpoint/2010/main" val="181723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96F81B-F662-4301-B16B-387DDF856C1D}" type="datetimeFigureOut">
              <a:rPr lang="en-US" smtClean="0"/>
              <a:t>8/2/2021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E2E6FD-D1DB-4D4D-9A59-E9B82C4FFEFA}" type="slidenum">
              <a:rPr lang="en-US" smtClean="0"/>
              <a:t>‹#›</a:t>
            </a:fld>
            <a:endParaRPr lang="en-US"/>
          </a:p>
        </p:txBody>
      </p:sp>
    </p:spTree>
    <p:extLst>
      <p:ext uri="{BB962C8B-B14F-4D97-AF65-F5344CB8AC3E}">
        <p14:creationId xmlns:p14="http://schemas.microsoft.com/office/powerpoint/2010/main" val="4163039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96F81B-F662-4301-B16B-387DDF856C1D}"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2E6FD-D1DB-4D4D-9A59-E9B82C4FFEFA}" type="slidenum">
              <a:rPr lang="en-US" smtClean="0"/>
              <a:t>‹#›</a:t>
            </a:fld>
            <a:endParaRPr lang="en-US"/>
          </a:p>
        </p:txBody>
      </p:sp>
    </p:spTree>
    <p:extLst>
      <p:ext uri="{BB962C8B-B14F-4D97-AF65-F5344CB8AC3E}">
        <p14:creationId xmlns:p14="http://schemas.microsoft.com/office/powerpoint/2010/main" val="4237528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96F81B-F662-4301-B16B-387DDF856C1D}"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2E6FD-D1DB-4D4D-9A59-E9B82C4FFEFA}" type="slidenum">
              <a:rPr lang="en-US" smtClean="0"/>
              <a:t>‹#›</a:t>
            </a:fld>
            <a:endParaRPr lang="en-US"/>
          </a:p>
        </p:txBody>
      </p:sp>
    </p:spTree>
    <p:extLst>
      <p:ext uri="{BB962C8B-B14F-4D97-AF65-F5344CB8AC3E}">
        <p14:creationId xmlns:p14="http://schemas.microsoft.com/office/powerpoint/2010/main" val="2649947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96F81B-F662-4301-B16B-387DDF856C1D}"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2E6FD-D1DB-4D4D-9A59-E9B82C4FFEFA}" type="slidenum">
              <a:rPr lang="en-US" smtClean="0"/>
              <a:t>‹#›</a:t>
            </a:fld>
            <a:endParaRPr lang="en-US"/>
          </a:p>
        </p:txBody>
      </p:sp>
    </p:spTree>
    <p:extLst>
      <p:ext uri="{BB962C8B-B14F-4D97-AF65-F5344CB8AC3E}">
        <p14:creationId xmlns:p14="http://schemas.microsoft.com/office/powerpoint/2010/main" val="3732832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96F81B-F662-4301-B16B-387DDF856C1D}"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2E6FD-D1DB-4D4D-9A59-E9B82C4FFEFA}" type="slidenum">
              <a:rPr lang="en-US" smtClean="0"/>
              <a:t>‹#›</a:t>
            </a:fld>
            <a:endParaRPr lang="en-US"/>
          </a:p>
        </p:txBody>
      </p:sp>
    </p:spTree>
    <p:extLst>
      <p:ext uri="{BB962C8B-B14F-4D97-AF65-F5344CB8AC3E}">
        <p14:creationId xmlns:p14="http://schemas.microsoft.com/office/powerpoint/2010/main" val="662576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96F81B-F662-4301-B16B-387DDF856C1D}"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2E6FD-D1DB-4D4D-9A59-E9B82C4FFEFA}" type="slidenum">
              <a:rPr lang="en-US" smtClean="0"/>
              <a:t>‹#›</a:t>
            </a:fld>
            <a:endParaRPr lang="en-US"/>
          </a:p>
        </p:txBody>
      </p:sp>
    </p:spTree>
    <p:extLst>
      <p:ext uri="{BB962C8B-B14F-4D97-AF65-F5344CB8AC3E}">
        <p14:creationId xmlns:p14="http://schemas.microsoft.com/office/powerpoint/2010/main" val="92195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96F81B-F662-4301-B16B-387DDF856C1D}" type="datetimeFigureOut">
              <a:rPr lang="en-US" smtClean="0"/>
              <a:t>8/2/2021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E2E6FD-D1DB-4D4D-9A59-E9B82C4FFEFA}" type="slidenum">
              <a:rPr lang="en-US" smtClean="0"/>
              <a:t>‹#›</a:t>
            </a:fld>
            <a:endParaRPr lang="en-US"/>
          </a:p>
        </p:txBody>
      </p:sp>
    </p:spTree>
    <p:extLst>
      <p:ext uri="{BB962C8B-B14F-4D97-AF65-F5344CB8AC3E}">
        <p14:creationId xmlns:p14="http://schemas.microsoft.com/office/powerpoint/2010/main" val="2130214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96F81B-F662-4301-B16B-387DDF856C1D}" type="datetimeFigureOut">
              <a:rPr lang="en-US" smtClean="0"/>
              <a:t>8/2/2021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E2E6FD-D1DB-4D4D-9A59-E9B82C4FFEFA}" type="slidenum">
              <a:rPr lang="en-US" smtClean="0"/>
              <a:t>‹#›</a:t>
            </a:fld>
            <a:endParaRPr lang="en-US"/>
          </a:p>
        </p:txBody>
      </p:sp>
    </p:spTree>
    <p:extLst>
      <p:ext uri="{BB962C8B-B14F-4D97-AF65-F5344CB8AC3E}">
        <p14:creationId xmlns:p14="http://schemas.microsoft.com/office/powerpoint/2010/main" val="1258790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6F81B-F662-4301-B16B-387DDF856C1D}" type="datetimeFigureOut">
              <a:rPr lang="en-US" smtClean="0"/>
              <a:t>8/2/2021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E2E6FD-D1DB-4D4D-9A59-E9B82C4FFEFA}" type="slidenum">
              <a:rPr lang="en-US" smtClean="0"/>
              <a:t>‹#›</a:t>
            </a:fld>
            <a:endParaRPr lang="en-US"/>
          </a:p>
        </p:txBody>
      </p:sp>
    </p:spTree>
    <p:extLst>
      <p:ext uri="{BB962C8B-B14F-4D97-AF65-F5344CB8AC3E}">
        <p14:creationId xmlns:p14="http://schemas.microsoft.com/office/powerpoint/2010/main" val="87210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96F81B-F662-4301-B16B-387DDF856C1D}"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2E6FD-D1DB-4D4D-9A59-E9B82C4FFEFA}" type="slidenum">
              <a:rPr lang="en-US" smtClean="0"/>
              <a:t>‹#›</a:t>
            </a:fld>
            <a:endParaRPr lang="en-US"/>
          </a:p>
        </p:txBody>
      </p:sp>
    </p:spTree>
    <p:extLst>
      <p:ext uri="{BB962C8B-B14F-4D97-AF65-F5344CB8AC3E}">
        <p14:creationId xmlns:p14="http://schemas.microsoft.com/office/powerpoint/2010/main" val="113132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96F81B-F662-4301-B16B-387DDF856C1D}"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2E6FD-D1DB-4D4D-9A59-E9B82C4FFEFA}" type="slidenum">
              <a:rPr lang="en-US" smtClean="0"/>
              <a:t>‹#›</a:t>
            </a:fld>
            <a:endParaRPr lang="en-US"/>
          </a:p>
        </p:txBody>
      </p:sp>
    </p:spTree>
    <p:extLst>
      <p:ext uri="{BB962C8B-B14F-4D97-AF65-F5344CB8AC3E}">
        <p14:creationId xmlns:p14="http://schemas.microsoft.com/office/powerpoint/2010/main" val="325278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96F81B-F662-4301-B16B-387DDF856C1D}" type="datetimeFigureOut">
              <a:rPr lang="en-US" smtClean="0"/>
              <a:t>8/2/2021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E2E6FD-D1DB-4D4D-9A59-E9B82C4FFEFA}" type="slidenum">
              <a:rPr lang="en-US" smtClean="0"/>
              <a:t>‹#›</a:t>
            </a:fld>
            <a:endParaRPr lang="en-US"/>
          </a:p>
        </p:txBody>
      </p:sp>
    </p:spTree>
    <p:extLst>
      <p:ext uri="{BB962C8B-B14F-4D97-AF65-F5344CB8AC3E}">
        <p14:creationId xmlns:p14="http://schemas.microsoft.com/office/powerpoint/2010/main" val="96284877"/>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C793699-3CDE-4993-A125-916F174D5D56}"/>
              </a:ext>
            </a:extLst>
          </p:cNvPr>
          <p:cNvSpPr>
            <a:spLocks noGrp="1"/>
          </p:cNvSpPr>
          <p:nvPr>
            <p:ph type="subTitle" idx="1"/>
          </p:nvPr>
        </p:nvSpPr>
        <p:spPr>
          <a:xfrm>
            <a:off x="5015880" y="4420358"/>
            <a:ext cx="6303147" cy="1917576"/>
          </a:xfrm>
          <a:solidFill>
            <a:schemeClr val="tx2">
              <a:lumMod val="20000"/>
              <a:lumOff val="80000"/>
            </a:schemeClr>
          </a:solidFill>
        </p:spPr>
        <p:txBody>
          <a:bodyPr>
            <a:normAutofit fontScale="55000" lnSpcReduction="20000"/>
          </a:bodyPr>
          <a:lstStyle/>
          <a:p>
            <a:pPr algn="l"/>
            <a:r>
              <a:rPr lang="en-GB" sz="4500" b="1" i="1" dirty="0">
                <a:solidFill>
                  <a:schemeClr val="bg2">
                    <a:lumMod val="25000"/>
                  </a:schemeClr>
                </a:solidFill>
                <a:effectLst>
                  <a:outerShdw blurRad="38100" dist="38100" dir="2700000" algn="tl">
                    <a:srgbClr val="000000">
                      <a:alpha val="43137"/>
                    </a:srgbClr>
                  </a:outerShdw>
                </a:effectLst>
              </a:rPr>
              <a:t>Presented To </a:t>
            </a:r>
            <a:r>
              <a:rPr lang="en-GB" sz="4500" i="1" dirty="0">
                <a:solidFill>
                  <a:schemeClr val="bg2">
                    <a:lumMod val="25000"/>
                  </a:schemeClr>
                </a:solidFill>
              </a:rPr>
              <a:t>,</a:t>
            </a:r>
          </a:p>
          <a:p>
            <a:pPr algn="l"/>
            <a:r>
              <a:rPr lang="en-GB" sz="2900" b="1" i="1" dirty="0">
                <a:solidFill>
                  <a:srgbClr val="333333"/>
                </a:solidFill>
                <a:effectLst>
                  <a:outerShdw blurRad="38100" dist="38100" dir="2700000" algn="tl">
                    <a:srgbClr val="000000">
                      <a:alpha val="43137"/>
                    </a:srgbClr>
                  </a:outerShdw>
                </a:effectLst>
                <a:latin typeface="Ubuntu"/>
              </a:rPr>
              <a:t>Mohammad </a:t>
            </a:r>
            <a:r>
              <a:rPr lang="en-GB" sz="2900" b="1" i="1" dirty="0" err="1">
                <a:solidFill>
                  <a:srgbClr val="333333"/>
                </a:solidFill>
                <a:effectLst>
                  <a:outerShdw blurRad="38100" dist="38100" dir="2700000" algn="tl">
                    <a:srgbClr val="000000">
                      <a:alpha val="43137"/>
                    </a:srgbClr>
                  </a:outerShdw>
                </a:effectLst>
                <a:latin typeface="Ubuntu"/>
              </a:rPr>
              <a:t>Nowshed</a:t>
            </a:r>
            <a:r>
              <a:rPr lang="en-GB" sz="2900" b="1" i="1" dirty="0">
                <a:solidFill>
                  <a:srgbClr val="333333"/>
                </a:solidFill>
                <a:effectLst>
                  <a:outerShdw blurRad="38100" dist="38100" dir="2700000" algn="tl">
                    <a:srgbClr val="000000">
                      <a:alpha val="43137"/>
                    </a:srgbClr>
                  </a:outerShdw>
                </a:effectLst>
                <a:latin typeface="Ubuntu"/>
              </a:rPr>
              <a:t> Al Nur</a:t>
            </a:r>
          </a:p>
          <a:p>
            <a:pPr algn="l"/>
            <a:r>
              <a:rPr lang="en-GB" sz="2900" b="1" i="1" dirty="0">
                <a:solidFill>
                  <a:srgbClr val="333333"/>
                </a:solidFill>
                <a:effectLst>
                  <a:outerShdw blurRad="38100" dist="38100" dir="2700000" algn="tl">
                    <a:srgbClr val="000000">
                      <a:alpha val="43137"/>
                    </a:srgbClr>
                  </a:outerShdw>
                </a:effectLst>
                <a:latin typeface="Lato"/>
              </a:rPr>
              <a:t>Lecturer</a:t>
            </a:r>
          </a:p>
          <a:p>
            <a:pPr algn="l"/>
            <a:br>
              <a:rPr lang="en-GB" sz="2900" b="1" i="1" dirty="0">
                <a:solidFill>
                  <a:srgbClr val="333333"/>
                </a:solidFill>
                <a:effectLst>
                  <a:outerShdw blurRad="38100" dist="38100" dir="2700000" algn="tl">
                    <a:srgbClr val="000000">
                      <a:alpha val="43137"/>
                    </a:srgbClr>
                  </a:outerShdw>
                </a:effectLst>
                <a:latin typeface="Lato"/>
              </a:rPr>
            </a:br>
            <a:r>
              <a:rPr lang="en-GB" sz="2900" b="1" i="1" dirty="0">
                <a:solidFill>
                  <a:srgbClr val="333333"/>
                </a:solidFill>
                <a:effectLst>
                  <a:outerShdw blurRad="38100" dist="38100" dir="2700000" algn="tl">
                    <a:srgbClr val="000000">
                      <a:alpha val="43137"/>
                    </a:srgbClr>
                  </a:outerShdw>
                </a:effectLst>
                <a:latin typeface="Lato"/>
              </a:rPr>
              <a:t>Department of Electrical &amp; Electronic Engineering</a:t>
            </a:r>
          </a:p>
        </p:txBody>
      </p:sp>
      <p:pic>
        <p:nvPicPr>
          <p:cNvPr id="1028" name="Picture 4" descr="BUBT">
            <a:extLst>
              <a:ext uri="{FF2B5EF4-FFF2-40B4-BE49-F238E27FC236}">
                <a16:creationId xmlns:a16="http://schemas.microsoft.com/office/drawing/2014/main" id="{18536C4B-55CA-4174-B169-CE985D800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413" y="758964"/>
            <a:ext cx="7160310" cy="13525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2E48730-715C-44C5-9D8F-153B8C4F7582}"/>
              </a:ext>
            </a:extLst>
          </p:cNvPr>
          <p:cNvSpPr txBox="1"/>
          <p:nvPr/>
        </p:nvSpPr>
        <p:spPr>
          <a:xfrm>
            <a:off x="2022260" y="2432894"/>
            <a:ext cx="7947364" cy="1553179"/>
          </a:xfrm>
          <a:prstGeom prst="rect">
            <a:avLst/>
          </a:prstGeom>
          <a:noFill/>
        </p:spPr>
        <p:txBody>
          <a:bodyPr wrap="square">
            <a:spAutoFit/>
          </a:bodyPr>
          <a:lstStyle/>
          <a:p>
            <a:pPr marL="0" marR="0" algn="ctr">
              <a:lnSpc>
                <a:spcPct val="107000"/>
              </a:lnSpc>
              <a:spcBef>
                <a:spcPts val="0"/>
              </a:spcBef>
              <a:spcAft>
                <a:spcPts val="800"/>
              </a:spcAft>
            </a:pPr>
            <a:r>
              <a:rPr lang="en-US" sz="2400" b="1" i="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Presentation Topic:</a:t>
            </a:r>
          </a:p>
          <a:p>
            <a:pPr marL="0" marR="0">
              <a:lnSpc>
                <a:spcPct val="107000"/>
              </a:lnSpc>
              <a:spcBef>
                <a:spcPts val="0"/>
              </a:spcBef>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Design a simplified circuit from a given circuit (which consists of two independent sources) which provides the same value of power to the load</a:t>
            </a:r>
            <a:r>
              <a:rPr lang="en-US" sz="20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015787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4B59-BB74-4E91-AA40-915C3FC88668}"/>
              </a:ext>
            </a:extLst>
          </p:cNvPr>
          <p:cNvSpPr>
            <a:spLocks noGrp="1"/>
          </p:cNvSpPr>
          <p:nvPr>
            <p:ph type="title"/>
          </p:nvPr>
        </p:nvSpPr>
        <p:spPr>
          <a:xfrm>
            <a:off x="3179676" y="2318903"/>
            <a:ext cx="5832648" cy="672981"/>
          </a:xfrm>
        </p:spPr>
        <p:txBody>
          <a:bodyPr>
            <a:normAutofit/>
          </a:bodyPr>
          <a:lstStyle/>
          <a:p>
            <a:r>
              <a:rPr lang="en-GB" b="1" dirty="0">
                <a:solidFill>
                  <a:schemeClr val="bg2">
                    <a:lumMod val="25000"/>
                  </a:schemeClr>
                </a:solidFill>
              </a:rPr>
              <a:t>          </a:t>
            </a:r>
            <a:r>
              <a:rPr lang="en-GB" sz="4050" b="1" u="sng" dirty="0">
                <a:solidFill>
                  <a:schemeClr val="accent5">
                    <a:lumMod val="75000"/>
                  </a:schemeClr>
                </a:solidFill>
                <a:latin typeface="Sitka Heading" panose="02000505000000020004" pitchFamily="2" charset="0"/>
              </a:rPr>
              <a:t>Team Members</a:t>
            </a:r>
            <a:endParaRPr lang="en-GB" sz="4050" u="sng" dirty="0">
              <a:solidFill>
                <a:schemeClr val="accent5">
                  <a:lumMod val="75000"/>
                </a:schemeClr>
              </a:solidFill>
              <a:latin typeface="Sitka Heading" panose="02000505000000020004" pitchFamily="2" charset="0"/>
            </a:endParaRPr>
          </a:p>
        </p:txBody>
      </p:sp>
      <p:sp>
        <p:nvSpPr>
          <p:cNvPr id="4" name="Rectangle 3">
            <a:extLst>
              <a:ext uri="{FF2B5EF4-FFF2-40B4-BE49-F238E27FC236}">
                <a16:creationId xmlns:a16="http://schemas.microsoft.com/office/drawing/2014/main" id="{EC37291F-8439-43CC-9763-CEC284D1E743}"/>
              </a:ext>
            </a:extLst>
          </p:cNvPr>
          <p:cNvSpPr/>
          <p:nvPr/>
        </p:nvSpPr>
        <p:spPr>
          <a:xfrm>
            <a:off x="5117731" y="3428999"/>
            <a:ext cx="2217341" cy="103118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14313" indent="-214313" algn="ctr">
              <a:buFont typeface="Wingdings" panose="05000000000000000000" pitchFamily="2" charset="2"/>
              <a:buChar char="Ø"/>
            </a:pPr>
            <a:r>
              <a:rPr lang="en-GB" sz="1400" b="1" dirty="0" err="1">
                <a:solidFill>
                  <a:schemeClr val="bg2">
                    <a:lumMod val="25000"/>
                  </a:schemeClr>
                </a:solidFill>
                <a:latin typeface="Segoe UI Historic" panose="020B0502040204020203" pitchFamily="34" charset="0"/>
              </a:rPr>
              <a:t>Sumaiya</a:t>
            </a:r>
            <a:r>
              <a:rPr lang="en-GB" sz="1400" b="1" dirty="0">
                <a:solidFill>
                  <a:schemeClr val="bg2">
                    <a:lumMod val="25000"/>
                  </a:schemeClr>
                </a:solidFill>
                <a:latin typeface="Segoe UI Historic" panose="020B0502040204020203" pitchFamily="34" charset="0"/>
              </a:rPr>
              <a:t> </a:t>
            </a:r>
            <a:r>
              <a:rPr lang="en-GB" sz="1400" b="1" dirty="0" err="1">
                <a:solidFill>
                  <a:schemeClr val="bg2">
                    <a:lumMod val="25000"/>
                  </a:schemeClr>
                </a:solidFill>
                <a:latin typeface="Segoe UI Historic" panose="020B0502040204020203" pitchFamily="34" charset="0"/>
              </a:rPr>
              <a:t>Akter</a:t>
            </a:r>
            <a:r>
              <a:rPr lang="en-GB" sz="1400" b="1" dirty="0">
                <a:solidFill>
                  <a:schemeClr val="bg2">
                    <a:lumMod val="25000"/>
                  </a:schemeClr>
                </a:solidFill>
                <a:latin typeface="Segoe UI Historic" panose="020B0502040204020203" pitchFamily="34" charset="0"/>
              </a:rPr>
              <a:t> </a:t>
            </a:r>
            <a:r>
              <a:rPr lang="en-GB" sz="1400" b="1" dirty="0" err="1">
                <a:solidFill>
                  <a:schemeClr val="bg2">
                    <a:lumMod val="25000"/>
                  </a:schemeClr>
                </a:solidFill>
                <a:latin typeface="Segoe UI Historic" panose="020B0502040204020203" pitchFamily="34" charset="0"/>
              </a:rPr>
              <a:t>Nurjahan</a:t>
            </a:r>
            <a:endParaRPr lang="en-GB" sz="1400" b="1" dirty="0">
              <a:solidFill>
                <a:schemeClr val="bg2">
                  <a:lumMod val="25000"/>
                </a:schemeClr>
              </a:solidFill>
              <a:latin typeface="Segoe UI Historic" panose="020B0502040204020203" pitchFamily="34" charset="0"/>
            </a:endParaRPr>
          </a:p>
          <a:p>
            <a:pPr algn="ctr"/>
            <a:r>
              <a:rPr lang="en-GB" sz="1400" b="1" dirty="0">
                <a:solidFill>
                  <a:schemeClr val="bg2">
                    <a:lumMod val="25000"/>
                  </a:schemeClr>
                </a:solidFill>
              </a:rPr>
              <a:t>ID : 20215103042</a:t>
            </a:r>
          </a:p>
          <a:p>
            <a:pPr algn="ctr"/>
            <a:r>
              <a:rPr lang="en-GB" sz="1400" b="1" dirty="0">
                <a:solidFill>
                  <a:schemeClr val="bg2">
                    <a:lumMod val="25000"/>
                  </a:schemeClr>
                </a:solidFill>
              </a:rPr>
              <a:t>Intake :47</a:t>
            </a:r>
          </a:p>
        </p:txBody>
      </p:sp>
      <p:pic>
        <p:nvPicPr>
          <p:cNvPr id="9" name="Picture 4" descr="BUBT">
            <a:extLst>
              <a:ext uri="{FF2B5EF4-FFF2-40B4-BE49-F238E27FC236}">
                <a16:creationId xmlns:a16="http://schemas.microsoft.com/office/drawing/2014/main" id="{7E08D9DE-7F3D-4E81-9CC0-8A8BE1374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845" y="529286"/>
            <a:ext cx="7160310" cy="13525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A414BD9-3440-451F-8E77-F41FC1D420A9}"/>
              </a:ext>
            </a:extLst>
          </p:cNvPr>
          <p:cNvSpPr/>
          <p:nvPr/>
        </p:nvSpPr>
        <p:spPr>
          <a:xfrm>
            <a:off x="3386920" y="4970143"/>
            <a:ext cx="2217341" cy="103118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14313" indent="-214313" algn="ctr">
              <a:buFont typeface="Wingdings" panose="05000000000000000000" pitchFamily="2" charset="2"/>
              <a:buChar char="Ø"/>
            </a:pPr>
            <a:r>
              <a:rPr lang="en-GB" sz="1400" b="1" dirty="0">
                <a:solidFill>
                  <a:schemeClr val="bg2">
                    <a:lumMod val="25000"/>
                  </a:schemeClr>
                </a:solidFill>
                <a:latin typeface="Segoe UI Historic" panose="020B0502040204020203" pitchFamily="34" charset="0"/>
              </a:rPr>
              <a:t>Shad </a:t>
            </a:r>
            <a:r>
              <a:rPr lang="en-GB" sz="1400" b="1" dirty="0" err="1">
                <a:solidFill>
                  <a:schemeClr val="bg2">
                    <a:lumMod val="25000"/>
                  </a:schemeClr>
                </a:solidFill>
                <a:latin typeface="Segoe UI Historic" panose="020B0502040204020203" pitchFamily="34" charset="0"/>
              </a:rPr>
              <a:t>islam</a:t>
            </a:r>
            <a:endParaRPr lang="en-GB" sz="1400" b="1" dirty="0">
              <a:solidFill>
                <a:schemeClr val="bg2">
                  <a:lumMod val="25000"/>
                </a:schemeClr>
              </a:solidFill>
              <a:latin typeface="Segoe UI Historic" panose="020B0502040204020203" pitchFamily="34" charset="0"/>
            </a:endParaRPr>
          </a:p>
          <a:p>
            <a:pPr algn="ctr"/>
            <a:r>
              <a:rPr lang="en-GB" sz="1400" b="1" dirty="0">
                <a:solidFill>
                  <a:schemeClr val="bg2">
                    <a:lumMod val="25000"/>
                  </a:schemeClr>
                </a:solidFill>
              </a:rPr>
              <a:t>ID : 20215103041</a:t>
            </a:r>
          </a:p>
          <a:p>
            <a:pPr algn="ctr"/>
            <a:r>
              <a:rPr lang="en-GB" sz="1400" b="1" dirty="0">
                <a:solidFill>
                  <a:schemeClr val="bg2">
                    <a:lumMod val="25000"/>
                  </a:schemeClr>
                </a:solidFill>
              </a:rPr>
              <a:t>Intake :47</a:t>
            </a:r>
          </a:p>
        </p:txBody>
      </p:sp>
      <p:sp>
        <p:nvSpPr>
          <p:cNvPr id="12" name="Rectangle 11">
            <a:extLst>
              <a:ext uri="{FF2B5EF4-FFF2-40B4-BE49-F238E27FC236}">
                <a16:creationId xmlns:a16="http://schemas.microsoft.com/office/drawing/2014/main" id="{DB1B4763-79BE-4DD6-B797-59B70037F9BE}"/>
              </a:ext>
            </a:extLst>
          </p:cNvPr>
          <p:cNvSpPr/>
          <p:nvPr/>
        </p:nvSpPr>
        <p:spPr>
          <a:xfrm>
            <a:off x="1769369" y="3428999"/>
            <a:ext cx="2217341" cy="103118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14313" indent="-214313" algn="ctr">
              <a:buFont typeface="Wingdings" panose="05000000000000000000" pitchFamily="2" charset="2"/>
              <a:buChar char="Ø"/>
            </a:pPr>
            <a:r>
              <a:rPr lang="en-GB" sz="1400" b="1" dirty="0">
                <a:solidFill>
                  <a:schemeClr val="bg2">
                    <a:lumMod val="25000"/>
                  </a:schemeClr>
                </a:solidFill>
                <a:latin typeface="Segoe UI Historic" panose="020B0502040204020203" pitchFamily="34" charset="0"/>
              </a:rPr>
              <a:t>Hamim Sheikh</a:t>
            </a:r>
          </a:p>
          <a:p>
            <a:pPr algn="ctr"/>
            <a:r>
              <a:rPr lang="en-GB" sz="1400" b="1" dirty="0">
                <a:solidFill>
                  <a:schemeClr val="bg2">
                    <a:lumMod val="25000"/>
                  </a:schemeClr>
                </a:solidFill>
              </a:rPr>
              <a:t>ID : 20215103049</a:t>
            </a:r>
          </a:p>
          <a:p>
            <a:pPr algn="ctr"/>
            <a:r>
              <a:rPr lang="en-GB" sz="1400" b="1" dirty="0">
                <a:solidFill>
                  <a:schemeClr val="bg2">
                    <a:lumMod val="25000"/>
                  </a:schemeClr>
                </a:solidFill>
              </a:rPr>
              <a:t>Intake :47</a:t>
            </a:r>
          </a:p>
        </p:txBody>
      </p:sp>
      <p:sp>
        <p:nvSpPr>
          <p:cNvPr id="13" name="Rectangle 12">
            <a:extLst>
              <a:ext uri="{FF2B5EF4-FFF2-40B4-BE49-F238E27FC236}">
                <a16:creationId xmlns:a16="http://schemas.microsoft.com/office/drawing/2014/main" id="{09E61692-05CB-4B82-86AA-FEAF751DEF4C}"/>
              </a:ext>
            </a:extLst>
          </p:cNvPr>
          <p:cNvSpPr/>
          <p:nvPr/>
        </p:nvSpPr>
        <p:spPr>
          <a:xfrm>
            <a:off x="6919270" y="4970143"/>
            <a:ext cx="2217341" cy="103118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14313" indent="-214313" algn="ctr">
              <a:buFont typeface="Wingdings" panose="05000000000000000000" pitchFamily="2" charset="2"/>
              <a:buChar char="Ø"/>
            </a:pPr>
            <a:r>
              <a:rPr lang="en-GB" sz="1400" b="1" dirty="0" err="1">
                <a:solidFill>
                  <a:schemeClr val="bg2">
                    <a:lumMod val="25000"/>
                  </a:schemeClr>
                </a:solidFill>
                <a:latin typeface="Segoe UI Historic" panose="020B0502040204020203" pitchFamily="34" charset="0"/>
              </a:rPr>
              <a:t>Ritu</a:t>
            </a:r>
            <a:r>
              <a:rPr lang="en-GB" sz="1400" b="1" dirty="0">
                <a:solidFill>
                  <a:schemeClr val="bg2">
                    <a:lumMod val="25000"/>
                  </a:schemeClr>
                </a:solidFill>
                <a:latin typeface="Segoe UI Historic" panose="020B0502040204020203" pitchFamily="34" charset="0"/>
              </a:rPr>
              <a:t> khatun</a:t>
            </a:r>
          </a:p>
          <a:p>
            <a:pPr algn="ctr"/>
            <a:r>
              <a:rPr lang="en-GB" sz="1400" b="1" dirty="0">
                <a:solidFill>
                  <a:schemeClr val="bg2">
                    <a:lumMod val="25000"/>
                  </a:schemeClr>
                </a:solidFill>
              </a:rPr>
              <a:t>ID : 20215103031</a:t>
            </a:r>
          </a:p>
          <a:p>
            <a:pPr algn="ctr"/>
            <a:r>
              <a:rPr lang="en-GB" sz="1400" b="1" dirty="0">
                <a:solidFill>
                  <a:schemeClr val="bg2">
                    <a:lumMod val="25000"/>
                  </a:schemeClr>
                </a:solidFill>
              </a:rPr>
              <a:t>Intake :47</a:t>
            </a:r>
          </a:p>
        </p:txBody>
      </p:sp>
      <p:sp>
        <p:nvSpPr>
          <p:cNvPr id="14" name="Rectangle 13">
            <a:extLst>
              <a:ext uri="{FF2B5EF4-FFF2-40B4-BE49-F238E27FC236}">
                <a16:creationId xmlns:a16="http://schemas.microsoft.com/office/drawing/2014/main" id="{028BFAB6-3229-4B97-B577-18C8FE9C7A41}"/>
              </a:ext>
            </a:extLst>
          </p:cNvPr>
          <p:cNvSpPr/>
          <p:nvPr/>
        </p:nvSpPr>
        <p:spPr>
          <a:xfrm>
            <a:off x="8466094" y="3428999"/>
            <a:ext cx="2217341" cy="103118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14313" indent="-214313" algn="ctr">
              <a:buFont typeface="Wingdings" panose="05000000000000000000" pitchFamily="2" charset="2"/>
              <a:buChar char="Ø"/>
            </a:pPr>
            <a:r>
              <a:rPr lang="en-GB" sz="1400" b="1" dirty="0" err="1">
                <a:solidFill>
                  <a:schemeClr val="bg2">
                    <a:lumMod val="25000"/>
                  </a:schemeClr>
                </a:solidFill>
                <a:latin typeface="Segoe UI Historic" panose="020B0502040204020203" pitchFamily="34" charset="0"/>
              </a:rPr>
              <a:t>Amzad</a:t>
            </a:r>
            <a:r>
              <a:rPr lang="en-GB" sz="1400" b="1" dirty="0">
                <a:solidFill>
                  <a:schemeClr val="bg2">
                    <a:lumMod val="25000"/>
                  </a:schemeClr>
                </a:solidFill>
                <a:latin typeface="Segoe UI Historic" panose="020B0502040204020203" pitchFamily="34" charset="0"/>
              </a:rPr>
              <a:t> Hossain</a:t>
            </a:r>
          </a:p>
          <a:p>
            <a:pPr algn="ctr"/>
            <a:r>
              <a:rPr lang="en-GB" sz="1400" b="1" dirty="0">
                <a:solidFill>
                  <a:schemeClr val="bg2">
                    <a:lumMod val="25000"/>
                  </a:schemeClr>
                </a:solidFill>
              </a:rPr>
              <a:t>ID : 20215103048</a:t>
            </a:r>
          </a:p>
          <a:p>
            <a:pPr algn="ctr"/>
            <a:r>
              <a:rPr lang="en-GB" sz="1400" b="1" dirty="0">
                <a:solidFill>
                  <a:schemeClr val="bg2">
                    <a:lumMod val="25000"/>
                  </a:schemeClr>
                </a:solidFill>
              </a:rPr>
              <a:t>Intake :47</a:t>
            </a:r>
          </a:p>
        </p:txBody>
      </p:sp>
    </p:spTree>
    <p:extLst>
      <p:ext uri="{BB962C8B-B14F-4D97-AF65-F5344CB8AC3E}">
        <p14:creationId xmlns:p14="http://schemas.microsoft.com/office/powerpoint/2010/main" val="2375681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AF12E-0FE8-4475-ABDF-C1C5383001B7}"/>
              </a:ext>
            </a:extLst>
          </p:cNvPr>
          <p:cNvSpPr>
            <a:spLocks noGrp="1"/>
          </p:cNvSpPr>
          <p:nvPr>
            <p:ph type="ctrTitle"/>
          </p:nvPr>
        </p:nvSpPr>
        <p:spPr>
          <a:xfrm>
            <a:off x="1812052" y="583375"/>
            <a:ext cx="9144000" cy="883990"/>
          </a:xfrm>
        </p:spPr>
        <p:txBody>
          <a:bodyPr>
            <a:normAutofit/>
          </a:bodyPr>
          <a:lstStyle/>
          <a:p>
            <a:pPr algn="ctr"/>
            <a:r>
              <a:rPr lang="en-US" b="1" dirty="0"/>
              <a:t>Background</a:t>
            </a:r>
          </a:p>
        </p:txBody>
      </p:sp>
      <p:sp>
        <p:nvSpPr>
          <p:cNvPr id="3" name="Subtitle 2">
            <a:extLst>
              <a:ext uri="{FF2B5EF4-FFF2-40B4-BE49-F238E27FC236}">
                <a16:creationId xmlns:a16="http://schemas.microsoft.com/office/drawing/2014/main" id="{12C90C5F-6868-4413-A0F7-B8398D0EDB08}"/>
              </a:ext>
            </a:extLst>
          </p:cNvPr>
          <p:cNvSpPr>
            <a:spLocks noGrp="1"/>
          </p:cNvSpPr>
          <p:nvPr>
            <p:ph type="subTitle" idx="1"/>
          </p:nvPr>
        </p:nvSpPr>
        <p:spPr>
          <a:xfrm>
            <a:off x="1568388" y="2041865"/>
            <a:ext cx="9457678" cy="3790765"/>
          </a:xfrm>
        </p:spPr>
        <p:txBody>
          <a:bodyPr>
            <a:noAutofit/>
          </a:bodyPr>
          <a:lstStyle/>
          <a:p>
            <a:r>
              <a:rPr lang="en-US" dirty="0"/>
              <a:t>Load resistance is a circuit or a simply way to saying that load resistance is what through which you consume power .To calculate Thevenin's resistance and voltage we need to find the power source in the original circuit and remove them and calculating total resistance between the open connection points .Draw the Thevenin equivalent circuit, with the Thevenin voltage source in the series with the Thevenin's calculating total resistance between the open connection points. Draw the Thevenin equivalent Circuit, with the Thevenin voltage source in the series with the Thevenin's resistance. To calculate load current we need to find the total current flowing through by using the Ohm's Law, I= Vth/</a:t>
            </a:r>
            <a:r>
              <a:rPr lang="en-US" dirty="0" err="1"/>
              <a:t>Rth</a:t>
            </a:r>
            <a:r>
              <a:rPr lang="en-US" dirty="0"/>
              <a:t> . </a:t>
            </a:r>
          </a:p>
        </p:txBody>
      </p:sp>
    </p:spTree>
    <p:extLst>
      <p:ext uri="{BB962C8B-B14F-4D97-AF65-F5344CB8AC3E}">
        <p14:creationId xmlns:p14="http://schemas.microsoft.com/office/powerpoint/2010/main" val="2098002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4D54E-FF41-4139-B454-CC49C02D4849}"/>
              </a:ext>
            </a:extLst>
          </p:cNvPr>
          <p:cNvSpPr>
            <a:spLocks noGrp="1"/>
          </p:cNvSpPr>
          <p:nvPr>
            <p:ph type="title"/>
          </p:nvPr>
        </p:nvSpPr>
        <p:spPr/>
        <p:txBody>
          <a:bodyPr>
            <a:normAutofit/>
          </a:bodyPr>
          <a:lstStyle/>
          <a:p>
            <a:pPr algn="ctr"/>
            <a:r>
              <a:rPr lang="en-US" sz="4800" dirty="0"/>
              <a:t>Motivation</a:t>
            </a:r>
          </a:p>
        </p:txBody>
      </p:sp>
      <p:sp>
        <p:nvSpPr>
          <p:cNvPr id="3" name="Content Placeholder 2">
            <a:extLst>
              <a:ext uri="{FF2B5EF4-FFF2-40B4-BE49-F238E27FC236}">
                <a16:creationId xmlns:a16="http://schemas.microsoft.com/office/drawing/2014/main" id="{D9963487-449B-4CC7-BA44-5F35D7D37532}"/>
              </a:ext>
            </a:extLst>
          </p:cNvPr>
          <p:cNvSpPr>
            <a:spLocks noGrp="1"/>
          </p:cNvSpPr>
          <p:nvPr>
            <p:ph idx="1"/>
          </p:nvPr>
        </p:nvSpPr>
        <p:spPr>
          <a:xfrm>
            <a:off x="3158296" y="2249487"/>
            <a:ext cx="5697133" cy="3989995"/>
          </a:xfrm>
        </p:spPr>
        <p:txBody>
          <a:bodyPr/>
          <a:lstStyle/>
          <a:p>
            <a:pPr marL="0" indent="0" algn="ctr">
              <a:buNone/>
            </a:pPr>
            <a:r>
              <a:rPr lang="en-US" dirty="0"/>
              <a:t>Thevenin’s Theorem are used where the load can be Varied . So, basically these methods reduce the big linear circuit into 1 source &amp; 1 resistor. Later we can put any kind of load &amp; measure the variations of current &amp; voltages across the load. The load can be a Fan, bulb, etc.</a:t>
            </a:r>
          </a:p>
        </p:txBody>
      </p:sp>
    </p:spTree>
    <p:extLst>
      <p:ext uri="{BB962C8B-B14F-4D97-AF65-F5344CB8AC3E}">
        <p14:creationId xmlns:p14="http://schemas.microsoft.com/office/powerpoint/2010/main" val="3021919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FB88-54AF-48A0-9D23-E749B60E142B}"/>
              </a:ext>
            </a:extLst>
          </p:cNvPr>
          <p:cNvSpPr>
            <a:spLocks noGrp="1"/>
          </p:cNvSpPr>
          <p:nvPr>
            <p:ph type="title"/>
          </p:nvPr>
        </p:nvSpPr>
        <p:spPr>
          <a:xfrm>
            <a:off x="1248417" y="321015"/>
            <a:ext cx="9905998" cy="1478570"/>
          </a:xfrm>
        </p:spPr>
        <p:txBody>
          <a:bodyPr>
            <a:normAutofit/>
          </a:bodyPr>
          <a:lstStyle/>
          <a:p>
            <a:pPr algn="ctr"/>
            <a:r>
              <a:rPr lang="en-US" sz="4800" b="1" dirty="0"/>
              <a:t>Literature review</a:t>
            </a:r>
          </a:p>
        </p:txBody>
      </p:sp>
      <p:sp>
        <p:nvSpPr>
          <p:cNvPr id="3" name="Content Placeholder 2">
            <a:extLst>
              <a:ext uri="{FF2B5EF4-FFF2-40B4-BE49-F238E27FC236}">
                <a16:creationId xmlns:a16="http://schemas.microsoft.com/office/drawing/2014/main" id="{8C95720B-3D06-4602-A2B5-292DA4917B45}"/>
              </a:ext>
            </a:extLst>
          </p:cNvPr>
          <p:cNvSpPr>
            <a:spLocks noGrp="1"/>
          </p:cNvSpPr>
          <p:nvPr>
            <p:ph idx="1"/>
          </p:nvPr>
        </p:nvSpPr>
        <p:spPr>
          <a:xfrm>
            <a:off x="1725072" y="1646371"/>
            <a:ext cx="4578452" cy="4793339"/>
          </a:xfrm>
        </p:spPr>
        <p:txBody>
          <a:bodyPr>
            <a:normAutofit fontScale="92500" lnSpcReduction="20000"/>
          </a:bodyPr>
          <a:lstStyle/>
          <a:p>
            <a:r>
              <a:rPr lang="en-US" dirty="0"/>
              <a:t>Thevenin’s theorem provides a technique by which the fixed part of the circuit is replaced by an equivalent circuit. According to Thevenin’s theorem, the linear circuit in Fig. 4.23(a) can be replaced by that in Fig. 4.23(b). (The load in Fig. 4.23 may be a single resistor or another circuit.) The circuit to the left of the terminals in Fig. 4.23(b) is known as the Thevenin equivalent circuit; it was developed in 1883 by M. Leon Thevenin (1857–1926), a French telegraph Engineer.</a:t>
            </a:r>
          </a:p>
        </p:txBody>
      </p:sp>
      <p:pic>
        <p:nvPicPr>
          <p:cNvPr id="4" name="Picture 3">
            <a:extLst>
              <a:ext uri="{FF2B5EF4-FFF2-40B4-BE49-F238E27FC236}">
                <a16:creationId xmlns:a16="http://schemas.microsoft.com/office/drawing/2014/main" id="{0411C82F-3C38-4180-A137-D4E89BA629BC}"/>
              </a:ext>
            </a:extLst>
          </p:cNvPr>
          <p:cNvPicPr/>
          <p:nvPr/>
        </p:nvPicPr>
        <p:blipFill>
          <a:blip r:embed="rId2"/>
          <a:stretch>
            <a:fillRect/>
          </a:stretch>
        </p:blipFill>
        <p:spPr>
          <a:xfrm>
            <a:off x="7162766" y="2314435"/>
            <a:ext cx="3810000" cy="3749040"/>
          </a:xfrm>
          <a:prstGeom prst="rect">
            <a:avLst/>
          </a:prstGeom>
        </p:spPr>
      </p:pic>
    </p:spTree>
    <p:extLst>
      <p:ext uri="{BB962C8B-B14F-4D97-AF65-F5344CB8AC3E}">
        <p14:creationId xmlns:p14="http://schemas.microsoft.com/office/powerpoint/2010/main" val="1567547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0CD9E-82C7-4E28-BAD1-10611E7556AA}"/>
              </a:ext>
            </a:extLst>
          </p:cNvPr>
          <p:cNvSpPr>
            <a:spLocks noGrp="1"/>
          </p:cNvSpPr>
          <p:nvPr>
            <p:ph type="title"/>
          </p:nvPr>
        </p:nvSpPr>
        <p:spPr/>
        <p:txBody>
          <a:bodyPr>
            <a:normAutofit/>
          </a:bodyPr>
          <a:lstStyle/>
          <a:p>
            <a:pPr algn="ctr"/>
            <a:r>
              <a:rPr lang="en-US" sz="4800" b="1" dirty="0"/>
              <a:t>Methodology</a:t>
            </a:r>
          </a:p>
        </p:txBody>
      </p:sp>
      <p:pic>
        <p:nvPicPr>
          <p:cNvPr id="4" name="Content Placeholder 3">
            <a:extLst>
              <a:ext uri="{FF2B5EF4-FFF2-40B4-BE49-F238E27FC236}">
                <a16:creationId xmlns:a16="http://schemas.microsoft.com/office/drawing/2014/main" id="{254F9067-743A-486A-8A61-CACB542DD3B7}"/>
              </a:ext>
            </a:extLst>
          </p:cNvPr>
          <p:cNvPicPr>
            <a:picLocks noGrp="1"/>
          </p:cNvPicPr>
          <p:nvPr>
            <p:ph idx="1"/>
          </p:nvPr>
        </p:nvPicPr>
        <p:blipFill>
          <a:blip r:embed="rId2"/>
          <a:stretch>
            <a:fillRect/>
          </a:stretch>
        </p:blipFill>
        <p:spPr>
          <a:xfrm>
            <a:off x="2475722" y="2372893"/>
            <a:ext cx="7548664" cy="3528366"/>
          </a:xfrm>
          <a:prstGeom prst="rect">
            <a:avLst/>
          </a:prstGeom>
        </p:spPr>
      </p:pic>
    </p:spTree>
    <p:extLst>
      <p:ext uri="{BB962C8B-B14F-4D97-AF65-F5344CB8AC3E}">
        <p14:creationId xmlns:p14="http://schemas.microsoft.com/office/powerpoint/2010/main" val="925162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01C0D-E36D-462F-AA43-0A08BCB73071}"/>
              </a:ext>
            </a:extLst>
          </p:cNvPr>
          <p:cNvSpPr>
            <a:spLocks noGrp="1"/>
          </p:cNvSpPr>
          <p:nvPr>
            <p:ph type="title"/>
          </p:nvPr>
        </p:nvSpPr>
        <p:spPr>
          <a:xfrm>
            <a:off x="1462426" y="0"/>
            <a:ext cx="9905998" cy="1128409"/>
          </a:xfrm>
        </p:spPr>
        <p:txBody>
          <a:bodyPr>
            <a:normAutofit/>
          </a:bodyPr>
          <a:lstStyle/>
          <a:p>
            <a:pPr algn="ctr"/>
            <a:r>
              <a:rPr lang="en-US" sz="4800" b="1" dirty="0"/>
              <a:t>Detailed Circuit Diagram</a:t>
            </a:r>
          </a:p>
        </p:txBody>
      </p:sp>
      <p:pic>
        <p:nvPicPr>
          <p:cNvPr id="4" name="Content Placeholder 3">
            <a:extLst>
              <a:ext uri="{FF2B5EF4-FFF2-40B4-BE49-F238E27FC236}">
                <a16:creationId xmlns:a16="http://schemas.microsoft.com/office/drawing/2014/main" id="{EE2AA5AD-5FAF-4261-BBCF-C2D101A7DE62}"/>
              </a:ext>
            </a:extLst>
          </p:cNvPr>
          <p:cNvPicPr>
            <a:picLocks noGrp="1"/>
          </p:cNvPicPr>
          <p:nvPr>
            <p:ph idx="1"/>
          </p:nvPr>
        </p:nvPicPr>
        <p:blipFill>
          <a:blip r:embed="rId2"/>
          <a:stretch>
            <a:fillRect/>
          </a:stretch>
        </p:blipFill>
        <p:spPr>
          <a:xfrm>
            <a:off x="1083048" y="1128409"/>
            <a:ext cx="5012952" cy="2541327"/>
          </a:xfrm>
          <a:prstGeom prst="rect">
            <a:avLst/>
          </a:prstGeom>
        </p:spPr>
      </p:pic>
      <p:pic>
        <p:nvPicPr>
          <p:cNvPr id="5" name="Picture 4">
            <a:extLst>
              <a:ext uri="{FF2B5EF4-FFF2-40B4-BE49-F238E27FC236}">
                <a16:creationId xmlns:a16="http://schemas.microsoft.com/office/drawing/2014/main" id="{9DB5C4FD-530B-496F-8D6A-771217FBEB8F}"/>
              </a:ext>
            </a:extLst>
          </p:cNvPr>
          <p:cNvPicPr/>
          <p:nvPr/>
        </p:nvPicPr>
        <p:blipFill>
          <a:blip r:embed="rId3"/>
          <a:stretch>
            <a:fillRect/>
          </a:stretch>
        </p:blipFill>
        <p:spPr>
          <a:xfrm>
            <a:off x="6695907" y="1128409"/>
            <a:ext cx="4889736" cy="2541327"/>
          </a:xfrm>
          <a:prstGeom prst="rect">
            <a:avLst/>
          </a:prstGeom>
        </p:spPr>
      </p:pic>
      <p:pic>
        <p:nvPicPr>
          <p:cNvPr id="6" name="Picture 5">
            <a:extLst>
              <a:ext uri="{FF2B5EF4-FFF2-40B4-BE49-F238E27FC236}">
                <a16:creationId xmlns:a16="http://schemas.microsoft.com/office/drawing/2014/main" id="{509FE825-D60E-47F5-93B6-C189B60C674B}"/>
              </a:ext>
            </a:extLst>
          </p:cNvPr>
          <p:cNvPicPr/>
          <p:nvPr/>
        </p:nvPicPr>
        <p:blipFill>
          <a:blip r:embed="rId4"/>
          <a:stretch>
            <a:fillRect/>
          </a:stretch>
        </p:blipFill>
        <p:spPr>
          <a:xfrm>
            <a:off x="3806792" y="3957039"/>
            <a:ext cx="4889736" cy="2613660"/>
          </a:xfrm>
          <a:prstGeom prst="rect">
            <a:avLst/>
          </a:prstGeom>
        </p:spPr>
      </p:pic>
    </p:spTree>
    <p:extLst>
      <p:ext uri="{BB962C8B-B14F-4D97-AF65-F5344CB8AC3E}">
        <p14:creationId xmlns:p14="http://schemas.microsoft.com/office/powerpoint/2010/main" val="3801976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1EC94-53B9-4B58-80F8-342B709BF1A1}"/>
              </a:ext>
            </a:extLst>
          </p:cNvPr>
          <p:cNvSpPr>
            <a:spLocks noGrp="1"/>
          </p:cNvSpPr>
          <p:nvPr>
            <p:ph type="title"/>
          </p:nvPr>
        </p:nvSpPr>
        <p:spPr>
          <a:xfrm>
            <a:off x="1277601" y="229411"/>
            <a:ext cx="9905998" cy="1093550"/>
          </a:xfrm>
        </p:spPr>
        <p:txBody>
          <a:bodyPr>
            <a:noAutofit/>
          </a:bodyPr>
          <a:lstStyle/>
          <a:p>
            <a:pPr algn="ctr"/>
            <a:r>
              <a:rPr lang="en-US" sz="4800" b="1" dirty="0"/>
              <a:t>Simulation/Hardware prototype </a:t>
            </a:r>
          </a:p>
        </p:txBody>
      </p:sp>
      <p:pic>
        <p:nvPicPr>
          <p:cNvPr id="4" name="Content Placeholder 3">
            <a:extLst>
              <a:ext uri="{FF2B5EF4-FFF2-40B4-BE49-F238E27FC236}">
                <a16:creationId xmlns:a16="http://schemas.microsoft.com/office/drawing/2014/main" id="{ECD30143-9AF9-47B6-A806-224D6A03C1A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29282" y="1802016"/>
            <a:ext cx="5695382" cy="3522628"/>
          </a:xfrm>
          <a:prstGeom prst="rect">
            <a:avLst/>
          </a:prstGeom>
        </p:spPr>
      </p:pic>
      <p:pic>
        <p:nvPicPr>
          <p:cNvPr id="5" name="Picture 4">
            <a:extLst>
              <a:ext uri="{FF2B5EF4-FFF2-40B4-BE49-F238E27FC236}">
                <a16:creationId xmlns:a16="http://schemas.microsoft.com/office/drawing/2014/main" id="{FDD068D9-D3AB-49AD-81FB-2A445558F4EE}"/>
              </a:ext>
            </a:extLst>
          </p:cNvPr>
          <p:cNvPicPr/>
          <p:nvPr/>
        </p:nvPicPr>
        <p:blipFill>
          <a:blip r:embed="rId3">
            <a:extLst>
              <a:ext uri="{28A0092B-C50C-407E-A947-70E740481C1C}">
                <a14:useLocalDpi xmlns:a14="http://schemas.microsoft.com/office/drawing/2010/main" val="0"/>
              </a:ext>
            </a:extLst>
          </a:blip>
          <a:stretch>
            <a:fillRect/>
          </a:stretch>
        </p:blipFill>
        <p:spPr>
          <a:xfrm>
            <a:off x="6317549" y="1802016"/>
            <a:ext cx="5695382" cy="3522628"/>
          </a:xfrm>
          <a:prstGeom prst="rect">
            <a:avLst/>
          </a:prstGeom>
        </p:spPr>
      </p:pic>
      <p:sp>
        <p:nvSpPr>
          <p:cNvPr id="7" name="TextBox 6">
            <a:extLst>
              <a:ext uri="{FF2B5EF4-FFF2-40B4-BE49-F238E27FC236}">
                <a16:creationId xmlns:a16="http://schemas.microsoft.com/office/drawing/2014/main" id="{73924682-AFE5-4EE9-9BEB-ABAE77D252CD}"/>
              </a:ext>
            </a:extLst>
          </p:cNvPr>
          <p:cNvSpPr txBox="1"/>
          <p:nvPr/>
        </p:nvSpPr>
        <p:spPr>
          <a:xfrm>
            <a:off x="2371198" y="5615923"/>
            <a:ext cx="1714419" cy="532903"/>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For V</a:t>
            </a:r>
            <a:r>
              <a:rPr lang="en-US" sz="2800" baseline="-25000" dirty="0">
                <a:effectLst/>
                <a:latin typeface="Calibri" panose="020F0502020204030204" pitchFamily="34" charset="0"/>
                <a:ea typeface="Calibri" panose="020F0502020204030204" pitchFamily="34" charset="0"/>
                <a:cs typeface="Times New Roman" panose="02020603050405020304" pitchFamily="18" charset="0"/>
              </a:rPr>
              <a:t>th</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EFA28BEC-2912-4669-A741-7A4F9DF30BFC}"/>
              </a:ext>
            </a:extLst>
          </p:cNvPr>
          <p:cNvSpPr txBox="1"/>
          <p:nvPr/>
        </p:nvSpPr>
        <p:spPr>
          <a:xfrm>
            <a:off x="8487384" y="5615922"/>
            <a:ext cx="1611550" cy="532903"/>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For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R</a:t>
            </a:r>
            <a:r>
              <a:rPr lang="en-US" sz="2800" baseline="-25000" dirty="0" err="1">
                <a:effectLst/>
                <a:latin typeface="Calibri" panose="020F0502020204030204" pitchFamily="34" charset="0"/>
                <a:ea typeface="Calibri" panose="020F0502020204030204" pitchFamily="34" charset="0"/>
                <a:cs typeface="Times New Roman" panose="02020603050405020304" pitchFamily="18" charset="0"/>
              </a:rPr>
              <a:t>th</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7990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25292-78A0-478B-9F92-249F511DF015}"/>
              </a:ext>
            </a:extLst>
          </p:cNvPr>
          <p:cNvSpPr>
            <a:spLocks noGrp="1"/>
          </p:cNvSpPr>
          <p:nvPr>
            <p:ph type="title"/>
          </p:nvPr>
        </p:nvSpPr>
        <p:spPr/>
        <p:txBody>
          <a:bodyPr>
            <a:normAutofit/>
          </a:bodyPr>
          <a:lstStyle/>
          <a:p>
            <a:pPr algn="ctr"/>
            <a:r>
              <a:rPr lang="en-US" sz="4800" b="1" dirty="0"/>
              <a:t>Conclusion</a:t>
            </a:r>
          </a:p>
        </p:txBody>
      </p:sp>
      <p:sp>
        <p:nvSpPr>
          <p:cNvPr id="3" name="Content Placeholder 2">
            <a:extLst>
              <a:ext uri="{FF2B5EF4-FFF2-40B4-BE49-F238E27FC236}">
                <a16:creationId xmlns:a16="http://schemas.microsoft.com/office/drawing/2014/main" id="{81E55A1A-7675-457D-8FC0-931E59601B52}"/>
              </a:ext>
            </a:extLst>
          </p:cNvPr>
          <p:cNvSpPr>
            <a:spLocks noGrp="1"/>
          </p:cNvSpPr>
          <p:nvPr>
            <p:ph idx="1"/>
          </p:nvPr>
        </p:nvSpPr>
        <p:spPr>
          <a:xfrm>
            <a:off x="2094724" y="2491056"/>
            <a:ext cx="5483124" cy="3748426"/>
          </a:xfrm>
        </p:spPr>
        <p:txBody>
          <a:bodyPr>
            <a:normAutofit/>
          </a:bodyPr>
          <a:lstStyle/>
          <a:p>
            <a:r>
              <a:rPr lang="en-US" b="0" i="0" dirty="0">
                <a:solidFill>
                  <a:srgbClr val="202124"/>
                </a:solidFill>
                <a:effectLst/>
                <a:latin typeface="arial" panose="020B0604020202020204" pitchFamily="34" charset="0"/>
              </a:rPr>
              <a:t>Thevenin's Theorem states that </a:t>
            </a:r>
            <a:r>
              <a:rPr lang="en-US" b="1" i="0" dirty="0">
                <a:solidFill>
                  <a:srgbClr val="202124"/>
                </a:solidFill>
                <a:effectLst/>
                <a:latin typeface="arial" panose="020B0604020202020204" pitchFamily="34" charset="0"/>
              </a:rPr>
              <a:t>it is possible to simplify any linear circuit</a:t>
            </a:r>
            <a:r>
              <a:rPr lang="en-US" b="0" i="0" dirty="0">
                <a:solidFill>
                  <a:srgbClr val="202124"/>
                </a:solidFill>
                <a:effectLst/>
                <a:latin typeface="arial" panose="020B0604020202020204" pitchFamily="34" charset="0"/>
              </a:rPr>
              <a:t>, no matter how complex, to an equivalent circuit with just a single voltage source and series resistance connected to a load.</a:t>
            </a:r>
            <a:endParaRPr lang="en-US" dirty="0"/>
          </a:p>
        </p:txBody>
      </p:sp>
    </p:spTree>
    <p:extLst>
      <p:ext uri="{BB962C8B-B14F-4D97-AF65-F5344CB8AC3E}">
        <p14:creationId xmlns:p14="http://schemas.microsoft.com/office/powerpoint/2010/main" val="6589095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62</TotalTime>
  <Words>427</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Arial</vt:lpstr>
      <vt:lpstr>Calibri</vt:lpstr>
      <vt:lpstr>Lato</vt:lpstr>
      <vt:lpstr>Segoe UI Historic</vt:lpstr>
      <vt:lpstr>Sitka Heading</vt:lpstr>
      <vt:lpstr>Tw Cen MT</vt:lpstr>
      <vt:lpstr>Ubuntu</vt:lpstr>
      <vt:lpstr>Wingdings</vt:lpstr>
      <vt:lpstr>Circuit</vt:lpstr>
      <vt:lpstr>PowerPoint Presentation</vt:lpstr>
      <vt:lpstr>          Team Members</vt:lpstr>
      <vt:lpstr>Background</vt:lpstr>
      <vt:lpstr>Motivation</vt:lpstr>
      <vt:lpstr>Literature review</vt:lpstr>
      <vt:lpstr>Methodology</vt:lpstr>
      <vt:lpstr>Detailed Circuit Diagram</vt:lpstr>
      <vt:lpstr>Simulation/Hardware prototype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Hamim</dc:creator>
  <cp:lastModifiedBy>HAMIM SHEIKH</cp:lastModifiedBy>
  <cp:revision>4</cp:revision>
  <dcterms:created xsi:type="dcterms:W3CDTF">2021-07-29T03:44:14Z</dcterms:created>
  <dcterms:modified xsi:type="dcterms:W3CDTF">2021-08-03T01:10:21Z</dcterms:modified>
</cp:coreProperties>
</file>