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4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0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35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2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1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87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1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documentation" TargetMode="External"/><Relationship Id="rId2" Type="http://schemas.openxmlformats.org/officeDocument/2006/relationships/hyperlink" Target="http://www.springframework.org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tlassian.com/opensourc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73956" y="5356579"/>
            <a:ext cx="9144000" cy="11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897" y="2155370"/>
            <a:ext cx="9144000" cy="1145206"/>
          </a:xfrm>
        </p:spPr>
        <p:txBody>
          <a:bodyPr/>
          <a:lstStyle/>
          <a:p>
            <a:r>
              <a:rPr lang="en-US" dirty="0" smtClean="0"/>
              <a:t>Spring introduction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26546" y="67227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73610" y="4404617"/>
            <a:ext cx="400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Instruction: 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Widely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is integrated into numerous framework</a:t>
            </a:r>
          </a:p>
          <a:p>
            <a:r>
              <a:rPr lang="en-US" dirty="0" smtClean="0"/>
              <a:t>Broad adoption possible because the container is portable and lightweight</a:t>
            </a:r>
          </a:p>
          <a:p>
            <a:pPr lvl="1"/>
            <a:r>
              <a:rPr lang="en-US" dirty="0" smtClean="0"/>
              <a:t>The container is itself is </a:t>
            </a:r>
            <a:r>
              <a:rPr lang="en-US" dirty="0" err="1" smtClean="0"/>
              <a:t>pojo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Integration without third-party support </a:t>
            </a:r>
          </a:p>
          <a:p>
            <a:r>
              <a:rPr lang="en-US" dirty="0" smtClean="0"/>
              <a:t>Performance overhead is rarely a consideration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5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5213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download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http://www.springframework.org/download</a:t>
            </a:r>
            <a:endParaRPr lang="en-US" dirty="0" smtClean="0"/>
          </a:p>
          <a:p>
            <a:r>
              <a:rPr lang="en-US" dirty="0" smtClean="0"/>
              <a:t>Spring documentation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www.springframework.org/documentation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https://developer.atlassian.com/opensource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Book:</a:t>
            </a:r>
          </a:p>
          <a:p>
            <a:pPr lvl="1"/>
            <a:r>
              <a:rPr lang="en-US" dirty="0" smtClean="0"/>
              <a:t>Spring in action</a:t>
            </a:r>
          </a:p>
          <a:p>
            <a:pPr lvl="1"/>
            <a:r>
              <a:rPr lang="en-US" dirty="0" smtClean="0"/>
              <a:t>Spring recipes</a:t>
            </a:r>
          </a:p>
          <a:p>
            <a:pPr lvl="1"/>
            <a:r>
              <a:rPr lang="en-US" dirty="0" smtClean="0"/>
              <a:t>Pro spring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4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6341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hello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0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hello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a plain java class model</a:t>
            </a:r>
          </a:p>
          <a:p>
            <a:pPr lvl="1"/>
            <a:r>
              <a:rPr lang="en-US" dirty="0" smtClean="0"/>
              <a:t>Use the interface pattern by coding </a:t>
            </a:r>
            <a:r>
              <a:rPr lang="en-US" dirty="0" err="1" smtClean="0"/>
              <a:t>helloworld</a:t>
            </a:r>
            <a:r>
              <a:rPr lang="en-US" dirty="0" smtClean="0"/>
              <a:t> interface and </a:t>
            </a:r>
            <a:r>
              <a:rPr lang="en-US" dirty="0" err="1" smtClean="0"/>
              <a:t>helloworldimpl</a:t>
            </a:r>
            <a:r>
              <a:rPr lang="en-US" dirty="0" smtClean="0"/>
              <a:t> implementation</a:t>
            </a:r>
          </a:p>
          <a:p>
            <a:r>
              <a:rPr lang="en-US" dirty="0" smtClean="0"/>
              <a:t>Configure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err="1" smtClean="0"/>
              <a:t>Instatiate</a:t>
            </a:r>
            <a:r>
              <a:rPr lang="en-US" dirty="0" smtClean="0"/>
              <a:t>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Acquire the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The client must only have knowledge of the interface, </a:t>
            </a:r>
            <a:r>
              <a:rPr lang="en-US" dirty="0" err="1" smtClean="0"/>
              <a:t>helloworld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7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" y="1358899"/>
            <a:ext cx="11961751" cy="38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java class model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413" y="1828799"/>
            <a:ext cx="7890740" cy="44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4" y="1897238"/>
            <a:ext cx="10107084" cy="36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spring hello world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46" y="1827512"/>
            <a:ext cx="8494468" cy="45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old java object</a:t>
            </a:r>
          </a:p>
          <a:p>
            <a:r>
              <a:rPr lang="en-US" dirty="0" smtClean="0"/>
              <a:t>What </a:t>
            </a:r>
            <a:r>
              <a:rPr lang="en-US" dirty="0" err="1" smtClean="0"/>
              <a:t>isit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Business logic</a:t>
            </a:r>
          </a:p>
          <a:p>
            <a:pPr lvl="1"/>
            <a:r>
              <a:rPr lang="en-US" dirty="0" smtClean="0"/>
              <a:t>Framework independent</a:t>
            </a:r>
          </a:p>
          <a:p>
            <a:r>
              <a:rPr lang="en-US" dirty="0" smtClean="0"/>
              <a:t>What it’s not</a:t>
            </a:r>
          </a:p>
          <a:p>
            <a:pPr lvl="1"/>
            <a:r>
              <a:rPr lang="en-US" dirty="0" smtClean="0"/>
              <a:t>Limited to the value object pattern</a:t>
            </a:r>
          </a:p>
          <a:p>
            <a:pPr lvl="1"/>
            <a:r>
              <a:rPr lang="en-US" dirty="0" smtClean="0"/>
              <a:t>Framework implementation software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err="1" smtClean="0"/>
              <a:t>Poratable</a:t>
            </a:r>
            <a:r>
              <a:rPr lang="en-US" dirty="0" smtClean="0"/>
              <a:t>, testable, flexible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Spring Hello World</a:t>
            </a:r>
          </a:p>
          <a:p>
            <a:r>
              <a:rPr lang="en-US" dirty="0" smtClean="0"/>
              <a:t>POJO development</a:t>
            </a:r>
          </a:p>
          <a:p>
            <a:r>
              <a:rPr lang="en-US" dirty="0" smtClean="0"/>
              <a:t>Runtime environment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199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system agents and interactions </a:t>
            </a:r>
          </a:p>
          <a:p>
            <a:pPr lvl="1"/>
            <a:r>
              <a:rPr lang="en-US" dirty="0" err="1" smtClean="0"/>
              <a:t>Pojo</a:t>
            </a:r>
            <a:r>
              <a:rPr lang="en-US" dirty="0" smtClean="0"/>
              <a:t> behavior classes , domain model, and dependencies</a:t>
            </a:r>
          </a:p>
          <a:p>
            <a:r>
              <a:rPr lang="en-US" dirty="0" smtClean="0"/>
              <a:t>Determine components responsibilities </a:t>
            </a:r>
          </a:p>
          <a:p>
            <a:pPr lvl="1"/>
            <a:r>
              <a:rPr lang="en-US" dirty="0" smtClean="0"/>
              <a:t>Method</a:t>
            </a:r>
          </a:p>
          <a:p>
            <a:r>
              <a:rPr lang="en-US" dirty="0" smtClean="0"/>
              <a:t>Identify information items discovered during program execution</a:t>
            </a:r>
          </a:p>
          <a:p>
            <a:pPr lvl="1"/>
            <a:r>
              <a:rPr lang="en-US" dirty="0" smtClean="0"/>
              <a:t>Method parameters</a:t>
            </a:r>
          </a:p>
          <a:p>
            <a:r>
              <a:rPr lang="en-US" dirty="0" smtClean="0"/>
              <a:t>Identify information available during </a:t>
            </a:r>
            <a:r>
              <a:rPr lang="en-US" dirty="0" err="1" smtClean="0"/>
              <a:t>inititalization</a:t>
            </a:r>
            <a:endParaRPr lang="en-US" dirty="0" smtClean="0"/>
          </a:p>
          <a:p>
            <a:pPr lvl="1"/>
            <a:r>
              <a:rPr lang="en-US" dirty="0" err="1" smtClean="0"/>
              <a:t>Initalization</a:t>
            </a:r>
            <a:r>
              <a:rPr lang="en-US" dirty="0" smtClean="0"/>
              <a:t> parameters for constructors, setters, factories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r>
              <a:rPr lang="en-US" dirty="0" smtClean="0"/>
              <a:t>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6863"/>
            <a:ext cx="10515600" cy="2830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Book library and clients</a:t>
            </a:r>
          </a:p>
          <a:p>
            <a:r>
              <a:rPr lang="en-US" dirty="0" smtClean="0"/>
              <a:t>Interactions </a:t>
            </a:r>
          </a:p>
          <a:p>
            <a:pPr lvl="1"/>
            <a:r>
              <a:rPr lang="en-US" dirty="0" smtClean="0"/>
              <a:t>Client uses book libraries</a:t>
            </a:r>
          </a:p>
          <a:p>
            <a:pPr lvl="1"/>
            <a:r>
              <a:rPr lang="en-US" dirty="0" smtClean="0"/>
              <a:t>Book library arrogate book</a:t>
            </a:r>
          </a:p>
          <a:p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Book library must search for book by title</a:t>
            </a:r>
          </a:p>
          <a:p>
            <a:pPr lvl="1"/>
            <a:r>
              <a:rPr lang="en-US" dirty="0" smtClean="0"/>
              <a:t>Client must supply search parameters, </a:t>
            </a:r>
            <a:r>
              <a:rPr lang="en-US" dirty="0" err="1" smtClean="0"/>
              <a:t>i.e</a:t>
            </a:r>
            <a:r>
              <a:rPr lang="en-US" dirty="0" smtClean="0"/>
              <a:t> title value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4" y="1799696"/>
            <a:ext cx="8598782" cy="1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r>
              <a:rPr lang="en-US" dirty="0" smtClean="0"/>
              <a:t>Development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1" y="2957689"/>
            <a:ext cx="79248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</a:t>
            </a:r>
            <a:r>
              <a:rPr lang="en-US" dirty="0" err="1" smtClean="0"/>
              <a:t>proceses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smtClean="0"/>
              <a:t>Plan for change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58554"/>
            <a:ext cx="81153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819"/>
          </a:xfrm>
        </p:spPr>
        <p:txBody>
          <a:bodyPr/>
          <a:lstStyle/>
          <a:p>
            <a:r>
              <a:rPr lang="en-US" dirty="0" smtClean="0"/>
              <a:t>Plan for new dependencies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03" y="2596444"/>
            <a:ext cx="82391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development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6286"/>
          </a:xfrm>
        </p:spPr>
        <p:txBody>
          <a:bodyPr/>
          <a:lstStyle/>
          <a:p>
            <a:r>
              <a:rPr lang="en-US" dirty="0" smtClean="0"/>
              <a:t>Plan for complex configuration development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802" y="2137100"/>
            <a:ext cx="7220621" cy="40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Pojo</a:t>
            </a:r>
            <a:r>
              <a:rPr lang="en-US" dirty="0" smtClean="0"/>
              <a:t> implementation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577217"/>
            <a:ext cx="8181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implementation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0" y="1778506"/>
            <a:ext cx="7933401" cy="45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83" y="2285823"/>
            <a:ext cx="85725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library implementation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34" y="1789691"/>
            <a:ext cx="7707103" cy="44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implementation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47" y="1853270"/>
            <a:ext cx="7731107" cy="44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1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Deliveries object dependencies at runtime</a:t>
            </a:r>
          </a:p>
          <a:p>
            <a:r>
              <a:rPr lang="en-US" dirty="0" smtClean="0"/>
              <a:t>Encourages the separation of responsibilities</a:t>
            </a:r>
          </a:p>
          <a:p>
            <a:r>
              <a:rPr lang="en-US" dirty="0" smtClean="0"/>
              <a:t>When used with the interface pattern</a:t>
            </a:r>
          </a:p>
          <a:p>
            <a:pPr lvl="1"/>
            <a:r>
              <a:rPr lang="en-US" dirty="0" smtClean="0"/>
              <a:t>Isolates implementation from clients</a:t>
            </a:r>
          </a:p>
          <a:p>
            <a:pPr lvl="1"/>
            <a:r>
              <a:rPr lang="en-US" dirty="0" smtClean="0"/>
              <a:t>Minimizes the impact on clients when implementation evolve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depending types to receives implementations</a:t>
            </a:r>
          </a:p>
          <a:p>
            <a:pPr lvl="1"/>
            <a:r>
              <a:rPr lang="en-US" dirty="0" smtClean="0"/>
              <a:t>Allow dependencies to be supplied using property setters and constructors</a:t>
            </a:r>
          </a:p>
          <a:p>
            <a:pPr lvl="1"/>
            <a:r>
              <a:rPr lang="en-US" dirty="0" smtClean="0"/>
              <a:t>Other dependency injection methods property setters or constructors</a:t>
            </a:r>
          </a:p>
          <a:p>
            <a:pPr lvl="2"/>
            <a:r>
              <a:rPr lang="en-US" dirty="0" smtClean="0"/>
              <a:t>Other dependency injection methods are also available , such as injection , but requires third-party or java reflection support</a:t>
            </a:r>
          </a:p>
          <a:p>
            <a:r>
              <a:rPr lang="en-US" dirty="0" smtClean="0"/>
              <a:t>Avoid constructing objects from the clients to fulfill dependencies</a:t>
            </a:r>
          </a:p>
          <a:p>
            <a:pPr lvl="1"/>
            <a:r>
              <a:rPr lang="en-US" dirty="0" smtClean="0"/>
              <a:t>For example , do not use the new operator to manage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candidates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25" y="1814634"/>
            <a:ext cx="7324084" cy="43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52" y="1776412"/>
            <a:ext cx="8553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90" y="1825401"/>
            <a:ext cx="7423347" cy="44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737360"/>
            <a:ext cx="10515600" cy="1752953"/>
          </a:xfrm>
        </p:spPr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Object model can be reconfigured</a:t>
            </a:r>
          </a:p>
          <a:p>
            <a:r>
              <a:rPr lang="en-US" dirty="0" smtClean="0"/>
              <a:t>Future implementation types can used without modifying and rebuilding </a:t>
            </a:r>
            <a:r>
              <a:rPr lang="en-US" dirty="0" err="1" smtClean="0"/>
              <a:t>bookreader</a:t>
            </a:r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0" y="2805664"/>
            <a:ext cx="7487524" cy="39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1397"/>
          </a:xfrm>
        </p:spPr>
        <p:txBody>
          <a:bodyPr/>
          <a:lstStyle/>
          <a:p>
            <a:r>
              <a:rPr lang="en-US" dirty="0" smtClean="0"/>
              <a:t>Hard-coded model configuration</a:t>
            </a:r>
          </a:p>
          <a:p>
            <a:pPr lvl="1"/>
            <a:r>
              <a:rPr lang="en-US" dirty="0" smtClean="0"/>
              <a:t>Object model is not portable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88" y="2476323"/>
            <a:ext cx="64198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6" y="25890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Inversion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12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are complex</a:t>
            </a:r>
          </a:p>
          <a:p>
            <a:r>
              <a:rPr lang="en-US" dirty="0" smtClean="0"/>
              <a:t>Requirements are constantly in flux</a:t>
            </a:r>
          </a:p>
          <a:p>
            <a:r>
              <a:rPr lang="en-US" dirty="0" smtClean="0"/>
              <a:t>Software architecture must be flexible</a:t>
            </a:r>
          </a:p>
          <a:p>
            <a:r>
              <a:rPr lang="en-US" dirty="0" smtClean="0"/>
              <a:t>Software components must be verifiable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6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</a:p>
          <a:p>
            <a:r>
              <a:rPr lang="en-US" dirty="0" smtClean="0"/>
              <a:t>Separate program control responsibilities</a:t>
            </a:r>
          </a:p>
          <a:p>
            <a:pPr lvl="1"/>
            <a:r>
              <a:rPr lang="en-US" dirty="0" smtClean="0"/>
              <a:t>Object </a:t>
            </a:r>
            <a:r>
              <a:rPr lang="en-US" dirty="0" err="1" smtClean="0"/>
              <a:t>instatation</a:t>
            </a:r>
            <a:endParaRPr lang="en-US" dirty="0" smtClean="0"/>
          </a:p>
          <a:p>
            <a:pPr lvl="1"/>
            <a:r>
              <a:rPr lang="en-US" dirty="0" smtClean="0"/>
              <a:t>Dependency injection</a:t>
            </a:r>
          </a:p>
          <a:p>
            <a:r>
              <a:rPr lang="en-US" dirty="0" smtClean="0"/>
              <a:t>Dependency injection is type of </a:t>
            </a:r>
            <a:r>
              <a:rPr lang="en-US" dirty="0" err="1" smtClean="0"/>
              <a:t>ioc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6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control of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9708"/>
          </a:xfrm>
        </p:spPr>
        <p:txBody>
          <a:bodyPr/>
          <a:lstStyle/>
          <a:p>
            <a:r>
              <a:rPr lang="en-US" dirty="0" smtClean="0"/>
              <a:t>Previously use </a:t>
            </a:r>
            <a:r>
              <a:rPr lang="en-US" dirty="0" err="1" smtClean="0"/>
              <a:t>ioc</a:t>
            </a:r>
            <a:endParaRPr lang="en-US" dirty="0" smtClean="0"/>
          </a:p>
          <a:p>
            <a:pPr lvl="1"/>
            <a:r>
              <a:rPr lang="en-US" dirty="0" smtClean="0"/>
              <a:t>Dependency injection example demonstrated inversion of control</a:t>
            </a:r>
            <a:endParaRPr lang="en-GB" dirty="0" smtClean="0"/>
          </a:p>
          <a:p>
            <a:r>
              <a:rPr lang="en-US" dirty="0" smtClean="0"/>
              <a:t>Moved java book library selection and initiations out of </a:t>
            </a:r>
            <a:r>
              <a:rPr lang="en-US" dirty="0" err="1" smtClean="0"/>
              <a:t>bookreader</a:t>
            </a:r>
            <a:r>
              <a:rPr lang="en-US" dirty="0" smtClean="0"/>
              <a:t> to main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2" y="2979509"/>
            <a:ext cx="8258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or plugin framework</a:t>
            </a:r>
          </a:p>
          <a:p>
            <a:pPr lvl="1"/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Registration system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Framework  uses supplied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1"/>
            <a:r>
              <a:rPr lang="en-US" dirty="0" smtClean="0"/>
              <a:t>Framework handles dependencies injection</a:t>
            </a:r>
          </a:p>
          <a:p>
            <a:r>
              <a:rPr lang="en-US" dirty="0" smtClean="0"/>
              <a:t>Runtime context uses framework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8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framework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53" y="1829754"/>
            <a:ext cx="6951874" cy="4000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90" y="5366960"/>
            <a:ext cx="6715180" cy="9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r>
              <a:rPr lang="en-US" dirty="0" smtClean="0"/>
              <a:t>Portable model configuration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89" y="2006824"/>
            <a:ext cx="53911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Avoid framework dependencies</a:t>
            </a:r>
          </a:p>
          <a:p>
            <a:pPr lvl="1"/>
            <a:r>
              <a:rPr lang="en-US" dirty="0" smtClean="0"/>
              <a:t>Capture business logic</a:t>
            </a:r>
          </a:p>
          <a:p>
            <a:pPr lvl="1"/>
            <a:r>
              <a:rPr lang="en-US" dirty="0" smtClean="0"/>
              <a:t>Avoid implementation commitments by using inversion of control and dependency injection patterns</a:t>
            </a:r>
          </a:p>
          <a:p>
            <a:r>
              <a:rPr lang="en-US" dirty="0" smtClean="0"/>
              <a:t>Create a new xml file, applicationcontext.xml, based on spring-beans.xsd</a:t>
            </a:r>
          </a:p>
          <a:p>
            <a:pPr lvl="1"/>
            <a:r>
              <a:rPr lang="en-US" dirty="0" smtClean="0"/>
              <a:t>Place applicationcontext.xml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Declare </a:t>
            </a:r>
            <a:r>
              <a:rPr lang="en-US" dirty="0" err="1" smtClean="0"/>
              <a:t>pojos</a:t>
            </a:r>
            <a:r>
              <a:rPr lang="en-US" dirty="0" smtClean="0"/>
              <a:t> using xml bean elements</a:t>
            </a:r>
          </a:p>
          <a:p>
            <a:pPr lvl="1"/>
            <a:r>
              <a:rPr lang="en-US" dirty="0" smtClean="0"/>
              <a:t>Use bean attributes id and classes for </a:t>
            </a:r>
            <a:r>
              <a:rPr lang="en-US" dirty="0" err="1" smtClean="0"/>
              <a:t>specififying</a:t>
            </a:r>
            <a:r>
              <a:rPr lang="en-US" dirty="0" smtClean="0"/>
              <a:t> the name and the type </a:t>
            </a:r>
          </a:p>
        </p:txBody>
      </p:sp>
    </p:spTree>
    <p:extLst>
      <p:ext uri="{BB962C8B-B14F-4D97-AF65-F5344CB8AC3E}">
        <p14:creationId xmlns:p14="http://schemas.microsoft.com/office/powerpoint/2010/main" val="4225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Instititate</a:t>
            </a:r>
            <a:r>
              <a:rPr lang="en-US" dirty="0" smtClean="0"/>
              <a:t> a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beanfactory</a:t>
            </a:r>
            <a:r>
              <a:rPr lang="en-US" dirty="0" smtClean="0"/>
              <a:t> implementation </a:t>
            </a:r>
          </a:p>
          <a:p>
            <a:pPr lvl="1"/>
            <a:r>
              <a:rPr lang="en-US" dirty="0" err="1" smtClean="0"/>
              <a:t>Classpathxmlapplicationcontext</a:t>
            </a:r>
            <a:r>
              <a:rPr lang="en-US" dirty="0" smtClean="0"/>
              <a:t> for integration with configuration files located in the </a:t>
            </a:r>
            <a:r>
              <a:rPr lang="en-US" dirty="0" err="1" smtClean="0"/>
              <a:t>classpath</a:t>
            </a:r>
            <a:endParaRPr lang="en-US" dirty="0" smtClean="0"/>
          </a:p>
          <a:p>
            <a:r>
              <a:rPr lang="en-US" dirty="0" smtClean="0"/>
              <a:t>Access the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Retrieve objects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bean access methods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exemple</a:t>
            </a:r>
            <a:r>
              <a:rPr lang="en-US" dirty="0" smtClean="0"/>
              <a:t> , </a:t>
            </a:r>
            <a:r>
              <a:rPr lang="en-US" dirty="0" err="1" smtClean="0"/>
              <a:t>beanfactory#getbean:object</a:t>
            </a:r>
            <a:endParaRPr lang="en-US" dirty="0" smtClean="0"/>
          </a:p>
          <a:p>
            <a:r>
              <a:rPr lang="en-US" dirty="0" smtClean="0"/>
              <a:t>Specifying the object name for the method parameters</a:t>
            </a:r>
          </a:p>
          <a:p>
            <a:pPr lvl="1"/>
            <a:r>
              <a:rPr lang="en-US" dirty="0" err="1" smtClean="0"/>
              <a:t>beanFactory.getBean</a:t>
            </a:r>
            <a:r>
              <a:rPr lang="en-US" dirty="0" smtClean="0"/>
              <a:t>(“</a:t>
            </a:r>
            <a:r>
              <a:rPr lang="en-US" dirty="0" err="1" smtClean="0"/>
              <a:t>bookLibrary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16444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EJB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products</a:t>
            </a:r>
          </a:p>
          <a:p>
            <a:r>
              <a:rPr lang="en-US" dirty="0" smtClean="0"/>
              <a:t>Unmaintainable systems</a:t>
            </a:r>
          </a:p>
          <a:p>
            <a:r>
              <a:rPr lang="en-US" dirty="0" smtClean="0"/>
              <a:t>Non-portable , framework committed business components</a:t>
            </a:r>
          </a:p>
          <a:p>
            <a:r>
              <a:rPr lang="en-US" dirty="0" smtClean="0"/>
              <a:t>Unpredictable systems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10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based on simplicity</a:t>
            </a:r>
          </a:p>
          <a:p>
            <a:r>
              <a:rPr lang="en-US" dirty="0" smtClean="0"/>
              <a:t>Maintainable systems</a:t>
            </a:r>
          </a:p>
          <a:p>
            <a:r>
              <a:rPr lang="en-US" dirty="0" smtClean="0"/>
              <a:t>Framework-independent software</a:t>
            </a:r>
          </a:p>
          <a:p>
            <a:r>
              <a:rPr lang="en-US" dirty="0" smtClean="0"/>
              <a:t>Portable components</a:t>
            </a:r>
          </a:p>
          <a:p>
            <a:r>
              <a:rPr lang="en-US" dirty="0" smtClean="0"/>
              <a:t>Testable components</a:t>
            </a:r>
          </a:p>
          <a:p>
            <a:r>
              <a:rPr lang="en-US" dirty="0" smtClean="0"/>
              <a:t>Reliable and predictable systems</a:t>
            </a:r>
          </a:p>
        </p:txBody>
      </p:sp>
    </p:spTree>
    <p:extLst>
      <p:ext uri="{BB962C8B-B14F-4D97-AF65-F5344CB8AC3E}">
        <p14:creationId xmlns:p14="http://schemas.microsoft.com/office/powerpoint/2010/main" val="16703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on </a:t>
            </a:r>
            <a:r>
              <a:rPr lang="vi-VN" dirty="0" smtClean="0"/>
              <a:t>pojo-based development</a:t>
            </a:r>
          </a:p>
          <a:p>
            <a:pPr lvl="1"/>
            <a:r>
              <a:rPr lang="vi-VN" dirty="0" smtClean="0"/>
              <a:t>Ordinary java classes that no special APIs</a:t>
            </a:r>
          </a:p>
          <a:p>
            <a:r>
              <a:rPr lang="vi-VN" dirty="0" smtClean="0"/>
              <a:t>Non-invasive for pre-existing pojos</a:t>
            </a:r>
          </a:p>
          <a:p>
            <a:r>
              <a:rPr lang="vi-VN" dirty="0" smtClean="0"/>
              <a:t>Rewards framework indenpendent business logic</a:t>
            </a:r>
          </a:p>
          <a:p>
            <a:r>
              <a:rPr lang="vi-VN" dirty="0" smtClean="0"/>
              <a:t>Encourages new software to be written as pojos</a:t>
            </a:r>
          </a:p>
          <a:p>
            <a:r>
              <a:rPr lang="vi-VN" dirty="0" smtClean="0"/>
              <a:t>Results in highly portable , reusable, and veriable software</a:t>
            </a:r>
          </a:p>
          <a:p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2991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>
                <a:latin typeface="Calibri Light" panose="020F0302020204030204" pitchFamily="34" charset="0"/>
              </a:rPr>
              <a:t>More with less custom code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Expand capibilities with less code</a:t>
            </a:r>
          </a:p>
          <a:p>
            <a:r>
              <a:rPr lang="vi-VN" dirty="0" smtClean="0"/>
              <a:t>Entensive and tested service abstractions</a:t>
            </a:r>
          </a:p>
          <a:p>
            <a:pPr lvl="1"/>
            <a:r>
              <a:rPr lang="vi-VN" dirty="0" smtClean="0"/>
              <a:t>Mail, jms, jmx, jsf, jdbc, </a:t>
            </a:r>
            <a:endParaRPr lang="en-US" dirty="0" smtClean="0"/>
          </a:p>
          <a:p>
            <a:r>
              <a:rPr lang="en-US" dirty="0" smtClean="0"/>
              <a:t>Replaces generic corporate libraries</a:t>
            </a:r>
          </a:p>
          <a:p>
            <a:r>
              <a:rPr lang="en-US" dirty="0" smtClean="0"/>
              <a:t>Mitigates custom integration because spring platform is easy to 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7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 only where needed</a:t>
            </a:r>
          </a:p>
          <a:p>
            <a:pPr lvl="1"/>
            <a:r>
              <a:rPr lang="en-US" dirty="0" smtClean="0"/>
              <a:t>Modularity allows only relevant components to be introduced to the application</a:t>
            </a:r>
          </a:p>
          <a:p>
            <a:pPr lvl="1"/>
            <a:r>
              <a:rPr lang="en-US" dirty="0" smtClean="0"/>
              <a:t>For instance choose one:</a:t>
            </a:r>
          </a:p>
          <a:p>
            <a:pPr lvl="2"/>
            <a:r>
              <a:rPr lang="en-US" dirty="0" smtClean="0"/>
              <a:t>Spring bean factory</a:t>
            </a:r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jmx</a:t>
            </a:r>
            <a:endParaRPr lang="en-US" dirty="0" smtClean="0"/>
          </a:p>
          <a:p>
            <a:pPr lvl="2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  <a:p>
            <a:pPr lvl="1"/>
            <a:r>
              <a:rPr lang="en-US" dirty="0" smtClean="0"/>
              <a:t>Framework can be interfaced in deep or shallow layers</a:t>
            </a:r>
          </a:p>
          <a:p>
            <a:pPr lvl="1"/>
            <a:r>
              <a:rPr lang="en-US" dirty="0" smtClean="0"/>
              <a:t>Interfaces are consistent at each layer</a:t>
            </a:r>
          </a:p>
          <a:p>
            <a:r>
              <a:rPr lang="en-US" dirty="0" smtClean="0"/>
              <a:t>Turn-key solution</a:t>
            </a:r>
          </a:p>
          <a:p>
            <a:pPr lvl="1"/>
            <a:r>
              <a:rPr lang="en-US" dirty="0" smtClean="0"/>
              <a:t>Spring components can be integrated fast, with minimal effort and predictable results</a:t>
            </a:r>
          </a:p>
          <a:p>
            <a:pPr lvl="1"/>
            <a:r>
              <a:rPr lang="en-US" dirty="0" smtClean="0"/>
              <a:t>Interfaces are clear and consistent</a:t>
            </a:r>
          </a:p>
        </p:txBody>
      </p:sp>
    </p:spTree>
    <p:extLst>
      <p:ext uri="{BB962C8B-B14F-4D97-AF65-F5344CB8AC3E}">
        <p14:creationId xmlns:p14="http://schemas.microsoft.com/office/powerpoint/2010/main" val="346331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1082</TotalTime>
  <Words>828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Retrospect</vt:lpstr>
      <vt:lpstr>Spring introduction</vt:lpstr>
      <vt:lpstr>Outline</vt:lpstr>
      <vt:lpstr>Motivation</vt:lpstr>
      <vt:lpstr>Software development Challenges</vt:lpstr>
      <vt:lpstr>EJB approach</vt:lpstr>
      <vt:lpstr>Spring approach</vt:lpstr>
      <vt:lpstr>Pure java</vt:lpstr>
      <vt:lpstr>More with less custom code</vt:lpstr>
      <vt:lpstr>Modular</vt:lpstr>
      <vt:lpstr>Widely available</vt:lpstr>
      <vt:lpstr>Spring setup</vt:lpstr>
      <vt:lpstr>Spring download</vt:lpstr>
      <vt:lpstr>Spring hello world</vt:lpstr>
      <vt:lpstr>Spring hello world</vt:lpstr>
      <vt:lpstr>PowerPoint Presentation</vt:lpstr>
      <vt:lpstr>Plain java class model</vt:lpstr>
      <vt:lpstr>Spring ioc configuration</vt:lpstr>
      <vt:lpstr>Executing spring hello world</vt:lpstr>
      <vt:lpstr>Pojo development</vt:lpstr>
      <vt:lpstr>Pojo development process</vt:lpstr>
      <vt:lpstr>Pojo development proceses example</vt:lpstr>
      <vt:lpstr>Pojo development proceses</vt:lpstr>
      <vt:lpstr>Pojo development proceses</vt:lpstr>
      <vt:lpstr>Pojo development process</vt:lpstr>
      <vt:lpstr>Pojo development processes</vt:lpstr>
      <vt:lpstr>Pojo implementation example</vt:lpstr>
      <vt:lpstr>Book implementation</vt:lpstr>
      <vt:lpstr>Book library implementation</vt:lpstr>
      <vt:lpstr>Book library implementation</vt:lpstr>
      <vt:lpstr>Client implementation</vt:lpstr>
      <vt:lpstr>Dependency injection</vt:lpstr>
      <vt:lpstr>Dependency injection</vt:lpstr>
      <vt:lpstr>Dependency injection process</vt:lpstr>
      <vt:lpstr>Dependency injection candidates</vt:lpstr>
      <vt:lpstr>Dependency injection example</vt:lpstr>
      <vt:lpstr>Example </vt:lpstr>
      <vt:lpstr>Model analysis</vt:lpstr>
      <vt:lpstr>Model analysis</vt:lpstr>
      <vt:lpstr>Inversion control</vt:lpstr>
      <vt:lpstr>Introduction </vt:lpstr>
      <vt:lpstr>Inversion control of example</vt:lpstr>
      <vt:lpstr>Ioc framework</vt:lpstr>
      <vt:lpstr>Ioc framework example</vt:lpstr>
      <vt:lpstr>Model analysis</vt:lpstr>
      <vt:lpstr>Summary </vt:lpstr>
      <vt:lpstr>Summary (cont)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47</cp:revision>
  <dcterms:created xsi:type="dcterms:W3CDTF">2016-07-19T01:45:52Z</dcterms:created>
  <dcterms:modified xsi:type="dcterms:W3CDTF">2016-07-25T07:01:04Z</dcterms:modified>
</cp:coreProperties>
</file>