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59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35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778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194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994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127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470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96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272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84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5819C6C-1328-47A7-9531-77311B1A3D98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48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24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5819C6C-1328-47A7-9531-77311B1A3D98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316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2641" y="2583463"/>
            <a:ext cx="9144000" cy="1184452"/>
          </a:xfrm>
        </p:spPr>
        <p:txBody>
          <a:bodyPr/>
          <a:lstStyle/>
          <a:p>
            <a:r>
              <a:rPr lang="en-US" dirty="0" smtClean="0"/>
              <a:t>Spring Integration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4263521" y="4305738"/>
            <a:ext cx="3976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Instruction: </a:t>
            </a:r>
            <a:r>
              <a:rPr lang="en-US" dirty="0"/>
              <a:t>NGUYEN ANH MINH (M. Sc.)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114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options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Timeout</a:t>
            </a:r>
          </a:p>
          <a:p>
            <a:r>
              <a:rPr lang="en-US" dirty="0" smtClean="0"/>
              <a:t>Transaction time ceiling in seconds</a:t>
            </a:r>
          </a:p>
          <a:p>
            <a:r>
              <a:rPr lang="en-US" dirty="0" smtClean="0"/>
              <a:t>Defaults to none, -1</a:t>
            </a:r>
          </a:p>
          <a:p>
            <a:r>
              <a:rPr lang="en-US" dirty="0" smtClean="0"/>
              <a:t>Read-only</a:t>
            </a:r>
          </a:p>
          <a:p>
            <a:pPr lvl="1"/>
            <a:r>
              <a:rPr lang="en-US" dirty="0" smtClean="0"/>
              <a:t>Determine if changes to database are permitted</a:t>
            </a:r>
          </a:p>
          <a:p>
            <a:pPr lvl="1"/>
            <a:r>
              <a:rPr lang="en-US" dirty="0" smtClean="0"/>
              <a:t>Default to false</a:t>
            </a:r>
            <a:endParaRPr lang="en-US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873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@Transactional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or method  annotation</a:t>
            </a:r>
          </a:p>
          <a:p>
            <a:pPr lvl="1"/>
            <a:r>
              <a:rPr lang="en-US" dirty="0" smtClean="0"/>
              <a:t>@transactional</a:t>
            </a:r>
          </a:p>
          <a:p>
            <a:r>
              <a:rPr lang="en-US" dirty="0" smtClean="0"/>
              <a:t>Annotation properties</a:t>
            </a:r>
          </a:p>
          <a:p>
            <a:pPr lvl="1"/>
            <a:r>
              <a:rPr lang="en-US" dirty="0" smtClean="0"/>
              <a:t>Fined-grained settings</a:t>
            </a:r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192" y="4160837"/>
            <a:ext cx="762952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72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@transactional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0508"/>
          </a:xfrm>
        </p:spPr>
        <p:txBody>
          <a:bodyPr/>
          <a:lstStyle/>
          <a:p>
            <a:r>
              <a:rPr lang="en-US" dirty="0" smtClean="0"/>
              <a:t>Annotated source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812" y="2352851"/>
            <a:ext cx="8334375" cy="1362075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901898"/>
            <a:ext cx="10515600" cy="680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Bean definition</a:t>
            </a:r>
          </a:p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962" y="4769378"/>
            <a:ext cx="827722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91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transaction implication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Coordinate direct data source access with transaction management</a:t>
            </a:r>
          </a:p>
          <a:p>
            <a:pPr lvl="1"/>
            <a:r>
              <a:rPr lang="en-US" dirty="0" err="1" smtClean="0"/>
              <a:t>Aquire</a:t>
            </a:r>
            <a:r>
              <a:rPr lang="en-US" dirty="0" smtClean="0"/>
              <a:t> connections via </a:t>
            </a:r>
            <a:r>
              <a:rPr lang="en-US" dirty="0" err="1" smtClean="0"/>
              <a:t>DataSourceUtils</a:t>
            </a:r>
            <a:r>
              <a:rPr lang="en-US" dirty="0" smtClean="0"/>
              <a:t> API </a:t>
            </a:r>
          </a:p>
          <a:p>
            <a:pPr lvl="1"/>
            <a:r>
              <a:rPr lang="en-US" dirty="0" smtClean="0"/>
              <a:t>E.g</a:t>
            </a:r>
            <a:r>
              <a:rPr lang="en-US" b="1" dirty="0" smtClean="0"/>
              <a:t>. static method </a:t>
            </a:r>
            <a:r>
              <a:rPr lang="en-US" dirty="0" err="1" smtClean="0"/>
              <a:t>getConnection</a:t>
            </a:r>
            <a:r>
              <a:rPr lang="en-US" dirty="0" smtClean="0"/>
              <a:t> (</a:t>
            </a:r>
            <a:r>
              <a:rPr lang="en-US" dirty="0" err="1" smtClean="0"/>
              <a:t>dataSource</a:t>
            </a:r>
            <a:r>
              <a:rPr lang="en-US" dirty="0" smtClean="0"/>
              <a:t>)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75009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933" y="2464858"/>
            <a:ext cx="10515600" cy="1325563"/>
          </a:xfrm>
        </p:spPr>
        <p:txBody>
          <a:bodyPr/>
          <a:lstStyle/>
          <a:p>
            <a:r>
              <a:rPr lang="en-US" dirty="0" smtClean="0"/>
              <a:t>Creating a Transactional test environment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324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approach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Provides testing bean definitions</a:t>
            </a:r>
          </a:p>
          <a:p>
            <a:pPr lvl="1"/>
            <a:r>
              <a:rPr lang="en-US" dirty="0" smtClean="0"/>
              <a:t>Mock beans</a:t>
            </a:r>
          </a:p>
          <a:p>
            <a:pPr lvl="2"/>
            <a:r>
              <a:rPr lang="en-US" dirty="0" smtClean="0"/>
              <a:t>Data source</a:t>
            </a:r>
          </a:p>
          <a:p>
            <a:pPr lvl="2"/>
            <a:r>
              <a:rPr lang="en-US" dirty="0" smtClean="0"/>
              <a:t>Transaction manager</a:t>
            </a:r>
          </a:p>
          <a:p>
            <a:pPr lvl="1"/>
            <a:r>
              <a:rPr lang="en-US" dirty="0" smtClean="0"/>
              <a:t>Test support beans</a:t>
            </a:r>
          </a:p>
          <a:p>
            <a:pPr lvl="2"/>
            <a:r>
              <a:rPr lang="en-US" dirty="0" smtClean="0"/>
              <a:t>JDBC template	</a:t>
            </a:r>
          </a:p>
          <a:p>
            <a:r>
              <a:rPr lang="en-US" dirty="0" smtClean="0"/>
              <a:t>Create test class</a:t>
            </a:r>
          </a:p>
          <a:p>
            <a:r>
              <a:rPr lang="en-US" dirty="0" smtClean="0"/>
              <a:t>Integrate transaction </a:t>
            </a:r>
            <a:r>
              <a:rPr lang="en-US" dirty="0" err="1" smtClean="0"/>
              <a:t>managemement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TransactionConfiguration</a:t>
            </a:r>
            <a:endParaRPr lang="en-US" dirty="0" smtClean="0"/>
          </a:p>
          <a:p>
            <a:pPr lvl="1"/>
            <a:r>
              <a:rPr lang="en-US" dirty="0" smtClean="0"/>
              <a:t>@Transactional</a:t>
            </a:r>
          </a:p>
          <a:p>
            <a:r>
              <a:rPr lang="en-US" dirty="0" smtClean="0"/>
              <a:t>Integrate transaction management support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717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JDBC template support</a:t>
            </a:r>
          </a:p>
          <a:p>
            <a:pPr lvl="1"/>
            <a:r>
              <a:rPr lang="en-US" dirty="0" smtClean="0"/>
              <a:t>Spring-</a:t>
            </a:r>
            <a:r>
              <a:rPr lang="en-US" dirty="0" err="1" smtClean="0"/>
              <a:t>jdbc</a:t>
            </a:r>
            <a:r>
              <a:rPr lang="en-US" dirty="0" smtClean="0"/>
              <a:t>, spring-</a:t>
            </a:r>
            <a:r>
              <a:rPr lang="en-US" dirty="0" err="1" smtClean="0"/>
              <a:t>tx</a:t>
            </a:r>
            <a:r>
              <a:rPr lang="en-US" dirty="0" smtClean="0"/>
              <a:t>, spring-core</a:t>
            </a:r>
          </a:p>
          <a:p>
            <a:r>
              <a:rPr lang="en-US" dirty="0" smtClean="0"/>
              <a:t>AOP support</a:t>
            </a:r>
          </a:p>
          <a:p>
            <a:pPr lvl="1"/>
            <a:r>
              <a:rPr lang="en-US" dirty="0" smtClean="0"/>
              <a:t>Spring-</a:t>
            </a:r>
            <a:r>
              <a:rPr lang="en-US" dirty="0" err="1" smtClean="0"/>
              <a:t>aop</a:t>
            </a:r>
            <a:r>
              <a:rPr lang="en-US" dirty="0" smtClean="0"/>
              <a:t>, </a:t>
            </a:r>
            <a:r>
              <a:rPr lang="en-US" dirty="0" err="1" smtClean="0"/>
              <a:t>aspectjweaver</a:t>
            </a:r>
            <a:r>
              <a:rPr lang="en-US" dirty="0" smtClean="0"/>
              <a:t>, </a:t>
            </a:r>
            <a:r>
              <a:rPr lang="en-US" dirty="0" err="1" smtClean="0"/>
              <a:t>aopalliance</a:t>
            </a:r>
            <a:endParaRPr lang="en-US" dirty="0" smtClean="0"/>
          </a:p>
          <a:p>
            <a:r>
              <a:rPr lang="en-US" dirty="0" err="1" smtClean="0"/>
              <a:t>IoC</a:t>
            </a:r>
            <a:r>
              <a:rPr lang="en-US" dirty="0" smtClean="0"/>
              <a:t> </a:t>
            </a:r>
            <a:r>
              <a:rPr lang="en-US" dirty="0" err="1" smtClean="0"/>
              <a:t>intergration</a:t>
            </a:r>
            <a:r>
              <a:rPr lang="en-US" dirty="0" smtClean="0"/>
              <a:t> testing</a:t>
            </a:r>
          </a:p>
          <a:p>
            <a:pPr lvl="1"/>
            <a:r>
              <a:rPr lang="en-US" dirty="0" smtClean="0"/>
              <a:t>Spring-test, spring-core, spring-beans, spring-context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104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bean definitions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350" y="1981200"/>
            <a:ext cx="9043074" cy="405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67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bean definition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28864"/>
          </a:xfrm>
        </p:spPr>
        <p:txBody>
          <a:bodyPr/>
          <a:lstStyle/>
          <a:p>
            <a:r>
              <a:rPr lang="en-US" dirty="0" err="1" smtClean="0"/>
              <a:t>Classpath</a:t>
            </a:r>
            <a:r>
              <a:rPr lang="en-US" dirty="0" smtClean="0"/>
              <a:t> :// coreservletsContext.xml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565" y="2647598"/>
            <a:ext cx="9378069" cy="356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7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bean definitions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536" y="1802165"/>
            <a:ext cx="828675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0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transactions with Spring</a:t>
            </a:r>
          </a:p>
          <a:p>
            <a:r>
              <a:rPr lang="en-US" dirty="0" smtClean="0"/>
              <a:t>Create transaction with test environment</a:t>
            </a:r>
          </a:p>
          <a:p>
            <a:r>
              <a:rPr lang="en-US" dirty="0" smtClean="0"/>
              <a:t>Spring and JPA integration</a:t>
            </a:r>
          </a:p>
          <a:p>
            <a:r>
              <a:rPr lang="en-US" dirty="0" smtClean="0"/>
              <a:t>Spring and JPA and JSF integration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443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class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94997"/>
          </a:xfrm>
        </p:spPr>
        <p:txBody>
          <a:bodyPr/>
          <a:lstStyle/>
          <a:p>
            <a:r>
              <a:rPr lang="en-US" dirty="0" err="1" smtClean="0"/>
              <a:t>Coreservlets.customerDaoIntergrationTest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378" y="2349147"/>
            <a:ext cx="7924800" cy="74295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68680" y="3078338"/>
            <a:ext cx="10515600" cy="894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Integrate spring container</a:t>
            </a:r>
          </a:p>
          <a:p>
            <a:endParaRPr lang="en-US" dirty="0" smtClean="0"/>
          </a:p>
          <a:p>
            <a:pPr lvl="1"/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890" y="3578400"/>
            <a:ext cx="8105775" cy="1076325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921102" y="4436533"/>
            <a:ext cx="10515600" cy="58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Integrate bean definitions</a:t>
            </a:r>
          </a:p>
          <a:p>
            <a:endParaRPr lang="en-US" dirty="0" smtClean="0"/>
          </a:p>
          <a:p>
            <a:pPr lvl="1"/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6014" y="4932344"/>
            <a:ext cx="839152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13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transaction management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209" y="2275064"/>
            <a:ext cx="812482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2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 test fixtures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596" y="1916466"/>
            <a:ext cx="8320807" cy="420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1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Leverage transaction support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755" y="1880314"/>
            <a:ext cx="8867017" cy="436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49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 test cases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734" y="2739707"/>
            <a:ext cx="10475487" cy="259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67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630" y="243395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Spring and JPA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045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Leverage spring-</a:t>
            </a:r>
            <a:r>
              <a:rPr lang="en-US" dirty="0" err="1" smtClean="0"/>
              <a:t>orm</a:t>
            </a:r>
            <a:endParaRPr lang="en-US" dirty="0" smtClean="0"/>
          </a:p>
          <a:p>
            <a:r>
              <a:rPr lang="en-US" dirty="0" smtClean="0"/>
              <a:t>Configure </a:t>
            </a:r>
            <a:r>
              <a:rPr lang="en-US" dirty="0" err="1" smtClean="0"/>
              <a:t>entirymanager</a:t>
            </a:r>
            <a:endParaRPr lang="en-US" dirty="0" smtClean="0"/>
          </a:p>
          <a:p>
            <a:r>
              <a:rPr lang="en-US" dirty="0" smtClean="0"/>
              <a:t>Integrate JPA persistence unit</a:t>
            </a:r>
          </a:p>
          <a:p>
            <a:r>
              <a:rPr lang="en-US" dirty="0" smtClean="0"/>
              <a:t>Integrate JPA vendor; e.g. Hibernate</a:t>
            </a:r>
          </a:p>
          <a:p>
            <a:r>
              <a:rPr lang="en-US" dirty="0" smtClean="0"/>
              <a:t>Inject </a:t>
            </a:r>
            <a:r>
              <a:rPr lang="en-US" dirty="0" err="1" smtClean="0"/>
              <a:t>entitymanager</a:t>
            </a:r>
            <a:r>
              <a:rPr lang="en-US" dirty="0" smtClean="0"/>
              <a:t> into business beans</a:t>
            </a:r>
          </a:p>
          <a:p>
            <a:r>
              <a:rPr lang="en-US" dirty="0" smtClean="0"/>
              <a:t>Integrate spring transaction management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993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Map class to table</a:t>
            </a:r>
          </a:p>
          <a:p>
            <a:pPr lvl="1"/>
            <a:r>
              <a:rPr lang="en-US" dirty="0" smtClean="0"/>
              <a:t>JPA annotations ; </a:t>
            </a:r>
            <a:r>
              <a:rPr lang="en-US" dirty="0" err="1" smtClean="0"/>
              <a:t>e.g</a:t>
            </a:r>
            <a:r>
              <a:rPr lang="en-US" dirty="0" smtClean="0"/>
              <a:t> @entity , @table, @id, @column </a:t>
            </a:r>
          </a:p>
          <a:p>
            <a:r>
              <a:rPr lang="en-US" dirty="0" smtClean="0"/>
              <a:t>Implement DAO</a:t>
            </a:r>
          </a:p>
          <a:p>
            <a:pPr lvl="1"/>
            <a:r>
              <a:rPr lang="en-US" dirty="0" smtClean="0"/>
              <a:t>Define and /or inject </a:t>
            </a:r>
            <a:r>
              <a:rPr lang="en-US" dirty="0" err="1" smtClean="0"/>
              <a:t>javax.persistence.entitymanager</a:t>
            </a:r>
            <a:endParaRPr lang="en-US" dirty="0" smtClean="0"/>
          </a:p>
          <a:p>
            <a:pPr lvl="2"/>
            <a:r>
              <a:rPr lang="en-US" dirty="0" smtClean="0"/>
              <a:t>@</a:t>
            </a:r>
            <a:r>
              <a:rPr lang="en-US" dirty="0" err="1" smtClean="0"/>
              <a:t>persistenceContext</a:t>
            </a:r>
            <a:r>
              <a:rPr lang="en-US" dirty="0" smtClean="0"/>
              <a:t> (unit name =“</a:t>
            </a:r>
            <a:r>
              <a:rPr lang="en-US" dirty="0" err="1" smtClean="0"/>
              <a:t>unitName</a:t>
            </a:r>
            <a:r>
              <a:rPr lang="en-US" dirty="0" smtClean="0"/>
              <a:t>”)</a:t>
            </a:r>
          </a:p>
          <a:p>
            <a:pPr lvl="1"/>
            <a:r>
              <a:rPr lang="en-US" dirty="0" smtClean="0"/>
              <a:t>Implement business methods</a:t>
            </a:r>
          </a:p>
          <a:p>
            <a:pPr lvl="2"/>
            <a:r>
              <a:rPr lang="en-US" dirty="0" smtClean="0"/>
              <a:t>Use </a:t>
            </a:r>
            <a:r>
              <a:rPr lang="en-US" dirty="0" err="1" smtClean="0"/>
              <a:t>javax.persistence.entitymanager</a:t>
            </a:r>
            <a:endParaRPr lang="en-US" dirty="0" smtClean="0"/>
          </a:p>
          <a:p>
            <a:r>
              <a:rPr lang="en-US" dirty="0" smtClean="0"/>
              <a:t>Create DAO bean definition</a:t>
            </a:r>
          </a:p>
          <a:p>
            <a:pPr lvl="1"/>
            <a:r>
              <a:rPr lang="en-US" dirty="0" smtClean="0"/>
              <a:t>&lt;/bean&gt;</a:t>
            </a:r>
          </a:p>
          <a:p>
            <a:r>
              <a:rPr lang="en-US" dirty="0" smtClean="0"/>
              <a:t>Add spring ORM Jar</a:t>
            </a:r>
          </a:p>
          <a:p>
            <a:r>
              <a:rPr lang="en-US" dirty="0" smtClean="0"/>
              <a:t>Create persistence .xml</a:t>
            </a:r>
          </a:p>
          <a:p>
            <a:pPr lvl="1"/>
            <a:r>
              <a:rPr lang="en-US" dirty="0" err="1" smtClean="0"/>
              <a:t>Classpath</a:t>
            </a:r>
            <a:r>
              <a:rPr lang="en-US" dirty="0" smtClean="0"/>
              <a:t>:/META-INF/persistence.xml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654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continued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Configure JPA entity manager</a:t>
            </a:r>
          </a:p>
          <a:p>
            <a:pPr lvl="1"/>
            <a:r>
              <a:rPr lang="en-US" dirty="0" smtClean="0"/>
              <a:t>Persistence unit name</a:t>
            </a:r>
          </a:p>
          <a:p>
            <a:pPr lvl="1"/>
            <a:r>
              <a:rPr lang="en-US" dirty="0" smtClean="0"/>
              <a:t>JPA vendor</a:t>
            </a:r>
          </a:p>
          <a:p>
            <a:pPr lvl="2"/>
            <a:r>
              <a:rPr lang="en-US" dirty="0" err="1" smtClean="0"/>
              <a:t>E.g</a:t>
            </a:r>
            <a:r>
              <a:rPr lang="en-US" dirty="0" smtClean="0"/>
              <a:t> Hibernate with RDBMS client dialect</a:t>
            </a:r>
          </a:p>
          <a:p>
            <a:r>
              <a:rPr lang="en-US" dirty="0" smtClean="0"/>
              <a:t>Integration transaction</a:t>
            </a:r>
          </a:p>
          <a:p>
            <a:pPr lvl="1"/>
            <a:r>
              <a:rPr lang="en-US" dirty="0" smtClean="0"/>
              <a:t>Transaction advice</a:t>
            </a:r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tx:advice</a:t>
            </a:r>
            <a:r>
              <a:rPr lang="en-US" dirty="0" smtClean="0"/>
              <a:t>/&gt;</a:t>
            </a:r>
            <a:endParaRPr lang="en-GB" dirty="0" smtClean="0"/>
          </a:p>
          <a:p>
            <a:pPr lvl="1"/>
            <a:r>
              <a:rPr lang="en-US" dirty="0" smtClean="0"/>
              <a:t>Transaction manager</a:t>
            </a:r>
          </a:p>
          <a:p>
            <a:pPr lvl="2"/>
            <a:r>
              <a:rPr lang="en-US" dirty="0" err="1" smtClean="0"/>
              <a:t>PlatformTransactionManager</a:t>
            </a:r>
            <a:endParaRPr lang="en-US" dirty="0" smtClean="0"/>
          </a:p>
          <a:p>
            <a:pPr lvl="1"/>
            <a:r>
              <a:rPr lang="en-US" dirty="0" smtClean="0"/>
              <a:t>Aspect</a:t>
            </a:r>
          </a:p>
          <a:p>
            <a:pPr lvl="2"/>
            <a:r>
              <a:rPr lang="en-US" dirty="0" smtClean="0"/>
              <a:t>Define </a:t>
            </a:r>
            <a:r>
              <a:rPr lang="en-US" dirty="0" err="1" smtClean="0"/>
              <a:t>pointcut</a:t>
            </a:r>
            <a:r>
              <a:rPr lang="en-US" dirty="0" smtClean="0"/>
              <a:t> referencing application</a:t>
            </a:r>
          </a:p>
          <a:p>
            <a:pPr lvl="2"/>
            <a:r>
              <a:rPr lang="en-US" dirty="0" smtClean="0"/>
              <a:t>Define aspect applying TX advice to application</a:t>
            </a:r>
          </a:p>
          <a:p>
            <a:r>
              <a:rPr lang="en-US" dirty="0" smtClean="0"/>
              <a:t>Register bean post processor</a:t>
            </a:r>
          </a:p>
          <a:p>
            <a:pPr lvl="1"/>
            <a:r>
              <a:rPr lang="en-US" dirty="0" err="1" smtClean="0"/>
              <a:t>PersistenceAnnotationBeanPostProcessor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174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database table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4" y="1984199"/>
            <a:ext cx="8857203" cy="421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47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2" y="244228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Managing Transaction with Spring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622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DAO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800" y="1931831"/>
            <a:ext cx="7089554" cy="438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5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DAO bean definition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475" y="2467857"/>
            <a:ext cx="763905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92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spring ORM dependency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712" y="2598384"/>
            <a:ext cx="764857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3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persistence.xml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264" y="2191278"/>
            <a:ext cx="771525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32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JPA entity manager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945" y="1828800"/>
            <a:ext cx="7108420" cy="440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33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transaction management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442" y="2265714"/>
            <a:ext cx="77152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45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transaction management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051" y="2064103"/>
            <a:ext cx="788670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30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transaction management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5" y="2309989"/>
            <a:ext cx="78295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72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bean annotations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937" y="2603853"/>
            <a:ext cx="785812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30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integration tests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052" y="1948391"/>
            <a:ext cx="672465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42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Transaction instance</a:t>
            </a:r>
          </a:p>
          <a:p>
            <a:r>
              <a:rPr lang="en-US" dirty="0" smtClean="0"/>
              <a:t>Read consistency</a:t>
            </a:r>
          </a:p>
          <a:p>
            <a:r>
              <a:rPr lang="en-US" dirty="0" smtClean="0"/>
              <a:t>Error recovery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366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0111" y="2679348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SPRING &amp; JPA &amp; JSF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528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approach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5" y="2628723"/>
            <a:ext cx="657225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1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Reference </a:t>
            </a:r>
          </a:p>
          <a:p>
            <a:pPr lvl="1"/>
            <a:r>
              <a:rPr lang="en-US" dirty="0" smtClean="0"/>
              <a:t>Compile-time dependency : </a:t>
            </a:r>
            <a:r>
              <a:rPr lang="en-US" dirty="0" err="1" smtClean="0"/>
              <a:t>coreservlets-api</a:t>
            </a:r>
            <a:endParaRPr lang="en-US" dirty="0" smtClean="0"/>
          </a:p>
          <a:p>
            <a:pPr lvl="1"/>
            <a:r>
              <a:rPr lang="en-US" dirty="0" smtClean="0"/>
              <a:t>Runtime dependency : </a:t>
            </a:r>
            <a:r>
              <a:rPr lang="en-US" dirty="0" err="1" smtClean="0"/>
              <a:t>coreservlets-jpa</a:t>
            </a:r>
            <a:endParaRPr lang="en-US" dirty="0" smtClean="0"/>
          </a:p>
          <a:p>
            <a:r>
              <a:rPr lang="en-US" dirty="0" smtClean="0"/>
              <a:t>Add spring JARs</a:t>
            </a:r>
          </a:p>
          <a:p>
            <a:pPr lvl="1"/>
            <a:r>
              <a:rPr lang="en-US" dirty="0" smtClean="0"/>
              <a:t>Spring-web</a:t>
            </a:r>
          </a:p>
          <a:p>
            <a:r>
              <a:rPr lang="en-US" dirty="0" smtClean="0"/>
              <a:t>Edit web.xml</a:t>
            </a:r>
          </a:p>
          <a:p>
            <a:pPr lvl="1"/>
            <a:r>
              <a:rPr lang="en-US" dirty="0" smtClean="0"/>
              <a:t>Add servlet context parameters</a:t>
            </a:r>
          </a:p>
          <a:p>
            <a:pPr lvl="2"/>
            <a:r>
              <a:rPr lang="en-US" dirty="0" smtClean="0"/>
              <a:t>Identify bean definitions paths</a:t>
            </a:r>
          </a:p>
          <a:p>
            <a:pPr lvl="3"/>
            <a:r>
              <a:rPr lang="en-US" dirty="0" smtClean="0"/>
              <a:t>&lt;Context-</a:t>
            </a:r>
            <a:r>
              <a:rPr lang="en-US" dirty="0" err="1" smtClean="0"/>
              <a:t>param</a:t>
            </a:r>
            <a:r>
              <a:rPr lang="en-US" dirty="0" smtClean="0"/>
              <a:t>/&gt;</a:t>
            </a:r>
          </a:p>
          <a:p>
            <a:pPr lvl="1"/>
            <a:r>
              <a:rPr lang="en-US" dirty="0" smtClean="0"/>
              <a:t>Add web application listener callback	</a:t>
            </a:r>
          </a:p>
          <a:p>
            <a:pPr lvl="2"/>
            <a:r>
              <a:rPr lang="en-US" dirty="0" smtClean="0"/>
              <a:t>Initialize spring context</a:t>
            </a:r>
          </a:p>
          <a:p>
            <a:pPr lvl="3"/>
            <a:r>
              <a:rPr lang="en-US" dirty="0" smtClean="0"/>
              <a:t>&lt;listener/&gt;</a:t>
            </a:r>
          </a:p>
          <a:p>
            <a:r>
              <a:rPr lang="en-US" dirty="0" smtClean="0"/>
              <a:t>Edit faces-config.xml</a:t>
            </a:r>
          </a:p>
          <a:p>
            <a:pPr lvl="1"/>
            <a:r>
              <a:rPr lang="en-US" dirty="0" smtClean="0"/>
              <a:t>Add spring/</a:t>
            </a:r>
            <a:r>
              <a:rPr lang="en-US" dirty="0" err="1" smtClean="0"/>
              <a:t>jsf</a:t>
            </a:r>
            <a:r>
              <a:rPr lang="en-US" dirty="0" smtClean="0"/>
              <a:t> variable resolver</a:t>
            </a:r>
          </a:p>
        </p:txBody>
      </p:sp>
    </p:spTree>
    <p:extLst>
      <p:ext uri="{BB962C8B-B14F-4D97-AF65-F5344CB8AC3E}">
        <p14:creationId xmlns:p14="http://schemas.microsoft.com/office/powerpoint/2010/main" val="85186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library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843" y="2245254"/>
            <a:ext cx="637222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80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web.xml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739" y="1983346"/>
            <a:ext cx="6219594" cy="409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2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 faces-config.xml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823" y="2250017"/>
            <a:ext cx="658177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01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JSF backing bean example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282" y="1867436"/>
            <a:ext cx="6541318" cy="428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89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Bean definitions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488" y="1867436"/>
            <a:ext cx="6872621" cy="443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68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JSP form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932" y="2186692"/>
            <a:ext cx="9148967" cy="339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04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JSP results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969" y="2111198"/>
            <a:ext cx="7801782" cy="369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68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aop</a:t>
            </a:r>
            <a:r>
              <a:rPr lang="en-US" dirty="0" smtClean="0"/>
              <a:t> advice transaction example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073" y="1985785"/>
            <a:ext cx="9642564" cy="423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0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989" y="2122663"/>
            <a:ext cx="678180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15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484" y="2038879"/>
            <a:ext cx="677227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7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considerations for tomcat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487" y="2300286"/>
            <a:ext cx="66770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8981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485" y="1908528"/>
            <a:ext cx="7388225" cy="410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7481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continued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865" y="1867246"/>
            <a:ext cx="7589891" cy="421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144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Propagation options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REQUIRED (default)</a:t>
            </a:r>
          </a:p>
          <a:p>
            <a:pPr lvl="1"/>
            <a:r>
              <a:rPr lang="en-US" dirty="0" smtClean="0"/>
              <a:t>Adopts existing transactions</a:t>
            </a:r>
          </a:p>
          <a:p>
            <a:pPr lvl="1"/>
            <a:r>
              <a:rPr lang="en-US" dirty="0" smtClean="0"/>
              <a:t>Create new transactions</a:t>
            </a:r>
          </a:p>
          <a:p>
            <a:r>
              <a:rPr lang="en-US" dirty="0" smtClean="0"/>
              <a:t>SUPPORTS</a:t>
            </a:r>
          </a:p>
          <a:p>
            <a:pPr lvl="1"/>
            <a:r>
              <a:rPr lang="en-US" dirty="0" smtClean="0"/>
              <a:t>Does not create new transactions</a:t>
            </a:r>
          </a:p>
          <a:p>
            <a:pPr lvl="1"/>
            <a:r>
              <a:rPr lang="en-US" dirty="0" smtClean="0"/>
              <a:t>If a transaction is present , adopts existing transactions</a:t>
            </a:r>
          </a:p>
          <a:p>
            <a:r>
              <a:rPr lang="en-US" dirty="0" smtClean="0"/>
              <a:t>MANDATORY</a:t>
            </a:r>
          </a:p>
          <a:p>
            <a:pPr lvl="1"/>
            <a:r>
              <a:rPr lang="en-US" dirty="0" err="1" smtClean="0"/>
              <a:t>Doest</a:t>
            </a:r>
            <a:r>
              <a:rPr lang="en-US" dirty="0" smtClean="0"/>
              <a:t> not create new transaction</a:t>
            </a:r>
          </a:p>
          <a:p>
            <a:pPr lvl="1"/>
            <a:r>
              <a:rPr lang="en-US" dirty="0" smtClean="0"/>
              <a:t>Adopt existing transaction</a:t>
            </a:r>
          </a:p>
          <a:p>
            <a:pPr lvl="1"/>
            <a:r>
              <a:rPr lang="en-US" dirty="0" smtClean="0"/>
              <a:t>Throw an error , if a transaction is not present</a:t>
            </a:r>
          </a:p>
          <a:p>
            <a:r>
              <a:rPr lang="en-US" dirty="0" smtClean="0"/>
              <a:t>NERVER</a:t>
            </a:r>
          </a:p>
          <a:p>
            <a:pPr lvl="1"/>
            <a:r>
              <a:rPr lang="en-US" dirty="0" smtClean="0"/>
              <a:t>Throw an error, if  a transaction is present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481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Propagations options continued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NESTED</a:t>
            </a:r>
          </a:p>
          <a:p>
            <a:pPr lvl="1"/>
            <a:r>
              <a:rPr lang="en-US" dirty="0" smtClean="0"/>
              <a:t>Adopts existing transactions</a:t>
            </a:r>
          </a:p>
          <a:p>
            <a:pPr lvl="1"/>
            <a:r>
              <a:rPr lang="en-US" dirty="0" smtClean="0"/>
              <a:t>Create new transactions</a:t>
            </a:r>
          </a:p>
          <a:p>
            <a:pPr lvl="1"/>
            <a:r>
              <a:rPr lang="en-US" dirty="0" smtClean="0"/>
              <a:t>Commits to save points</a:t>
            </a:r>
          </a:p>
          <a:p>
            <a:r>
              <a:rPr lang="en-US" dirty="0" smtClean="0"/>
              <a:t>REQUIRES_NEW</a:t>
            </a:r>
          </a:p>
          <a:p>
            <a:pPr lvl="1"/>
            <a:r>
              <a:rPr lang="en-US" dirty="0" smtClean="0"/>
              <a:t>Create a new transaction for each execution scope</a:t>
            </a:r>
          </a:p>
          <a:p>
            <a:pPr lvl="1"/>
            <a:r>
              <a:rPr lang="en-US" dirty="0" smtClean="0"/>
              <a:t>Suspends existing transactions</a:t>
            </a:r>
            <a:endParaRPr lang="en-US" dirty="0"/>
          </a:p>
          <a:p>
            <a:r>
              <a:rPr lang="en-US" dirty="0" smtClean="0"/>
              <a:t>Requires JTA integration</a:t>
            </a:r>
          </a:p>
          <a:p>
            <a:pPr lvl="1"/>
            <a:r>
              <a:rPr lang="en-US" dirty="0" smtClean="0"/>
              <a:t>See </a:t>
            </a:r>
            <a:r>
              <a:rPr lang="en-US" dirty="0" err="1" smtClean="0"/>
              <a:t>org.springframework.transaction.jta.JtatransactinonManager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923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DEFAULT</a:t>
            </a:r>
          </a:p>
          <a:p>
            <a:pPr lvl="1"/>
            <a:r>
              <a:rPr lang="en-US" dirty="0" smtClean="0"/>
              <a:t>Driver dependent</a:t>
            </a:r>
          </a:p>
          <a:p>
            <a:r>
              <a:rPr lang="en-US" dirty="0" smtClean="0"/>
              <a:t>READ_UNCOMMITTED</a:t>
            </a:r>
          </a:p>
          <a:p>
            <a:pPr lvl="1"/>
            <a:r>
              <a:rPr lang="en-US" dirty="0" smtClean="0"/>
              <a:t>Read uncommitted information</a:t>
            </a:r>
          </a:p>
          <a:p>
            <a:r>
              <a:rPr lang="en-US" dirty="0" smtClean="0"/>
              <a:t>READ_COMMITTED</a:t>
            </a:r>
          </a:p>
          <a:p>
            <a:pPr lvl="1"/>
            <a:r>
              <a:rPr lang="en-US" dirty="0" smtClean="0"/>
              <a:t>Expose committed information</a:t>
            </a:r>
          </a:p>
          <a:p>
            <a:r>
              <a:rPr lang="en-US" dirty="0" smtClean="0"/>
              <a:t>REPEATABLE_READ</a:t>
            </a:r>
          </a:p>
          <a:p>
            <a:pPr lvl="1"/>
            <a:r>
              <a:rPr lang="en-US" dirty="0" smtClean="0"/>
              <a:t>Provides consistent rows information for each read</a:t>
            </a:r>
          </a:p>
          <a:p>
            <a:r>
              <a:rPr lang="en-US" dirty="0" smtClean="0"/>
              <a:t>SERIALIZABLE</a:t>
            </a:r>
          </a:p>
          <a:p>
            <a:pPr lvl="1"/>
            <a:r>
              <a:rPr lang="en-US" dirty="0" smtClean="0"/>
              <a:t>Perform a full table clock</a:t>
            </a:r>
          </a:p>
          <a:p>
            <a:pPr lvl="1"/>
            <a:r>
              <a:rPr lang="en-US" dirty="0" smtClean="0"/>
              <a:t>Guaranteed to delivery consistent query results</a:t>
            </a:r>
          </a:p>
          <a:p>
            <a:pPr lvl="2"/>
            <a:r>
              <a:rPr lang="en-US" dirty="0" smtClean="0"/>
              <a:t>Two queries executed at </a:t>
            </a:r>
            <a:r>
              <a:rPr lang="en-US" dirty="0" err="1" smtClean="0"/>
              <a:t>differents</a:t>
            </a:r>
            <a:r>
              <a:rPr lang="en-US" dirty="0" smtClean="0"/>
              <a:t> times , sharing the same transaction scope</a:t>
            </a:r>
          </a:p>
        </p:txBody>
      </p:sp>
    </p:spTree>
    <p:extLst>
      <p:ext uri="{BB962C8B-B14F-4D97-AF65-F5344CB8AC3E}">
        <p14:creationId xmlns:p14="http://schemas.microsoft.com/office/powerpoint/2010/main" val="132734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recovery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31886"/>
          </a:xfrm>
        </p:spPr>
        <p:txBody>
          <a:bodyPr/>
          <a:lstStyle/>
          <a:p>
            <a:r>
              <a:rPr lang="en-US" dirty="0" smtClean="0"/>
              <a:t>Recovery options</a:t>
            </a:r>
          </a:p>
          <a:p>
            <a:pPr lvl="1"/>
            <a:r>
              <a:rPr lang="en-US" dirty="0" smtClean="0"/>
              <a:t>Rollback</a:t>
            </a:r>
          </a:p>
          <a:p>
            <a:pPr lvl="1"/>
            <a:r>
              <a:rPr lang="en-US" dirty="0" smtClean="0"/>
              <a:t>No rollback</a:t>
            </a:r>
          </a:p>
          <a:p>
            <a:r>
              <a:rPr lang="en-US" dirty="0" smtClean="0"/>
              <a:t>Mapped to error typed</a:t>
            </a:r>
          </a:p>
          <a:p>
            <a:pPr lvl="1"/>
            <a:r>
              <a:rPr lang="en-US" dirty="0" smtClean="0"/>
              <a:t>Defaults to </a:t>
            </a:r>
            <a:r>
              <a:rPr lang="en-US" dirty="0" err="1" smtClean="0"/>
              <a:t>java.lang.runtimeexception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251" y="4275843"/>
            <a:ext cx="806767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31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1168</TotalTime>
  <Words>571</Words>
  <Application>Microsoft Office PowerPoint</Application>
  <PresentationFormat>Widescreen</PresentationFormat>
  <Paragraphs>182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Arial</vt:lpstr>
      <vt:lpstr>Calibri</vt:lpstr>
      <vt:lpstr>Calibri Light</vt:lpstr>
      <vt:lpstr>Retrospect</vt:lpstr>
      <vt:lpstr>Spring Integration</vt:lpstr>
      <vt:lpstr>Outline </vt:lpstr>
      <vt:lpstr>Managing Transaction with Spring</vt:lpstr>
      <vt:lpstr>Objectives</vt:lpstr>
      <vt:lpstr>Spring aop advice transaction example</vt:lpstr>
      <vt:lpstr>Propagation options</vt:lpstr>
      <vt:lpstr>Propagations options continued</vt:lpstr>
      <vt:lpstr>Isolation</vt:lpstr>
      <vt:lpstr>Error recovery</vt:lpstr>
      <vt:lpstr>Other options</vt:lpstr>
      <vt:lpstr>@Transactional</vt:lpstr>
      <vt:lpstr>@transactional example</vt:lpstr>
      <vt:lpstr>Spring transaction implication</vt:lpstr>
      <vt:lpstr>Creating a Transactional test environment</vt:lpstr>
      <vt:lpstr>General approach</vt:lpstr>
      <vt:lpstr>Dependencies </vt:lpstr>
      <vt:lpstr>Test bean definitions</vt:lpstr>
      <vt:lpstr>Library bean definition</vt:lpstr>
      <vt:lpstr>Library bean definitions</vt:lpstr>
      <vt:lpstr>Test class</vt:lpstr>
      <vt:lpstr>Integrate transaction management</vt:lpstr>
      <vt:lpstr>Inject test fixtures</vt:lpstr>
      <vt:lpstr>Leverage transaction support</vt:lpstr>
      <vt:lpstr>Develop test cases</vt:lpstr>
      <vt:lpstr>Spring and JPA</vt:lpstr>
      <vt:lpstr>Summary </vt:lpstr>
      <vt:lpstr>Process </vt:lpstr>
      <vt:lpstr>Process continued</vt:lpstr>
      <vt:lpstr>Map database table</vt:lpstr>
      <vt:lpstr>Implement DAO</vt:lpstr>
      <vt:lpstr>Create DAO bean definition</vt:lpstr>
      <vt:lpstr>Register spring ORM dependency</vt:lpstr>
      <vt:lpstr>Create persistence.xml</vt:lpstr>
      <vt:lpstr>Configure JPA entity manager</vt:lpstr>
      <vt:lpstr>Integrate transaction management</vt:lpstr>
      <vt:lpstr>Integrate transaction management</vt:lpstr>
      <vt:lpstr>Integrate transaction management</vt:lpstr>
      <vt:lpstr>Process bean annotations</vt:lpstr>
      <vt:lpstr>Execute integration tests</vt:lpstr>
      <vt:lpstr>SPRING &amp; JPA &amp; JSF</vt:lpstr>
      <vt:lpstr>General approach</vt:lpstr>
      <vt:lpstr>Process </vt:lpstr>
      <vt:lpstr>Create library</vt:lpstr>
      <vt:lpstr>Edit web.xml</vt:lpstr>
      <vt:lpstr>Edit faces-config.xml</vt:lpstr>
      <vt:lpstr>JSF backing bean example</vt:lpstr>
      <vt:lpstr>Bean definitions</vt:lpstr>
      <vt:lpstr>JSP form</vt:lpstr>
      <vt:lpstr>JSP results</vt:lpstr>
      <vt:lpstr>form</vt:lpstr>
      <vt:lpstr>Results </vt:lpstr>
      <vt:lpstr>Special considerations for tomcat</vt:lpstr>
      <vt:lpstr>Summary </vt:lpstr>
      <vt:lpstr>Summary continued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core framework core capabilities</dc:title>
  <dc:creator>Nguyen Anh Minh</dc:creator>
  <cp:lastModifiedBy>Nguyen Anh Minh</cp:lastModifiedBy>
  <cp:revision>82</cp:revision>
  <dcterms:created xsi:type="dcterms:W3CDTF">2016-07-19T09:20:28Z</dcterms:created>
  <dcterms:modified xsi:type="dcterms:W3CDTF">2016-07-25T07:16:08Z</dcterms:modified>
</cp:coreProperties>
</file>