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8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5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1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1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89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6599C8-6CF5-4426-8B05-95D72E154976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4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6599C8-6CF5-4426-8B05-95D72E154976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5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8767" y="2318456"/>
            <a:ext cx="9144000" cy="1387652"/>
          </a:xfrm>
        </p:spPr>
        <p:txBody>
          <a:bodyPr/>
          <a:lstStyle/>
          <a:p>
            <a:r>
              <a:rPr lang="en-US" dirty="0" smtClean="0"/>
              <a:t>Spring Core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165731" y="4310112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0819"/>
          </a:xfrm>
        </p:spPr>
        <p:txBody>
          <a:bodyPr/>
          <a:lstStyle/>
          <a:p>
            <a:r>
              <a:rPr lang="en-US" dirty="0" smtClean="0"/>
              <a:t>Object registration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98" y="2596444"/>
            <a:ext cx="7889267" cy="35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BeanFactory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21" y="1769419"/>
            <a:ext cx="7339368" cy="45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Bean defined from applicationcontext.xml</a:t>
            </a:r>
          </a:p>
          <a:p>
            <a:r>
              <a:rPr lang="en-US" dirty="0" smtClean="0"/>
              <a:t>Created</a:t>
            </a:r>
          </a:p>
          <a:p>
            <a:pPr lvl="1"/>
            <a:r>
              <a:rPr lang="en-US" dirty="0" err="1" smtClean="0"/>
              <a:t>Coreservlets.javabooklibrary</a:t>
            </a:r>
            <a:r>
              <a:rPr lang="en-US" dirty="0" smtClean="0"/>
              <a:t> </a:t>
            </a:r>
            <a:r>
              <a:rPr lang="en-US" dirty="0" err="1" smtClean="0"/>
              <a:t>instatite</a:t>
            </a:r>
            <a:endParaRPr lang="en-US" dirty="0" smtClean="0"/>
          </a:p>
          <a:p>
            <a:r>
              <a:rPr lang="en-US" dirty="0" smtClean="0"/>
              <a:t>Registered</a:t>
            </a:r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bookLibrary</a:t>
            </a:r>
            <a:endParaRPr lang="en-US" dirty="0" smtClean="0"/>
          </a:p>
          <a:p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Booklibrary</a:t>
            </a:r>
            <a:r>
              <a:rPr lang="en-US" dirty="0" smtClean="0"/>
              <a:t>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access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BeanFactory#getBean</a:t>
            </a:r>
            <a:r>
              <a:rPr lang="en-US" dirty="0" smtClean="0"/>
              <a:t>(..)</a:t>
            </a:r>
          </a:p>
          <a:p>
            <a:r>
              <a:rPr lang="en-US" dirty="0" smtClean="0"/>
              <a:t>Received</a:t>
            </a:r>
          </a:p>
          <a:p>
            <a:pPr lvl="1"/>
            <a:r>
              <a:rPr lang="en-US" dirty="0" smtClean="0"/>
              <a:t>An instance of java book library , a </a:t>
            </a:r>
            <a:r>
              <a:rPr lang="en-US" dirty="0" err="1" smtClean="0"/>
              <a:t>booklibrary</a:t>
            </a:r>
            <a:r>
              <a:rPr lang="en-US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9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Implementation types are executed from the program</a:t>
            </a:r>
          </a:p>
          <a:p>
            <a:r>
              <a:rPr lang="en-US" dirty="0" smtClean="0"/>
              <a:t>Portable model configuration</a:t>
            </a:r>
          </a:p>
          <a:p>
            <a:pPr lvl="1"/>
            <a:r>
              <a:rPr lang="en-US" dirty="0" smtClean="0"/>
              <a:t>Object model configuration is encapsulated within the framework</a:t>
            </a:r>
          </a:p>
          <a:p>
            <a:r>
              <a:rPr lang="en-US" dirty="0" smtClean="0"/>
              <a:t>Flexible model configuration</a:t>
            </a:r>
          </a:p>
          <a:p>
            <a:pPr lvl="1"/>
            <a:r>
              <a:rPr lang="en-US" dirty="0" smtClean="0"/>
              <a:t>Object model configuration is declarative systems based on spring-beans.xsd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8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and 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65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Delegate to 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Object initiation </a:t>
            </a:r>
          </a:p>
          <a:p>
            <a:pPr lvl="1"/>
            <a:r>
              <a:rPr lang="en-US" dirty="0" smtClean="0"/>
              <a:t>Dependency injection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981" y="1785386"/>
            <a:ext cx="5492442" cy="50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4953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BookLibrary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JavaBookLibrary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Bookreader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JavaBookLibrary</a:t>
            </a:r>
            <a:r>
              <a:rPr lang="en-US" dirty="0" smtClean="0"/>
              <a:t>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78" y="2741876"/>
            <a:ext cx="7584538" cy="31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XML file conforming to spring-beans.xsd</a:t>
            </a:r>
          </a:p>
          <a:p>
            <a:pPr lvl="1"/>
            <a:r>
              <a:rPr lang="en-US" dirty="0" smtClean="0"/>
              <a:t>Name the file</a:t>
            </a:r>
          </a:p>
          <a:p>
            <a:pPr lvl="1"/>
            <a:r>
              <a:rPr lang="en-US" dirty="0" smtClean="0"/>
              <a:t>Place the file an accessible location such as the path</a:t>
            </a:r>
          </a:p>
          <a:p>
            <a:pPr lvl="1"/>
            <a:r>
              <a:rPr lang="en-US" dirty="0" smtClean="0"/>
              <a:t>Register objects using xml bean elements</a:t>
            </a:r>
          </a:p>
          <a:p>
            <a:pPr lvl="1"/>
            <a:r>
              <a:rPr lang="en-US" dirty="0" smtClean="0"/>
              <a:t>Add bean dependency injection instructions </a:t>
            </a:r>
          </a:p>
          <a:p>
            <a:pPr lvl="2"/>
            <a:r>
              <a:rPr lang="en-US" dirty="0" smtClean="0"/>
              <a:t>Add references to beans , values, collections, or configuration properties</a:t>
            </a:r>
          </a:p>
          <a:p>
            <a:pPr lvl="2"/>
            <a:r>
              <a:rPr lang="en-US" dirty="0" smtClean="0"/>
              <a:t>Also know as wiring the application</a:t>
            </a:r>
          </a:p>
          <a:p>
            <a:pPr lvl="1"/>
            <a:r>
              <a:rPr lang="en-US" dirty="0" smtClean="0"/>
              <a:t>As object(s)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2"/>
            <a:r>
              <a:rPr lang="en-US" dirty="0" err="1" smtClean="0"/>
              <a:t>Instatiate</a:t>
            </a:r>
            <a:r>
              <a:rPr lang="en-US" dirty="0" smtClean="0"/>
              <a:t> a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pPr lvl="2"/>
            <a:r>
              <a:rPr lang="en-US" dirty="0" smtClean="0"/>
              <a:t>Use interfaces such as </a:t>
            </a:r>
            <a:r>
              <a:rPr lang="en-US" dirty="0" err="1" smtClean="0"/>
              <a:t>BeanFactory#getBean</a:t>
            </a:r>
            <a:r>
              <a:rPr lang="en-US" dirty="0" smtClean="0"/>
              <a:t>(…):objects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5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xml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8553"/>
          </a:xfrm>
        </p:spPr>
        <p:txBody>
          <a:bodyPr/>
          <a:lstStyle/>
          <a:p>
            <a:r>
              <a:rPr lang="en-US" dirty="0" smtClean="0"/>
              <a:t>Object registration process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70" y="2551289"/>
            <a:ext cx="8129059" cy="36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BookReader</a:t>
            </a:r>
            <a:r>
              <a:rPr lang="en-US" dirty="0" smtClean="0"/>
              <a:t> constructor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04" y="1792583"/>
            <a:ext cx="8047704" cy="45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BeanFactory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09" y="1866149"/>
            <a:ext cx="7037342" cy="44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Interface-oriented development</a:t>
            </a:r>
          </a:p>
          <a:p>
            <a:r>
              <a:rPr lang="en-US" dirty="0" smtClean="0"/>
              <a:t>Spring framework composition</a:t>
            </a:r>
          </a:p>
          <a:p>
            <a:r>
              <a:rPr lang="en-US" dirty="0" smtClean="0"/>
              <a:t>Spring container instantiation</a:t>
            </a:r>
          </a:p>
          <a:p>
            <a:r>
              <a:rPr lang="en-US" dirty="0" smtClean="0"/>
              <a:t>Spring bean definitions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7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Bean definitions from applicationcontext.xml</a:t>
            </a:r>
          </a:p>
          <a:p>
            <a:r>
              <a:rPr lang="en-US" dirty="0" smtClean="0"/>
              <a:t>Created</a:t>
            </a:r>
          </a:p>
          <a:p>
            <a:pPr lvl="1"/>
            <a:r>
              <a:rPr lang="en-US" dirty="0" err="1" smtClean="0"/>
              <a:t>Coreservlet.JavaBookLibrary</a:t>
            </a:r>
            <a:r>
              <a:rPr lang="en-US" dirty="0" smtClean="0"/>
              <a:t> instance</a:t>
            </a:r>
          </a:p>
          <a:p>
            <a:pPr lvl="1"/>
            <a:r>
              <a:rPr lang="en-US" dirty="0" err="1" smtClean="0"/>
              <a:t>Coreservlet.bookreader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Registered</a:t>
            </a:r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booklibrary</a:t>
            </a:r>
            <a:endParaRPr lang="en-US" dirty="0" smtClean="0"/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bookReader</a:t>
            </a:r>
            <a:endParaRPr lang="en-US" dirty="0" smtClean="0"/>
          </a:p>
          <a:p>
            <a:r>
              <a:rPr lang="en-US" dirty="0" smtClean="0"/>
              <a:t>Injected dependency</a:t>
            </a:r>
          </a:p>
          <a:p>
            <a:pPr lvl="1"/>
            <a:r>
              <a:rPr lang="en-US" dirty="0" err="1" smtClean="0"/>
              <a:t>bookLibrary</a:t>
            </a:r>
            <a:r>
              <a:rPr lang="en-US" dirty="0" smtClean="0"/>
              <a:t> implementation instance,</a:t>
            </a:r>
          </a:p>
          <a:p>
            <a:pPr lvl="1"/>
            <a:r>
              <a:rPr lang="en-US" dirty="0" err="1" smtClean="0"/>
              <a:t>JavaBookLibrary</a:t>
            </a:r>
            <a:r>
              <a:rPr lang="en-US" dirty="0" smtClean="0"/>
              <a:t>, into the </a:t>
            </a:r>
            <a:r>
              <a:rPr lang="en-US" dirty="0" err="1" smtClean="0"/>
              <a:t>bookreader</a:t>
            </a:r>
            <a:r>
              <a:rPr lang="en-US" dirty="0" smtClean="0"/>
              <a:t>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bookreader</a:t>
            </a:r>
            <a:r>
              <a:rPr lang="en-US" dirty="0" smtClean="0"/>
              <a:t>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access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beanfactory#getBean</a:t>
            </a:r>
            <a:r>
              <a:rPr lang="en-US" dirty="0" smtClean="0"/>
              <a:t>(…)</a:t>
            </a:r>
            <a:endParaRPr lang="en-GB" dirty="0" smtClean="0"/>
          </a:p>
          <a:p>
            <a:r>
              <a:rPr lang="en-US" dirty="0" smtClean="0"/>
              <a:t>Received </a:t>
            </a:r>
          </a:p>
          <a:p>
            <a:pPr lvl="1"/>
            <a:r>
              <a:rPr lang="en-US" dirty="0" smtClean="0"/>
              <a:t>An instance of </a:t>
            </a:r>
            <a:r>
              <a:rPr lang="en-US" dirty="0" err="1" smtClean="0"/>
              <a:t>bookreader</a:t>
            </a:r>
            <a:endParaRPr lang="en-US" dirty="0" smtClean="0"/>
          </a:p>
          <a:p>
            <a:r>
              <a:rPr lang="en-US" dirty="0" smtClean="0"/>
              <a:t>Used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booklibrary</a:t>
            </a:r>
            <a:r>
              <a:rPr lang="en-US" dirty="0" smtClean="0"/>
              <a:t> dependency was previously fulfilled during the injection step</a:t>
            </a:r>
          </a:p>
          <a:p>
            <a:pPr lvl="1"/>
            <a:r>
              <a:rPr lang="en-US" dirty="0" err="1" smtClean="0"/>
              <a:t>BookReader</a:t>
            </a:r>
            <a:r>
              <a:rPr lang="en-US" dirty="0" smtClean="0"/>
              <a:t> used </a:t>
            </a:r>
            <a:r>
              <a:rPr lang="en-US" dirty="0" err="1" smtClean="0"/>
              <a:t>BookLibrary</a:t>
            </a:r>
            <a:r>
              <a:rPr lang="en-US" dirty="0" smtClean="0"/>
              <a:t> interfaces to access and read Book information</a:t>
            </a:r>
          </a:p>
        </p:txBody>
      </p:sp>
    </p:spTree>
    <p:extLst>
      <p:ext uri="{BB962C8B-B14F-4D97-AF65-F5344CB8AC3E}">
        <p14:creationId xmlns:p14="http://schemas.microsoft.com/office/powerpoint/2010/main" val="38038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Implementation types are executed from the program </a:t>
            </a:r>
          </a:p>
          <a:p>
            <a:pPr lvl="1"/>
            <a:r>
              <a:rPr lang="en-US" dirty="0" smtClean="0"/>
              <a:t>Decoupled design allows new types to be configured into program without having to recompile</a:t>
            </a:r>
          </a:p>
          <a:p>
            <a:r>
              <a:rPr lang="en-US" dirty="0" smtClean="0"/>
              <a:t>Portable model configuration</a:t>
            </a:r>
          </a:p>
          <a:p>
            <a:pPr lvl="1"/>
            <a:r>
              <a:rPr lang="en-US" dirty="0" smtClean="0"/>
              <a:t>Object model configuration is encapsulated within the framework</a:t>
            </a:r>
          </a:p>
          <a:p>
            <a:r>
              <a:rPr lang="en-US" dirty="0" smtClean="0"/>
              <a:t>Flexible model configuration</a:t>
            </a:r>
          </a:p>
          <a:p>
            <a:pPr lvl="1"/>
            <a:r>
              <a:rPr lang="en-US" dirty="0" smtClean="0"/>
              <a:t>Object model configuration is a declarative system based on spring-beans.xsd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 clients are also decoupled from the bean types accessed from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0948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5" y="24535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Interface object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8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oriented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2153"/>
          </a:xfrm>
        </p:spPr>
        <p:txBody>
          <a:bodyPr/>
          <a:lstStyle/>
          <a:p>
            <a:r>
              <a:rPr lang="en-US" dirty="0" smtClean="0"/>
              <a:t>Take advantage of type-poly morphism</a:t>
            </a:r>
          </a:p>
          <a:p>
            <a:pPr lvl="1"/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Tolerant to changes</a:t>
            </a:r>
          </a:p>
          <a:p>
            <a:pPr lvl="1"/>
            <a:r>
              <a:rPr lang="en-US" dirty="0" smtClean="0"/>
              <a:t>Enables new capabilities with minimal effort</a:t>
            </a:r>
          </a:p>
          <a:p>
            <a:r>
              <a:rPr lang="en-US" dirty="0" smtClean="0"/>
              <a:t>Commit to interfaces , not implementations</a:t>
            </a:r>
          </a:p>
          <a:p>
            <a:pPr lvl="1"/>
            <a:r>
              <a:rPr lang="en-US" dirty="0" smtClean="0"/>
              <a:t>Included , but not limited to, compiled interactions</a:t>
            </a:r>
          </a:p>
          <a:p>
            <a:pPr lvl="1"/>
            <a:r>
              <a:rPr lang="en-US" dirty="0" smtClean="0"/>
              <a:t>Declarative interfaces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50" y="4231107"/>
            <a:ext cx="6106699" cy="19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Interface-oriented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30" y="1775997"/>
            <a:ext cx="7600200" cy="45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oriented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2" y="1819016"/>
            <a:ext cx="8839721" cy="45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5619"/>
          </a:xfrm>
        </p:spPr>
        <p:txBody>
          <a:bodyPr/>
          <a:lstStyle/>
          <a:p>
            <a:r>
              <a:rPr lang="en-US" dirty="0" smtClean="0"/>
              <a:t>Abstract elements such as third-party </a:t>
            </a:r>
            <a:r>
              <a:rPr lang="en-US" dirty="0" err="1" smtClean="0"/>
              <a:t>apis</a:t>
            </a:r>
            <a:r>
              <a:rPr lang="en-US" dirty="0" smtClean="0"/>
              <a:t> and infrastructure</a:t>
            </a:r>
          </a:p>
          <a:p>
            <a:r>
              <a:rPr lang="en-US" dirty="0" smtClean="0"/>
              <a:t>Decouple business logic enabling portability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00" y="2575775"/>
            <a:ext cx="7461900" cy="42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7" y="26454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6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04733" cy="4351338"/>
          </a:xfrm>
        </p:spPr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Core libraries</a:t>
            </a:r>
          </a:p>
          <a:p>
            <a:pPr lvl="2"/>
            <a:r>
              <a:rPr lang="en-US" dirty="0" smtClean="0"/>
              <a:t>Spring-core</a:t>
            </a:r>
          </a:p>
          <a:p>
            <a:pPr lvl="2"/>
            <a:r>
              <a:rPr lang="en-US" dirty="0" smtClean="0"/>
              <a:t>Spring-beans</a:t>
            </a:r>
          </a:p>
          <a:p>
            <a:r>
              <a:rPr lang="en-US" dirty="0" smtClean="0"/>
              <a:t>Integration extensions</a:t>
            </a:r>
          </a:p>
          <a:p>
            <a:pPr lvl="1"/>
            <a:r>
              <a:rPr lang="en-US" dirty="0" smtClean="0"/>
              <a:t>Spring-context</a:t>
            </a:r>
          </a:p>
          <a:p>
            <a:pPr lvl="1"/>
            <a:r>
              <a:rPr lang="en-US" dirty="0" smtClean="0"/>
              <a:t>Spring-web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24" y="1717871"/>
            <a:ext cx="5623775" cy="51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4" y="24084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9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Aspect-oriented programming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endParaRPr lang="en-US" dirty="0" smtClean="0"/>
          </a:p>
          <a:p>
            <a:r>
              <a:rPr lang="en-US" dirty="0" smtClean="0"/>
              <a:t>Service abstractions</a:t>
            </a:r>
          </a:p>
          <a:p>
            <a:pPr lvl="1"/>
            <a:r>
              <a:rPr lang="en-US" dirty="0" smtClean="0"/>
              <a:t>JDBC templates and transaction management</a:t>
            </a:r>
          </a:p>
          <a:p>
            <a:pPr lvl="2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endParaRPr lang="en-US" dirty="0" smtClean="0"/>
          </a:p>
          <a:p>
            <a:pPr lvl="2"/>
            <a:r>
              <a:rPr lang="en-US" dirty="0" smtClean="0"/>
              <a:t>Spring-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O/R mapping framework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jms</a:t>
            </a:r>
            <a:endParaRPr lang="en-US" dirty="0" smtClean="0"/>
          </a:p>
          <a:p>
            <a:r>
              <a:rPr lang="en-US" dirty="0" smtClean="0"/>
              <a:t>JEE , EJB, JMX, JNDI, etc.</a:t>
            </a:r>
          </a:p>
          <a:p>
            <a:pPr lvl="1"/>
            <a:r>
              <a:rPr lang="en-US" dirty="0" smtClean="0"/>
              <a:t>Spring-context</a:t>
            </a:r>
          </a:p>
          <a:p>
            <a:r>
              <a:rPr lang="en-US" dirty="0" err="1" smtClean="0"/>
              <a:t>Javamail</a:t>
            </a:r>
            <a:r>
              <a:rPr lang="en-US" dirty="0" smtClean="0"/>
              <a:t>, quartz,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Spring-context-support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6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support</a:t>
            </a:r>
          </a:p>
          <a:p>
            <a:pPr lvl="1"/>
            <a:r>
              <a:rPr lang="en-US" dirty="0" err="1" smtClean="0"/>
              <a:t>Testng</a:t>
            </a:r>
            <a:r>
              <a:rPr lang="en-US" dirty="0" smtClean="0"/>
              <a:t> and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IoC</a:t>
            </a:r>
            <a:r>
              <a:rPr lang="en-US" dirty="0" smtClean="0"/>
              <a:t> container , and transaction management </a:t>
            </a:r>
            <a:r>
              <a:rPr lang="en-US" dirty="0" err="1" smtClean="0"/>
              <a:t>intergration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Spring-test</a:t>
            </a:r>
          </a:p>
          <a:p>
            <a:r>
              <a:rPr lang="en-US" dirty="0" smtClean="0"/>
              <a:t>Web application framework</a:t>
            </a:r>
          </a:p>
          <a:p>
            <a:pPr lvl="1"/>
            <a:r>
              <a:rPr lang="en-US" dirty="0" smtClean="0"/>
              <a:t>Spring web </a:t>
            </a:r>
            <a:r>
              <a:rPr lang="en-US" dirty="0" err="1" smtClean="0"/>
              <a:t>mvc</a:t>
            </a:r>
            <a:r>
              <a:rPr lang="en-US" dirty="0" smtClean="0"/>
              <a:t> , </a:t>
            </a:r>
            <a:r>
              <a:rPr lang="en-US" dirty="0" err="1" smtClean="0"/>
              <a:t>freemaker</a:t>
            </a:r>
            <a:r>
              <a:rPr lang="en-US" dirty="0" smtClean="0"/>
              <a:t>, and jasper reports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webmvc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1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689" y="26341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bean factory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9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factory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BeanFactory</a:t>
            </a:r>
            <a:endParaRPr lang="en-US" dirty="0" smtClean="0"/>
          </a:p>
          <a:p>
            <a:pPr lvl="1"/>
            <a:r>
              <a:rPr lang="en-US" dirty="0" smtClean="0"/>
              <a:t>Defines core but non-specific functionality</a:t>
            </a:r>
          </a:p>
          <a:p>
            <a:r>
              <a:rPr lang="en-US" dirty="0" smtClean="0"/>
              <a:t>Application context</a:t>
            </a:r>
          </a:p>
          <a:p>
            <a:pPr lvl="1"/>
            <a:r>
              <a:rPr lang="en-US" dirty="0" smtClean="0"/>
              <a:t>Context resources</a:t>
            </a:r>
          </a:p>
          <a:p>
            <a:pPr lvl="1"/>
            <a:r>
              <a:rPr lang="en-US" dirty="0" smtClean="0"/>
              <a:t>Bundle resources</a:t>
            </a:r>
          </a:p>
          <a:p>
            <a:pPr lvl="1"/>
            <a:r>
              <a:rPr lang="en-US" dirty="0" smtClean="0"/>
              <a:t>Event listeners</a:t>
            </a:r>
          </a:p>
          <a:p>
            <a:pPr lvl="1"/>
            <a:r>
              <a:rPr lang="en-US" dirty="0" smtClean="0"/>
              <a:t>Post processors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0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Coarse-gained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0686"/>
          </a:xfrm>
        </p:spPr>
        <p:txBody>
          <a:bodyPr/>
          <a:lstStyle/>
          <a:p>
            <a:r>
              <a:rPr lang="en-US" dirty="0" smtClean="0"/>
              <a:t>Covers typical integration scenarios </a:t>
            </a:r>
          </a:p>
          <a:p>
            <a:r>
              <a:rPr lang="en-US" dirty="0" smtClean="0"/>
              <a:t>Automated but implicit functionality</a:t>
            </a:r>
          </a:p>
          <a:p>
            <a:r>
              <a:rPr lang="en-US" dirty="0" smtClean="0"/>
              <a:t>Committed to specific integration strategies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80" y="3646311"/>
            <a:ext cx="5752439" cy="22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0108"/>
          </a:xfrm>
        </p:spPr>
        <p:txBody>
          <a:bodyPr/>
          <a:lstStyle/>
          <a:p>
            <a:r>
              <a:rPr lang="en-US" dirty="0" smtClean="0"/>
              <a:t>Fine integration control</a:t>
            </a:r>
          </a:p>
          <a:p>
            <a:pPr lvl="1"/>
            <a:r>
              <a:rPr lang="en-US" dirty="0" smtClean="0"/>
              <a:t>Bean configuration abstraction</a:t>
            </a:r>
          </a:p>
          <a:p>
            <a:pPr lvl="1"/>
            <a:r>
              <a:rPr lang="en-US" dirty="0" smtClean="0"/>
              <a:t>I/O abstraction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17" y="3115732"/>
            <a:ext cx="7187654" cy="31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integration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85" y="1961621"/>
            <a:ext cx="7778630" cy="38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faces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7397"/>
          </a:xfrm>
        </p:spPr>
        <p:txBody>
          <a:bodyPr/>
          <a:lstStyle/>
          <a:p>
            <a:r>
              <a:rPr lang="en-US" dirty="0" smtClean="0"/>
              <a:t>Multiple variable and EL resolver implementations</a:t>
            </a:r>
          </a:p>
          <a:p>
            <a:pPr lvl="1"/>
            <a:r>
              <a:rPr lang="en-US" dirty="0" smtClean="0"/>
              <a:t>JSF 1.1</a:t>
            </a:r>
          </a:p>
          <a:p>
            <a:pPr lvl="2"/>
            <a:r>
              <a:rPr lang="en-US" dirty="0" err="1" smtClean="0"/>
              <a:t>Delegatingvariableresolver</a:t>
            </a:r>
            <a:endParaRPr lang="en-US" dirty="0" smtClean="0"/>
          </a:p>
          <a:p>
            <a:pPr lvl="2"/>
            <a:r>
              <a:rPr lang="en-US" dirty="0" err="1" smtClean="0"/>
              <a:t>Springbeanvariableresolver</a:t>
            </a:r>
            <a:endParaRPr lang="en-US" dirty="0" smtClean="0"/>
          </a:p>
          <a:p>
            <a:pPr lvl="1"/>
            <a:r>
              <a:rPr lang="en-US" dirty="0" smtClean="0"/>
              <a:t>JSF 1.2</a:t>
            </a:r>
          </a:p>
          <a:p>
            <a:pPr lvl="2"/>
            <a:r>
              <a:rPr lang="en-US" dirty="0" err="1" smtClean="0"/>
              <a:t>springbeanfacesELresolver</a:t>
            </a:r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13" y="4277959"/>
            <a:ext cx="7332207" cy="18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integration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64" y="1816629"/>
            <a:ext cx="7605272" cy="44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integration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74" y="2006777"/>
            <a:ext cx="8659899" cy="39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3288"/>
            <a:ext cx="10515600" cy="2733675"/>
          </a:xfrm>
        </p:spPr>
        <p:txBody>
          <a:bodyPr>
            <a:normAutofit/>
          </a:bodyPr>
          <a:lstStyle/>
          <a:p>
            <a:r>
              <a:rPr lang="en-US" dirty="0" smtClean="0"/>
              <a:t>Fundamental features</a:t>
            </a:r>
          </a:p>
          <a:p>
            <a:pPr lvl="1"/>
            <a:r>
              <a:rPr lang="en-US" dirty="0" smtClean="0"/>
              <a:t>Registration system(applicationcontext.xml)</a:t>
            </a:r>
          </a:p>
          <a:p>
            <a:pPr lvl="2"/>
            <a:r>
              <a:rPr lang="en-US" dirty="0" smtClean="0"/>
              <a:t>Complex initialization</a:t>
            </a:r>
          </a:p>
          <a:p>
            <a:pPr lvl="2"/>
            <a:r>
              <a:rPr lang="en-US" dirty="0" smtClean="0"/>
              <a:t>Object creation</a:t>
            </a:r>
          </a:p>
          <a:p>
            <a:pPr lvl="2"/>
            <a:r>
              <a:rPr lang="en-US" dirty="0" smtClean="0"/>
              <a:t>Dependency injection</a:t>
            </a:r>
          </a:p>
          <a:p>
            <a:pPr lvl="2"/>
            <a:r>
              <a:rPr lang="en-US" dirty="0" smtClean="0"/>
              <a:t>Application configuration</a:t>
            </a:r>
          </a:p>
          <a:p>
            <a:pPr lvl="1"/>
            <a:r>
              <a:rPr lang="en-US" dirty="0" smtClean="0"/>
              <a:t>Access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2"/>
            <a:r>
              <a:rPr lang="en-US" dirty="0" err="1" smtClean="0"/>
              <a:t>Beanfactory#getBean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755083"/>
            <a:ext cx="81438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event listener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event model</a:t>
            </a:r>
          </a:p>
          <a:p>
            <a:pPr lvl="1"/>
            <a:r>
              <a:rPr lang="en-US" dirty="0" smtClean="0"/>
              <a:t>Event listener interface</a:t>
            </a:r>
          </a:p>
          <a:p>
            <a:pPr lvl="1"/>
            <a:r>
              <a:rPr lang="en-US" dirty="0" err="1" smtClean="0"/>
              <a:t>Org.springframework.context.applicationlistener</a:t>
            </a:r>
            <a:endParaRPr lang="en-US" dirty="0" smtClean="0"/>
          </a:p>
          <a:p>
            <a:pPr lvl="1"/>
            <a:r>
              <a:rPr lang="en-US" dirty="0" smtClean="0"/>
              <a:t>Event objects</a:t>
            </a:r>
          </a:p>
          <a:p>
            <a:pPr lvl="1"/>
            <a:r>
              <a:rPr lang="en-US" dirty="0" err="1" smtClean="0"/>
              <a:t>Org.springframework.context.applicationevent</a:t>
            </a:r>
            <a:endParaRPr lang="en-US" dirty="0" smtClean="0"/>
          </a:p>
          <a:p>
            <a:pPr lvl="2"/>
            <a:r>
              <a:rPr lang="en-US" dirty="0" err="1" smtClean="0"/>
              <a:t>Contextrefreshevent</a:t>
            </a:r>
            <a:endParaRPr lang="en-US" dirty="0" smtClean="0"/>
          </a:p>
          <a:p>
            <a:pPr lvl="2"/>
            <a:r>
              <a:rPr lang="en-US" dirty="0" err="1" smtClean="0"/>
              <a:t>Contextstartedevent</a:t>
            </a:r>
            <a:endParaRPr lang="en-US" dirty="0" smtClean="0"/>
          </a:p>
          <a:p>
            <a:pPr lvl="2"/>
            <a:r>
              <a:rPr lang="en-US" dirty="0" err="1" smtClean="0"/>
              <a:t>Contextstoppedevent</a:t>
            </a:r>
            <a:endParaRPr lang="en-US" dirty="0" smtClean="0"/>
          </a:p>
          <a:p>
            <a:pPr lvl="2"/>
            <a:r>
              <a:rPr lang="en-US" dirty="0" err="1" smtClean="0"/>
              <a:t>Contextclosedevent</a:t>
            </a:r>
            <a:endParaRPr lang="en-GB" dirty="0"/>
          </a:p>
          <a:p>
            <a:r>
              <a:rPr lang="en-US" dirty="0" smtClean="0"/>
              <a:t>Registration model </a:t>
            </a:r>
          </a:p>
          <a:p>
            <a:pPr lvl="1"/>
            <a:r>
              <a:rPr lang="en-US" dirty="0" smtClean="0"/>
              <a:t>Enabled by registering new listener instances as container-managed beans</a:t>
            </a:r>
          </a:p>
        </p:txBody>
      </p:sp>
    </p:spTree>
    <p:extLst>
      <p:ext uri="{BB962C8B-B14F-4D97-AF65-F5344CB8AC3E}">
        <p14:creationId xmlns:p14="http://schemas.microsoft.com/office/powerpoint/2010/main" val="35492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 err="1" smtClean="0"/>
              <a:t>eventlistener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65" y="1775997"/>
            <a:ext cx="7718575" cy="435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 err="1" smtClean="0"/>
              <a:t>eventlistener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20" y="1848112"/>
            <a:ext cx="7978246" cy="50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22" y="258903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Bean 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0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</a:p>
          <a:p>
            <a:r>
              <a:rPr lang="en-US" dirty="0" smtClean="0"/>
              <a:t>Factory bean</a:t>
            </a:r>
          </a:p>
          <a:p>
            <a:r>
              <a:rPr lang="en-US" dirty="0" smtClean="0"/>
              <a:t>Static factory method</a:t>
            </a:r>
          </a:p>
          <a:p>
            <a:r>
              <a:rPr lang="en-US" dirty="0" smtClean="0"/>
              <a:t>Abstract bean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4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9619"/>
          </a:xfrm>
        </p:spPr>
        <p:txBody>
          <a:bodyPr/>
          <a:lstStyle/>
          <a:p>
            <a:r>
              <a:rPr lang="en-US" dirty="0" smtClean="0"/>
              <a:t>Create container-managed objects directly out of bean elements</a:t>
            </a:r>
          </a:p>
          <a:p>
            <a:pPr lvl="1"/>
            <a:r>
              <a:rPr lang="en-US" dirty="0" smtClean="0"/>
              <a:t>Standard bean definitions</a:t>
            </a:r>
            <a:r>
              <a:rPr lang="en-GB" dirty="0" smtClean="0"/>
              <a:t>:</a:t>
            </a:r>
          </a:p>
          <a:p>
            <a:pPr lvl="1"/>
            <a:r>
              <a:rPr lang="en-US" dirty="0" smtClean="0"/>
              <a:t>Xml bean elements. Child to document root, bean</a:t>
            </a:r>
          </a:p>
          <a:p>
            <a:r>
              <a:rPr lang="en-US" dirty="0" smtClean="0"/>
              <a:t>Inner bean </a:t>
            </a:r>
            <a:r>
              <a:rPr lang="en-US" dirty="0" err="1" smtClean="0"/>
              <a:t>defintions</a:t>
            </a:r>
            <a:endParaRPr lang="en-US" dirty="0" smtClean="0"/>
          </a:p>
          <a:p>
            <a:pPr lvl="1"/>
            <a:r>
              <a:rPr lang="en-US" dirty="0" smtClean="0"/>
              <a:t>Xml bean definitions</a:t>
            </a:r>
          </a:p>
          <a:p>
            <a:pPr lvl="1"/>
            <a:r>
              <a:rPr lang="en-US" dirty="0" smtClean="0"/>
              <a:t>Xml bean elements . Child to property or constructor –</a:t>
            </a:r>
            <a:r>
              <a:rPr lang="en-US" dirty="0" err="1" smtClean="0"/>
              <a:t>arg</a:t>
            </a:r>
            <a:r>
              <a:rPr lang="en-US" dirty="0" smtClean="0"/>
              <a:t>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632" y="3871451"/>
            <a:ext cx="6619979" cy="23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bean element</a:t>
            </a:r>
          </a:p>
          <a:p>
            <a:pPr lvl="1"/>
            <a:r>
              <a:rPr lang="en-US" dirty="0" smtClean="0"/>
              <a:t>Referenceable , aka collaborator, beans</a:t>
            </a:r>
          </a:p>
          <a:p>
            <a:r>
              <a:rPr lang="en-US" dirty="0" smtClean="0"/>
              <a:t>Inner bean</a:t>
            </a:r>
          </a:p>
          <a:p>
            <a:pPr lvl="1"/>
            <a:r>
              <a:rPr lang="en-US" dirty="0" smtClean="0"/>
              <a:t>Anonymous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Used to fulfill dependency injection settings</a:t>
            </a:r>
          </a:p>
          <a:p>
            <a:r>
              <a:rPr lang="en-US" dirty="0" smtClean="0"/>
              <a:t>Invocation prerequisites (s) one combination required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Class and factory method</a:t>
            </a:r>
          </a:p>
          <a:p>
            <a:pPr lvl="1"/>
            <a:r>
              <a:rPr lang="en-US" dirty="0" smtClean="0"/>
              <a:t>Factory-bean and factory-method</a:t>
            </a:r>
          </a:p>
          <a:p>
            <a:pPr lvl="1"/>
            <a:r>
              <a:rPr lang="en-US" dirty="0" smtClean="0"/>
              <a:t>Abstract bean attribute set to 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4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bean properties</a:t>
            </a:r>
          </a:p>
          <a:p>
            <a:pPr lvl="1"/>
            <a:r>
              <a:rPr lang="en-US" dirty="0" smtClean="0"/>
              <a:t>Id and name</a:t>
            </a:r>
          </a:p>
          <a:p>
            <a:pPr lvl="2"/>
            <a:r>
              <a:rPr lang="en-US" dirty="0" smtClean="0"/>
              <a:t>Defaults to a generated and unique value</a:t>
            </a:r>
          </a:p>
          <a:p>
            <a:pPr lvl="1"/>
            <a:r>
              <a:rPr lang="en-US" dirty="0" smtClean="0"/>
              <a:t>Scope </a:t>
            </a:r>
          </a:p>
          <a:p>
            <a:pPr lvl="2"/>
            <a:r>
              <a:rPr lang="en-US" dirty="0" smtClean="0"/>
              <a:t>Defaults to singleton</a:t>
            </a:r>
          </a:p>
          <a:p>
            <a:pPr lvl="1"/>
            <a:r>
              <a:rPr lang="en-US" dirty="0" smtClean="0"/>
              <a:t>Abstract/lazy-</a:t>
            </a:r>
            <a:r>
              <a:rPr lang="en-US" dirty="0" err="1" smtClean="0"/>
              <a:t>init</a:t>
            </a:r>
            <a:r>
              <a:rPr lang="en-US" dirty="0" smtClean="0"/>
              <a:t>/primary</a:t>
            </a:r>
          </a:p>
          <a:p>
            <a:pPr lvl="2"/>
            <a:r>
              <a:rPr lang="en-US" dirty="0" smtClean="0"/>
              <a:t>Default to false</a:t>
            </a:r>
          </a:p>
          <a:p>
            <a:pPr lvl="1"/>
            <a:r>
              <a:rPr lang="en-US" dirty="0" err="1" smtClean="0"/>
              <a:t>Autowire</a:t>
            </a:r>
            <a:endParaRPr lang="en-US" dirty="0" smtClean="0"/>
          </a:p>
          <a:p>
            <a:pPr lvl="2"/>
            <a:r>
              <a:rPr lang="en-US" dirty="0" smtClean="0"/>
              <a:t>Defaults to none</a:t>
            </a:r>
          </a:p>
          <a:p>
            <a:pPr lvl="2"/>
            <a:r>
              <a:rPr lang="en-US" dirty="0" smtClean="0"/>
              <a:t>Dependency-check defaults </a:t>
            </a:r>
          </a:p>
          <a:p>
            <a:pPr lvl="1"/>
            <a:r>
              <a:rPr lang="en-US" dirty="0" smtClean="0"/>
              <a:t>Parents/depends-on /</a:t>
            </a:r>
            <a:r>
              <a:rPr lang="en-US" dirty="0" err="1" smtClean="0"/>
              <a:t>autowire</a:t>
            </a:r>
            <a:r>
              <a:rPr lang="en-US" dirty="0" smtClean="0"/>
              <a:t>-candidate/</a:t>
            </a:r>
            <a:r>
              <a:rPr lang="en-US" dirty="0" err="1" smtClean="0"/>
              <a:t>init</a:t>
            </a:r>
            <a:r>
              <a:rPr lang="en-US" dirty="0" smtClean="0"/>
              <a:t>-method/destroy-method</a:t>
            </a:r>
          </a:p>
          <a:p>
            <a:pPr lvl="2"/>
            <a:r>
              <a:rPr lang="en-US" dirty="0" smtClean="0"/>
              <a:t>Defaults to null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9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664"/>
          </a:xfrm>
        </p:spPr>
        <p:txBody>
          <a:bodyPr/>
          <a:lstStyle/>
          <a:p>
            <a:r>
              <a:rPr lang="en-US" dirty="0" smtClean="0"/>
              <a:t>Matches on a constructor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java.lang.class</a:t>
            </a:r>
            <a:r>
              <a:rPr lang="en-US" dirty="0" smtClean="0"/>
              <a:t> and </a:t>
            </a:r>
            <a:r>
              <a:rPr lang="en-US" dirty="0" err="1" smtClean="0"/>
              <a:t>java.lang.reflect</a:t>
            </a:r>
            <a:endParaRPr lang="en-US" dirty="0" smtClean="0"/>
          </a:p>
          <a:p>
            <a:r>
              <a:rPr lang="en-US" dirty="0" smtClean="0"/>
              <a:t>Invokes the constructor</a:t>
            </a:r>
          </a:p>
          <a:p>
            <a:pPr lvl="1"/>
            <a:r>
              <a:rPr lang="en-US" dirty="0" smtClean="0"/>
              <a:t>Analogous to the new keyword , invoking a constructor is the same as invoking the new operator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21" y="3830590"/>
            <a:ext cx="6366757" cy="24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Standard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8553"/>
          </a:xfrm>
        </p:spPr>
        <p:txBody>
          <a:bodyPr/>
          <a:lstStyle/>
          <a:p>
            <a:r>
              <a:rPr lang="en-US" dirty="0" smtClean="0"/>
              <a:t>Matches on a constructor by type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00" y="2563637"/>
            <a:ext cx="6802666" cy="35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relevance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Move object creation and dependency resolution responsibilities out of business logic</a:t>
            </a:r>
          </a:p>
          <a:p>
            <a:pPr lvl="1"/>
            <a:r>
              <a:rPr lang="en-US" dirty="0" smtClean="0"/>
              <a:t>Enables business logic to be portable</a:t>
            </a:r>
          </a:p>
          <a:p>
            <a:pPr lvl="1"/>
            <a:r>
              <a:rPr lang="en-US" dirty="0" smtClean="0"/>
              <a:t>Allows components to be reconfigured with minimal efforts</a:t>
            </a:r>
          </a:p>
          <a:p>
            <a:r>
              <a:rPr lang="en-US" dirty="0" smtClean="0"/>
              <a:t>Loose coupling </a:t>
            </a:r>
          </a:p>
          <a:p>
            <a:pPr lvl="1"/>
            <a:r>
              <a:rPr lang="en-US" dirty="0" smtClean="0"/>
              <a:t>Client are insulated from implementations</a:t>
            </a:r>
          </a:p>
          <a:p>
            <a:pPr lvl="1"/>
            <a:r>
              <a:rPr lang="en-US" dirty="0" smtClean="0"/>
              <a:t>Implementation technicalities are invisible to clients</a:t>
            </a:r>
          </a:p>
          <a:p>
            <a:pPr lvl="1"/>
            <a:r>
              <a:rPr lang="en-US" dirty="0" smtClean="0"/>
              <a:t>Client are only aware of the interface contract and unaware of :</a:t>
            </a:r>
          </a:p>
          <a:p>
            <a:pPr lvl="2"/>
            <a:r>
              <a:rPr lang="en-US" dirty="0" smtClean="0"/>
              <a:t>Concrete type selections</a:t>
            </a:r>
          </a:p>
          <a:p>
            <a:pPr lvl="2"/>
            <a:r>
              <a:rPr lang="en-US" dirty="0" smtClean="0"/>
              <a:t>Concreate type initialization mechanism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9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bean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3397"/>
          </a:xfrm>
        </p:spPr>
        <p:txBody>
          <a:bodyPr/>
          <a:lstStyle/>
          <a:p>
            <a:r>
              <a:rPr lang="en-US" dirty="0" smtClean="0"/>
              <a:t>Nested bean definition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42" y="2619022"/>
            <a:ext cx="7298640" cy="3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6464"/>
          </a:xfrm>
        </p:spPr>
        <p:txBody>
          <a:bodyPr/>
          <a:lstStyle/>
          <a:p>
            <a:r>
              <a:rPr lang="en-US" dirty="0" smtClean="0"/>
              <a:t>The invocation of a method on a container-managed factory bean to create other container-managed beans</a:t>
            </a:r>
          </a:p>
          <a:p>
            <a:r>
              <a:rPr lang="en-US" dirty="0" smtClean="0"/>
              <a:t>References to the target bean class are excluded</a:t>
            </a:r>
          </a:p>
          <a:p>
            <a:pPr lvl="1"/>
            <a:r>
              <a:rPr lang="en-US" dirty="0" smtClean="0"/>
              <a:t>The class information for the target bean is unnecessary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71" y="3682823"/>
            <a:ext cx="9096283" cy="26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bean</a:t>
            </a:r>
          </a:p>
          <a:p>
            <a:pPr lvl="1"/>
            <a:r>
              <a:rPr lang="en-US" dirty="0" smtClean="0"/>
              <a:t>A container-managed bean responsible for instantiating other container-managed beans</a:t>
            </a:r>
          </a:p>
          <a:p>
            <a:pPr lvl="1"/>
            <a:r>
              <a:rPr lang="en-US" dirty="0" smtClean="0"/>
              <a:t>Referenced by a bean element attribute, factory-bean</a:t>
            </a:r>
          </a:p>
          <a:p>
            <a:r>
              <a:rPr lang="en-US" dirty="0" smtClean="0"/>
              <a:t>Factory method</a:t>
            </a:r>
          </a:p>
          <a:p>
            <a:pPr lvl="1"/>
            <a:r>
              <a:rPr lang="en-US" dirty="0" smtClean="0"/>
              <a:t>The factory bean exposes a method for instantiating the target bean type</a:t>
            </a:r>
          </a:p>
          <a:p>
            <a:pPr lvl="1"/>
            <a:r>
              <a:rPr lang="en-US" dirty="0" smtClean="0"/>
              <a:t>Referenced by a bean element attribute, factory-method</a:t>
            </a:r>
          </a:p>
          <a:p>
            <a:r>
              <a:rPr lang="en-US" dirty="0" smtClean="0"/>
              <a:t>Target bean</a:t>
            </a:r>
          </a:p>
          <a:p>
            <a:pPr lvl="1"/>
            <a:r>
              <a:rPr lang="en-US" dirty="0" smtClean="0"/>
              <a:t>The bean declaration uses factory-bean and factory-method to map its origin to the factory method</a:t>
            </a:r>
          </a:p>
          <a:p>
            <a:pPr lvl="1"/>
            <a:r>
              <a:rPr lang="en-US" dirty="0" smtClean="0"/>
              <a:t>The factory information substitutes the xml class attribute 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06" y="1911525"/>
            <a:ext cx="7959265" cy="40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factory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797"/>
          </a:xfrm>
        </p:spPr>
        <p:txBody>
          <a:bodyPr>
            <a:normAutofit/>
          </a:bodyPr>
          <a:lstStyle/>
          <a:p>
            <a:r>
              <a:rPr lang="en-US" dirty="0" smtClean="0"/>
              <a:t>The invocation of static factory method to create the container –managed bean </a:t>
            </a:r>
          </a:p>
          <a:p>
            <a:r>
              <a:rPr lang="en-US" dirty="0" smtClean="0"/>
              <a:t>Separate container –managed bean is not required </a:t>
            </a:r>
          </a:p>
          <a:p>
            <a:r>
              <a:rPr lang="en-US" dirty="0" smtClean="0"/>
              <a:t>The target bean references the class and method information as the origin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3348810"/>
            <a:ext cx="92487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factory method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0" y="1795108"/>
            <a:ext cx="9527823" cy="43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6153"/>
          </a:xfrm>
        </p:spPr>
        <p:txBody>
          <a:bodyPr/>
          <a:lstStyle/>
          <a:p>
            <a:r>
              <a:rPr lang="en-US" dirty="0" smtClean="0"/>
              <a:t>Bean templating facility</a:t>
            </a:r>
          </a:p>
          <a:p>
            <a:r>
              <a:rPr lang="en-US" dirty="0" smtClean="0"/>
              <a:t>Establishes default bean properties </a:t>
            </a:r>
          </a:p>
          <a:p>
            <a:pPr lvl="1"/>
            <a:r>
              <a:rPr lang="en-US" dirty="0" smtClean="0"/>
              <a:t>Constructor arguments , property setter parameters, bean lifecycle callbacks</a:t>
            </a:r>
          </a:p>
          <a:p>
            <a:r>
              <a:rPr lang="en-US" dirty="0" smtClean="0"/>
              <a:t>Candidate classes for abstract bean definitions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3672017"/>
            <a:ext cx="7724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bean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13" y="1780841"/>
            <a:ext cx="9227383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Implementation creational patterns as needed</a:t>
            </a:r>
          </a:p>
          <a:p>
            <a:pPr lvl="1"/>
            <a:r>
              <a:rPr lang="en-US" dirty="0" smtClean="0"/>
              <a:t>Assume the framework will accommodate the creational patterns required by the system</a:t>
            </a:r>
          </a:p>
          <a:p>
            <a:r>
              <a:rPr lang="en-US" dirty="0" smtClean="0"/>
              <a:t>Plan on using a framework to manage the initiation of all </a:t>
            </a:r>
            <a:r>
              <a:rPr lang="en-US" dirty="0" err="1" smtClean="0"/>
              <a:t>pojos</a:t>
            </a:r>
            <a:endParaRPr lang="en-US" dirty="0" smtClean="0"/>
          </a:p>
          <a:p>
            <a:r>
              <a:rPr lang="en-US" dirty="0" smtClean="0"/>
              <a:t>Create the xml bean  definitions file </a:t>
            </a:r>
          </a:p>
          <a:p>
            <a:pPr lvl="1"/>
            <a:r>
              <a:rPr lang="en-US" dirty="0" smtClean="0"/>
              <a:t>This file is typically named </a:t>
            </a:r>
          </a:p>
          <a:p>
            <a:pPr lvl="2"/>
            <a:r>
              <a:rPr lang="en-US" dirty="0" smtClean="0"/>
              <a:t>Applicationcontext.xml</a:t>
            </a:r>
          </a:p>
          <a:p>
            <a:pPr lvl="1"/>
            <a:r>
              <a:rPr lang="en-US" dirty="0" smtClean="0"/>
              <a:t>For large projects comprised of numerous modules , develop a predictable naming system 	for context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5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bean definitions with interdependencies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provides comprehensive support for </a:t>
            </a:r>
            <a:r>
              <a:rPr lang="en-US" dirty="0" err="1" smtClean="0"/>
              <a:t>instantation</a:t>
            </a:r>
            <a:r>
              <a:rPr lang="en-US" dirty="0" smtClean="0"/>
              <a:t> patterns</a:t>
            </a:r>
          </a:p>
          <a:p>
            <a:pPr lvl="2"/>
            <a:r>
              <a:rPr lang="en-US" dirty="0" smtClean="0"/>
              <a:t>Constructor </a:t>
            </a:r>
          </a:p>
          <a:p>
            <a:pPr lvl="2"/>
            <a:r>
              <a:rPr lang="en-US" dirty="0" smtClean="0"/>
              <a:t>Factory method</a:t>
            </a:r>
          </a:p>
          <a:p>
            <a:pPr lvl="2"/>
            <a:r>
              <a:rPr lang="en-US" dirty="0" smtClean="0"/>
              <a:t>Static factory method</a:t>
            </a:r>
          </a:p>
          <a:p>
            <a:pPr lvl="2"/>
            <a:r>
              <a:rPr lang="en-US" dirty="0" smtClean="0"/>
              <a:t>Template beans</a:t>
            </a:r>
          </a:p>
          <a:p>
            <a:r>
              <a:rPr lang="en-US" dirty="0" smtClean="0"/>
              <a:t>Include the bean definitions file as part of distribution </a:t>
            </a:r>
          </a:p>
          <a:p>
            <a:pPr lvl="1"/>
            <a:r>
              <a:rPr lang="en-US" dirty="0" smtClean="0"/>
              <a:t>This file will serve as a default , but optional, blueprint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5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and </a:t>
            </a:r>
            <a:r>
              <a:rPr lang="en-US" dirty="0" err="1" smtClean="0"/>
              <a:t>pojo</a:t>
            </a:r>
            <a:r>
              <a:rPr lang="en-US" dirty="0" smtClean="0"/>
              <a:t>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2642"/>
          </a:xfrm>
        </p:spPr>
        <p:txBody>
          <a:bodyPr>
            <a:normAutofit/>
          </a:bodyPr>
          <a:lstStyle/>
          <a:p>
            <a:r>
              <a:rPr lang="en-US" dirty="0" smtClean="0"/>
              <a:t>Integrate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  <a:endParaRPr lang="en-GB" dirty="0" smtClean="0"/>
          </a:p>
          <a:p>
            <a:pPr lvl="1"/>
            <a:r>
              <a:rPr lang="en-US" dirty="0" smtClean="0"/>
              <a:t>Replace custom </a:t>
            </a:r>
            <a:r>
              <a:rPr lang="en-US" dirty="0" err="1" smtClean="0"/>
              <a:t>ServiceProviderFramework</a:t>
            </a:r>
            <a:r>
              <a:rPr lang="en-US" dirty="0" smtClean="0"/>
              <a:t> with </a:t>
            </a:r>
            <a:r>
              <a:rPr lang="en-US" dirty="0" err="1" smtClean="0"/>
              <a:t>BeanFactory</a:t>
            </a:r>
            <a:endParaRPr lang="en-US" dirty="0" smtClean="0"/>
          </a:p>
          <a:p>
            <a:r>
              <a:rPr lang="en-US" dirty="0" smtClean="0"/>
              <a:t>Delegate to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Object creation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 spring </a:t>
            </a:r>
            <a:r>
              <a:rPr lang="en-US" dirty="0" err="1" smtClean="0"/>
              <a:t>Ioc</a:t>
            </a:r>
            <a:r>
              <a:rPr lang="en-US" dirty="0" smtClean="0"/>
              <a:t> container integration approach to match runtime context </a:t>
            </a:r>
          </a:p>
          <a:p>
            <a:pPr lvl="1"/>
            <a:r>
              <a:rPr lang="en-US" dirty="0" smtClean="0"/>
              <a:t>Broad integration options are available to use</a:t>
            </a:r>
          </a:p>
          <a:p>
            <a:pPr lvl="1"/>
            <a:r>
              <a:rPr lang="en-US" dirty="0" smtClean="0"/>
              <a:t>Programmatic contexts</a:t>
            </a:r>
          </a:p>
          <a:p>
            <a:pPr lvl="2"/>
            <a:r>
              <a:rPr lang="en-US" dirty="0" err="1" smtClean="0"/>
              <a:t>Classpathxmlapplicationcontext</a:t>
            </a:r>
            <a:endParaRPr lang="en-US" dirty="0" smtClean="0"/>
          </a:p>
          <a:p>
            <a:pPr lvl="2"/>
            <a:r>
              <a:rPr lang="en-US" dirty="0" err="1" smtClean="0"/>
              <a:t>Filesystemxmlapplicationcontext</a:t>
            </a:r>
            <a:endParaRPr lang="en-US" dirty="0" smtClean="0"/>
          </a:p>
          <a:p>
            <a:pPr lvl="1"/>
            <a:r>
              <a:rPr lang="en-US" dirty="0" smtClean="0"/>
              <a:t>Platform-specific contexts</a:t>
            </a:r>
          </a:p>
          <a:p>
            <a:pPr lvl="2"/>
            <a:r>
              <a:rPr lang="en-US" dirty="0" err="1" smtClean="0"/>
              <a:t>Contextloaderlistener</a:t>
            </a:r>
            <a:endParaRPr lang="en-US" dirty="0" smtClean="0"/>
          </a:p>
          <a:p>
            <a:pPr lvl="1"/>
            <a:r>
              <a:rPr lang="en-US" dirty="0" smtClean="0"/>
              <a:t>Test contexts</a:t>
            </a:r>
          </a:p>
          <a:p>
            <a:pPr lvl="2"/>
            <a:r>
              <a:rPr lang="en-US" dirty="0" smtClean="0"/>
              <a:t>Abstractjunit4springcontexttests</a:t>
            </a:r>
          </a:p>
          <a:p>
            <a:r>
              <a:rPr lang="en-US" dirty="0" err="1" smtClean="0"/>
              <a:t>Applicationcontext</a:t>
            </a:r>
            <a:r>
              <a:rPr lang="en-US" dirty="0" smtClean="0"/>
              <a:t> is favored over bean factory implementations</a:t>
            </a:r>
          </a:p>
          <a:p>
            <a:pPr lvl="1"/>
            <a:r>
              <a:rPr lang="en-US" dirty="0" smtClean="0"/>
              <a:t>Improved defaults, integration extensions and automated behavior</a:t>
            </a:r>
          </a:p>
        </p:txBody>
      </p:sp>
    </p:spTree>
    <p:extLst>
      <p:ext uri="{BB962C8B-B14F-4D97-AF65-F5344CB8AC3E}">
        <p14:creationId xmlns:p14="http://schemas.microsoft.com/office/powerpoint/2010/main" val="39537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631"/>
            <a:ext cx="12060461" cy="57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5975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BookLibrary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JavaBookLibary</a:t>
            </a:r>
            <a:r>
              <a:rPr lang="en-US" dirty="0" smtClean="0"/>
              <a:t> class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43" y="2487054"/>
            <a:ext cx="8963314" cy="37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xml file conforming to spring-beans.xsd</a:t>
            </a:r>
          </a:p>
          <a:p>
            <a:pPr lvl="1"/>
            <a:r>
              <a:rPr lang="en-US" dirty="0" smtClean="0"/>
              <a:t>Name the file </a:t>
            </a:r>
          </a:p>
          <a:p>
            <a:pPr lvl="2"/>
            <a:r>
              <a:rPr lang="en-US" dirty="0" smtClean="0"/>
              <a:t>Conventional name is applicationcontext.xml</a:t>
            </a:r>
          </a:p>
          <a:p>
            <a:pPr lvl="2"/>
            <a:r>
              <a:rPr lang="en-US" dirty="0" smtClean="0"/>
              <a:t>However, any name will suffice</a:t>
            </a:r>
          </a:p>
          <a:p>
            <a:pPr lvl="1"/>
            <a:r>
              <a:rPr lang="en-US" dirty="0" smtClean="0"/>
              <a:t>Place the file in accessible location</a:t>
            </a:r>
          </a:p>
          <a:p>
            <a:pPr lvl="2"/>
            <a:r>
              <a:rPr lang="en-US" dirty="0" smtClean="0"/>
              <a:t>For example , in a file system directory which will be accessible from the class path</a:t>
            </a:r>
          </a:p>
          <a:p>
            <a:pPr lvl="1"/>
            <a:r>
              <a:rPr lang="en-US" dirty="0" smtClean="0"/>
              <a:t>Register objects</a:t>
            </a:r>
          </a:p>
          <a:p>
            <a:pPr lvl="2"/>
            <a:r>
              <a:rPr lang="en-US" dirty="0" smtClean="0"/>
              <a:t>Object are registered by declaring bean xml elements</a:t>
            </a:r>
          </a:p>
          <a:p>
            <a:pPr lvl="2"/>
            <a:r>
              <a:rPr lang="en-US" dirty="0" smtClean="0"/>
              <a:t>Conventional approach is to use bean attributes : id and classes</a:t>
            </a:r>
          </a:p>
          <a:p>
            <a:pPr lvl="1"/>
            <a:r>
              <a:rPr lang="en-US" dirty="0" smtClean="0"/>
              <a:t>Access object(s)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2"/>
            <a:r>
              <a:rPr lang="en-US" dirty="0" smtClean="0"/>
              <a:t>Initiate a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pPr lvl="2"/>
            <a:r>
              <a:rPr lang="en-US" dirty="0" smtClean="0"/>
              <a:t>Uses interfaces such as </a:t>
            </a:r>
            <a:r>
              <a:rPr lang="en-US" dirty="0" err="1" smtClean="0"/>
              <a:t>BeanFactory#getBean</a:t>
            </a:r>
            <a:r>
              <a:rPr lang="en-US" dirty="0" smtClean="0"/>
              <a:t>(…):Object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4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</TotalTime>
  <Words>1334</Words>
  <Application>Microsoft Office PowerPoint</Application>
  <PresentationFormat>Widescreen</PresentationFormat>
  <Paragraphs>311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Calibri</vt:lpstr>
      <vt:lpstr>Calibri Light</vt:lpstr>
      <vt:lpstr>Retrospect</vt:lpstr>
      <vt:lpstr>Spring Core</vt:lpstr>
      <vt:lpstr>Outline </vt:lpstr>
      <vt:lpstr>Spring ioc container</vt:lpstr>
      <vt:lpstr>Spring ioc container</vt:lpstr>
      <vt:lpstr>Spring IoC container relevance</vt:lpstr>
      <vt:lpstr>Spring ioc container and pojo instantiation</vt:lpstr>
      <vt:lpstr>PowerPoint Presentation</vt:lpstr>
      <vt:lpstr>Spring ioc objective</vt:lpstr>
      <vt:lpstr>Spring IoC Process</vt:lpstr>
      <vt:lpstr>Spring IoC configuration</vt:lpstr>
      <vt:lpstr>Spring IoC BeanFactory</vt:lpstr>
      <vt:lpstr>Spring IoC container summary</vt:lpstr>
      <vt:lpstr>Model analysis</vt:lpstr>
      <vt:lpstr>Spring ioc container and dependency injection</vt:lpstr>
      <vt:lpstr>Spring IoC objective</vt:lpstr>
      <vt:lpstr>Spring ioc process</vt:lpstr>
      <vt:lpstr>Spring xml configuration</vt:lpstr>
      <vt:lpstr>BookReader constructor</vt:lpstr>
      <vt:lpstr>Spring BeanFactory</vt:lpstr>
      <vt:lpstr>Spring ioc container summary</vt:lpstr>
      <vt:lpstr>Spring ioc container summary </vt:lpstr>
      <vt:lpstr>Model analysis</vt:lpstr>
      <vt:lpstr>Interface object development</vt:lpstr>
      <vt:lpstr>Interface oriented development</vt:lpstr>
      <vt:lpstr>Interface-oriented example</vt:lpstr>
      <vt:lpstr>Interface oriented example</vt:lpstr>
      <vt:lpstr>Service abstraction</vt:lpstr>
      <vt:lpstr>Spring framework</vt:lpstr>
      <vt:lpstr>Spring framework composition</vt:lpstr>
      <vt:lpstr>Spring framework modules</vt:lpstr>
      <vt:lpstr>Spring framework composition</vt:lpstr>
      <vt:lpstr>Spring bean factory</vt:lpstr>
      <vt:lpstr>Bean factory</vt:lpstr>
      <vt:lpstr>Coarse-gained interfaces</vt:lpstr>
      <vt:lpstr>Fine-grained interfaces</vt:lpstr>
      <vt:lpstr>Servlet integration</vt:lpstr>
      <vt:lpstr>Java server faces integration</vt:lpstr>
      <vt:lpstr>Junit Test integration</vt:lpstr>
      <vt:lpstr>Junit test integration</vt:lpstr>
      <vt:lpstr>Container event listener</vt:lpstr>
      <vt:lpstr>Container eventlistener example</vt:lpstr>
      <vt:lpstr>Container eventlistener example</vt:lpstr>
      <vt:lpstr>Bean definition</vt:lpstr>
      <vt:lpstr>Bean definitions</vt:lpstr>
      <vt:lpstr>Default bean definition</vt:lpstr>
      <vt:lpstr>Default bean definition</vt:lpstr>
      <vt:lpstr>Default bean definition</vt:lpstr>
      <vt:lpstr>Standard bean</vt:lpstr>
      <vt:lpstr>Standard bean</vt:lpstr>
      <vt:lpstr>Inner bean element</vt:lpstr>
      <vt:lpstr>Factory bean</vt:lpstr>
      <vt:lpstr>Factory bean</vt:lpstr>
      <vt:lpstr>Factory bean example</vt:lpstr>
      <vt:lpstr>Static factory method</vt:lpstr>
      <vt:lpstr>Static factory method example</vt:lpstr>
      <vt:lpstr>Abstract bean</vt:lpstr>
      <vt:lpstr>Abstract bean example</vt:lpstr>
      <vt:lpstr>General approach</vt:lpstr>
      <vt:lpstr>General approach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Nguyen Anh Minh</dc:creator>
  <cp:lastModifiedBy>Nguyen Anh Minh</cp:lastModifiedBy>
  <cp:revision>70</cp:revision>
  <dcterms:created xsi:type="dcterms:W3CDTF">2016-07-19T04:15:49Z</dcterms:created>
  <dcterms:modified xsi:type="dcterms:W3CDTF">2016-07-25T07:14:35Z</dcterms:modified>
</cp:coreProperties>
</file>