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3" r:id="rId3"/>
    <p:sldId id="313" r:id="rId4"/>
    <p:sldId id="314" r:id="rId5"/>
    <p:sldId id="312" r:id="rId6"/>
    <p:sldId id="316" r:id="rId7"/>
    <p:sldId id="315" r:id="rId8"/>
    <p:sldId id="318" r:id="rId9"/>
    <p:sldId id="319" r:id="rId10"/>
    <p:sldId id="304" r:id="rId11"/>
    <p:sldId id="321" r:id="rId12"/>
    <p:sldId id="322" r:id="rId13"/>
    <p:sldId id="323" r:id="rId14"/>
    <p:sldId id="324" r:id="rId15"/>
    <p:sldId id="320" r:id="rId16"/>
    <p:sldId id="325" r:id="rId17"/>
    <p:sldId id="327" r:id="rId18"/>
    <p:sldId id="326" r:id="rId19"/>
    <p:sldId id="328" r:id="rId20"/>
    <p:sldId id="305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43" r:id="rId34"/>
    <p:sldId id="342" r:id="rId35"/>
    <p:sldId id="302" r:id="rId36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88" autoAdjust="0"/>
  </p:normalViewPr>
  <p:slideViewPr>
    <p:cSldViewPr>
      <p:cViewPr varScale="1">
        <p:scale>
          <a:sx n="109" d="100"/>
          <a:sy n="109" d="100"/>
        </p:scale>
        <p:origin x="12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761FD47-DAE8-42E6-9491-760385F118C0}" type="datetimeFigureOut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E82396-3A91-419E-A317-17F64C1F5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1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2B9B7A5-5397-4D87-99B9-6CCBEDBAE901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5149B4-04A2-4678-811E-D867AD8F95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D21C3-0E44-40A2-90B6-E426BE80B9BF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B2E0B-BC92-4870-BB21-73869486C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DB0FD-577A-40CD-A4BC-085E03C8EAD6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99F4-1563-4A36-9A28-14E6AA67B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7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1B55-D16D-4A1A-A2A3-ED191ACA4C47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BC5EB-DCD4-407A-AE67-D3C5D53C0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2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E4BCEB4-1D83-45BC-9432-552270E73A0F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9AF5E-0513-4564-8F38-AD77AF454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CC2DBD9-9308-4681-9A2F-FCEFA6BB8E46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DF73-6CD6-4E47-9DD6-F6142A1EF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55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5FE6185-87E8-46BA-9D02-E06826964C58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D80C3-E83B-428F-9BF3-6937BDB21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5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E1B22B8-7973-4D8B-A388-06ECB2786BA7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27AE9-401F-4921-B6D4-CFD731C5A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17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00D3800C-7109-4F10-AAEC-15991B5285EE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C6335-476C-4210-B539-E19DD2316F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15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1832-C8D6-47C1-AE64-FF13FBC91630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A9C2B-1C90-486E-8E36-C508C404A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5947BDB-EED6-4AF0-B4EE-DFA1CE6A1F0D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B20AA-8CA5-4653-98B1-AD1E3F67C8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39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EA595F-3E66-472F-AF20-8C125E61881F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EBB14-B624-4192-9A72-640A61AD4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79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00D3A1B1-34E8-4A81-94E2-30B2200B4680}" type="datetime1">
              <a:rPr lang="en-US"/>
              <a:pPr>
                <a:defRPr/>
              </a:pPr>
              <a:t>10/12/2017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720AEF1-063F-40CC-B80E-ADCF217226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41" r:id="rId7"/>
    <p:sldLayoutId id="2147483751" r:id="rId8"/>
    <p:sldLayoutId id="2147483752" r:id="rId9"/>
    <p:sldLayoutId id="2147483742" r:id="rId10"/>
    <p:sldLayoutId id="2147483743" r:id="rId11"/>
    <p:sldLayoutId id="214748374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21</a:t>
            </a:r>
            <a:br>
              <a:rPr lang="en-US" dirty="0" smtClean="0"/>
            </a:br>
            <a:r>
              <a:rPr lang="en-US" dirty="0" smtClean="0"/>
              <a:t>Collections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smtClean="0"/>
              <a:t>Visual C# 2012 How to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21.3 demonstrates several static methods of class </a:t>
            </a:r>
            <a:r>
              <a:rPr lang="en-US" altLang="en-US" smtClean="0">
                <a:latin typeface="Lucida Console" panose="020B0609040504020204" pitchFamily="49" charset="0"/>
              </a:rPr>
              <a:t>Array</a:t>
            </a:r>
            <a:r>
              <a:rPr lang="en-US" altLang="en-US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21.3 Class </a:t>
            </a:r>
            <a:r>
              <a:rPr lang="en-US" dirty="0" smtClean="0">
                <a:latin typeface="Lucida Console" pitchFamily="49" charset="0"/>
              </a:rPr>
              <a:t>Array</a:t>
            </a:r>
            <a:r>
              <a:rPr lang="en-US" dirty="0" smtClean="0"/>
              <a:t> and Enumerators</a:t>
            </a:r>
            <a:endParaRPr lang="en-US" dirty="0"/>
          </a:p>
        </p:txBody>
      </p:sp>
      <p:sp>
        <p:nvSpPr>
          <p:cNvPr id="215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cshtp5_21_Collections_Page_07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cshtp5_21_Collections_Page_08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shtp5_21_Collections_Page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cshtp5_21_Collections_Page_10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Line 22 uses </a:t>
            </a:r>
            <a:r>
              <a:rPr lang="en-US" altLang="en-US" sz="2400" smtClean="0">
                <a:latin typeface="Lucida Console" panose="020B0609040504020204" pitchFamily="49" charset="0"/>
              </a:rPr>
              <a:t>static Array </a:t>
            </a:r>
            <a:r>
              <a:rPr lang="en-US" altLang="en-US" sz="2400" smtClean="0"/>
              <a:t>method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/>
              <a:t>to sort array </a:t>
            </a:r>
            <a:r>
              <a:rPr lang="en-US" altLang="en-US" sz="2400" smtClean="0">
                <a:latin typeface="Lucida Console" panose="020B0609040504020204" pitchFamily="49" charset="0"/>
              </a:rPr>
              <a:t>doubleValues</a:t>
            </a:r>
            <a:r>
              <a:rPr lang="en-US" altLang="en-US" sz="2400" smtClean="0"/>
              <a:t>. </a:t>
            </a:r>
          </a:p>
          <a:p>
            <a:pPr eaLnBrk="1" hangingPunct="1"/>
            <a:r>
              <a:rPr lang="en-US" altLang="en-US" sz="2400" smtClean="0"/>
              <a:t>When this method returns, the array contains its original elements sorted in </a:t>
            </a:r>
            <a:r>
              <a:rPr lang="en-US" altLang="en-US" sz="2400" i="1" smtClean="0"/>
              <a:t>ascending</a:t>
            </a:r>
            <a:r>
              <a:rPr lang="en-US" altLang="en-US" sz="2400" smtClean="0"/>
              <a:t> order. </a:t>
            </a:r>
          </a:p>
          <a:p>
            <a:pPr eaLnBrk="1" hangingPunct="1"/>
            <a:r>
              <a:rPr lang="en-US" altLang="en-US" sz="2400" smtClean="0"/>
              <a:t>Line 25 uses </a:t>
            </a:r>
            <a:r>
              <a:rPr lang="en-US" altLang="en-US" sz="2400" smtClean="0">
                <a:latin typeface="Lucida Console" panose="020B0609040504020204" pitchFamily="49" charset="0"/>
              </a:rPr>
              <a:t>static Array </a:t>
            </a:r>
            <a:r>
              <a:rPr lang="en-US" altLang="en-US" sz="2400" smtClean="0"/>
              <a:t>method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/>
              <a:t>to copy elements from array </a:t>
            </a:r>
            <a:r>
              <a:rPr lang="en-US" altLang="en-US" sz="2400" smtClean="0">
                <a:latin typeface="Lucida Console" panose="020B0609040504020204" pitchFamily="49" charset="0"/>
              </a:rPr>
              <a:t>intValues</a:t>
            </a:r>
            <a:r>
              <a:rPr lang="en-US" altLang="en-US" sz="2400" smtClean="0"/>
              <a:t> to array </a:t>
            </a:r>
            <a:r>
              <a:rPr lang="en-US" altLang="en-US" sz="2400" smtClean="0">
                <a:latin typeface="Lucida Console" panose="020B0609040504020204" pitchFamily="49" charset="0"/>
              </a:rPr>
              <a:t>intValuesCopy</a:t>
            </a:r>
            <a:r>
              <a:rPr lang="en-US" altLang="en-US" sz="2400" smtClean="0"/>
              <a:t>.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21.3 Class </a:t>
            </a:r>
            <a:r>
              <a:rPr lang="en-US" dirty="0">
                <a:latin typeface="Lucida Console" pitchFamily="49" charset="0"/>
              </a:rPr>
              <a:t>Array</a:t>
            </a:r>
            <a:r>
              <a:rPr lang="en-US" dirty="0"/>
              <a:t> and Enumerators (cont.)</a:t>
            </a:r>
          </a:p>
        </p:txBody>
      </p:sp>
      <p:sp>
        <p:nvSpPr>
          <p:cNvPr id="2662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Lines 32 and 40 invoke </a:t>
            </a:r>
            <a:r>
              <a:rPr lang="en-US" altLang="en-US" sz="2600" smtClean="0">
                <a:latin typeface="Lucida Console" panose="020B0609040504020204" pitchFamily="49" charset="0"/>
              </a:rPr>
              <a:t>static Array </a:t>
            </a:r>
            <a:r>
              <a:rPr lang="en-US" altLang="en-US" sz="2600" smtClean="0"/>
              <a:t>method </a:t>
            </a:r>
            <a:r>
              <a:rPr lang="en-US" altLang="en-US" sz="2600" smtClean="0">
                <a:solidFill>
                  <a:srgbClr val="0000FF"/>
                </a:solidFill>
                <a:latin typeface="Lucida Console" panose="020B0609040504020204" pitchFamily="49" charset="0"/>
              </a:rPr>
              <a:t>BinarySearch</a:t>
            </a:r>
            <a:r>
              <a:rPr lang="en-US" altLang="en-US" sz="2600" smtClean="0">
                <a:solidFill>
                  <a:srgbClr val="0000FF"/>
                </a:solidFill>
              </a:rPr>
              <a:t> </a:t>
            </a:r>
            <a:r>
              <a:rPr lang="en-US" altLang="en-US" sz="2600" smtClean="0"/>
              <a:t>to perform binary searches on array </a:t>
            </a:r>
            <a:r>
              <a:rPr lang="en-US" altLang="en-US" sz="2600" smtClean="0">
                <a:latin typeface="Lucida Console" panose="020B0609040504020204" pitchFamily="49" charset="0"/>
              </a:rPr>
              <a:t>intValues</a:t>
            </a:r>
            <a:r>
              <a:rPr lang="en-US" altLang="en-US" sz="2600" smtClean="0"/>
              <a:t>. </a:t>
            </a:r>
          </a:p>
          <a:p>
            <a:pPr eaLnBrk="1" hangingPunct="1"/>
            <a:r>
              <a:rPr lang="en-US" altLang="en-US" sz="2600" smtClean="0"/>
              <a:t>Method </a:t>
            </a:r>
            <a:r>
              <a:rPr lang="en-US" altLang="en-US" sz="2600" smtClean="0">
                <a:latin typeface="Lucida Console" panose="020B0609040504020204" pitchFamily="49" charset="0"/>
              </a:rPr>
              <a:t>BinarySearch</a:t>
            </a:r>
            <a:r>
              <a:rPr lang="en-US" altLang="en-US" sz="2600" smtClean="0"/>
              <a:t> receives the </a:t>
            </a:r>
            <a:r>
              <a:rPr lang="en-US" altLang="en-US" sz="2600" i="1" smtClean="0"/>
              <a:t>sorted</a:t>
            </a:r>
            <a:r>
              <a:rPr lang="en-US" altLang="en-US" sz="2600" smtClean="0"/>
              <a:t> array in which to search and the key for which to search. </a:t>
            </a:r>
          </a:p>
          <a:p>
            <a:pPr eaLnBrk="1" hangingPunct="1"/>
            <a:r>
              <a:rPr lang="en-US" altLang="en-US" sz="2600" smtClean="0"/>
              <a:t>The method returns the index in the array at which it finds the key (or a negative number if the key was not found). </a:t>
            </a:r>
          </a:p>
          <a:p>
            <a:pPr eaLnBrk="1" hangingPunct="1"/>
            <a:r>
              <a:rPr lang="en-US" altLang="en-US" sz="2600" smtClean="0">
                <a:latin typeface="Lucida Console" panose="020B0609040504020204" pitchFamily="49" charset="0"/>
              </a:rPr>
              <a:t>BinarySearch</a:t>
            </a:r>
            <a:r>
              <a:rPr lang="en-US" altLang="en-US" sz="2600" smtClean="0"/>
              <a:t> assumes that it receives a sorted array. Its behavior on an unsorted array is unpredictable.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21.3 Class </a:t>
            </a:r>
            <a:r>
              <a:rPr lang="en-US" dirty="0">
                <a:latin typeface="Lucida Console" pitchFamily="49" charset="0"/>
              </a:rPr>
              <a:t>Array</a:t>
            </a:r>
            <a:r>
              <a:rPr lang="en-US" dirty="0"/>
              <a:t> and Enumerators (cont.)</a:t>
            </a:r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All arrays inherit implicitly from </a:t>
            </a:r>
            <a:r>
              <a:rPr lang="en-US" altLang="en-US" sz="2400" smtClean="0">
                <a:latin typeface="Lucida Console" panose="020B0609040504020204" pitchFamily="49" charset="0"/>
              </a:rPr>
              <a:t>Array</a:t>
            </a:r>
            <a:r>
              <a:rPr lang="en-US" altLang="en-US" sz="2400" smtClean="0"/>
              <a:t>, so both the </a:t>
            </a:r>
            <a:r>
              <a:rPr lang="en-US" altLang="en-US" sz="2400" smtClean="0">
                <a:latin typeface="Lucida Console" panose="020B0609040504020204" pitchFamily="49" charset="0"/>
              </a:rPr>
              <a:t>int[]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Lucida Console" panose="020B0609040504020204" pitchFamily="49" charset="0"/>
              </a:rPr>
              <a:t>double[]</a:t>
            </a:r>
            <a:r>
              <a:rPr lang="en-US" altLang="en-US" sz="2400" smtClean="0"/>
              <a:t> array types implement </a:t>
            </a:r>
            <a:r>
              <a:rPr lang="en-US" altLang="en-US" sz="2400" smtClean="0">
                <a:latin typeface="Lucida Console" panose="020B0609040504020204" pitchFamily="49" charset="0"/>
              </a:rPr>
              <a:t>IEnumerable</a:t>
            </a:r>
            <a:r>
              <a:rPr lang="en-US" altLang="en-US" sz="2400" smtClean="0"/>
              <a:t> interface method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GetEnumerator</a:t>
            </a:r>
            <a:r>
              <a:rPr lang="en-US" altLang="en-US" sz="2400" smtClean="0"/>
              <a:t>, which returns an enumerator that can </a:t>
            </a:r>
            <a:r>
              <a:rPr lang="en-US" altLang="en-US" sz="2400" i="1" smtClean="0"/>
              <a:t>iterate</a:t>
            </a:r>
            <a:r>
              <a:rPr lang="en-US" altLang="en-US" sz="2400" smtClean="0"/>
              <a:t> over the collection. </a:t>
            </a:r>
          </a:p>
          <a:p>
            <a:pPr eaLnBrk="1" hangingPunct="1"/>
            <a:r>
              <a:rPr lang="en-US" altLang="en-US" sz="2400" smtClean="0"/>
              <a:t>Interface </a:t>
            </a:r>
            <a:r>
              <a:rPr lang="en-US" altLang="en-US" sz="2400" smtClean="0">
                <a:latin typeface="Lucida Console" panose="020B0609040504020204" pitchFamily="49" charset="0"/>
              </a:rPr>
              <a:t>IEnumerator</a:t>
            </a:r>
            <a:r>
              <a:rPr lang="en-US" altLang="en-US" sz="2400" smtClean="0"/>
              <a:t> (which all enumerators implement) defines methods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MoveNext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/>
              <a:t>and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Reset</a:t>
            </a:r>
            <a:r>
              <a:rPr lang="en-US" altLang="en-US" sz="2400" smtClean="0"/>
              <a:t> and property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Current</a:t>
            </a:r>
            <a:r>
              <a:rPr lang="en-US" altLang="en-US" sz="2400" smtClean="0"/>
              <a:t>. </a:t>
            </a:r>
          </a:p>
          <a:p>
            <a:pPr eaLnBrk="1" hangingPunct="1"/>
            <a:r>
              <a:rPr lang="en-US" altLang="en-US" sz="2400" smtClean="0">
                <a:latin typeface="Lucida Console" panose="020B0609040504020204" pitchFamily="49" charset="0"/>
              </a:rPr>
              <a:t>MoveNext</a:t>
            </a:r>
            <a:r>
              <a:rPr lang="en-US" altLang="en-US" sz="2400" smtClean="0"/>
              <a:t> moves the enumerator to the next element in the collection. </a:t>
            </a:r>
          </a:p>
          <a:p>
            <a:pPr eaLnBrk="1" hangingPunct="1"/>
            <a:r>
              <a:rPr lang="en-US" altLang="en-US" sz="2400" smtClean="0"/>
              <a:t>Methods </a:t>
            </a:r>
            <a:r>
              <a:rPr lang="en-US" altLang="en-US" sz="2400" smtClean="0">
                <a:latin typeface="Lucida Console" panose="020B0609040504020204" pitchFamily="49" charset="0"/>
              </a:rPr>
              <a:t>MoveNext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Lucida Console" panose="020B0609040504020204" pitchFamily="49" charset="0"/>
              </a:rPr>
              <a:t>Reset</a:t>
            </a:r>
            <a:r>
              <a:rPr lang="en-US" altLang="en-US" sz="2400" smtClean="0"/>
              <a:t> throw an </a:t>
            </a:r>
            <a:r>
              <a:rPr lang="en-US" altLang="en-US" sz="2400" smtClean="0">
                <a:latin typeface="Lucida Console" panose="020B0609040504020204" pitchFamily="49" charset="0"/>
              </a:rPr>
              <a:t>InvalidOperationException</a:t>
            </a:r>
            <a:r>
              <a:rPr lang="en-US" altLang="en-US" sz="2400" smtClean="0"/>
              <a:t> if the contents of the collection are modified in any way after the enumerator is created.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/>
              <a:t>21.3 Class </a:t>
            </a:r>
            <a:r>
              <a:rPr lang="en-US" sz="3200" dirty="0">
                <a:latin typeface="Lucida Console" pitchFamily="49" charset="0"/>
              </a:rPr>
              <a:t>Array</a:t>
            </a:r>
            <a:r>
              <a:rPr lang="en-US" sz="3200" dirty="0"/>
              <a:t> and Enumerators (cont.)</a:t>
            </a:r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cshtp5_21_Collections_Page_1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Other </a:t>
            </a:r>
            <a:r>
              <a:rPr lang="en-US" altLang="en-US" sz="2600" smtClean="0">
                <a:latin typeface="Lucida Console" panose="020B0609040504020204" pitchFamily="49" charset="0"/>
              </a:rPr>
              <a:t>static Array</a:t>
            </a:r>
            <a:r>
              <a:rPr lang="en-US" altLang="en-US" sz="2600" smtClean="0"/>
              <a:t> methods include </a:t>
            </a:r>
          </a:p>
          <a:p>
            <a:pPr lvl="1" eaLnBrk="1" hangingPunct="1"/>
            <a:r>
              <a:rPr lang="en-US" altLang="en-US" sz="2200" smtClean="0">
                <a:solidFill>
                  <a:srgbClr val="0000FF"/>
                </a:solidFill>
                <a:latin typeface="Lucida Console" panose="020B0609040504020204" pitchFamily="49" charset="0"/>
              </a:rPr>
              <a:t>Clear</a:t>
            </a:r>
            <a:r>
              <a:rPr lang="en-US" altLang="en-US" sz="2200" smtClean="0">
                <a:solidFill>
                  <a:srgbClr val="0000FF"/>
                </a:solidFill>
              </a:rPr>
              <a:t> </a:t>
            </a:r>
            <a:r>
              <a:rPr lang="en-US" altLang="en-US" sz="2200" smtClean="0"/>
              <a:t>(to set a range of elements to </a:t>
            </a:r>
            <a:r>
              <a:rPr lang="en-US" altLang="en-US" sz="2200" smtClean="0">
                <a:latin typeface="Lucida Console" panose="020B0609040504020204" pitchFamily="49" charset="0"/>
              </a:rPr>
              <a:t>0</a:t>
            </a:r>
            <a:r>
              <a:rPr lang="en-US" altLang="en-US" sz="2200" smtClean="0"/>
              <a:t>, </a:t>
            </a:r>
            <a:r>
              <a:rPr lang="en-US" altLang="en-US" sz="2200" smtClean="0">
                <a:latin typeface="Lucida Console" panose="020B0609040504020204" pitchFamily="49" charset="0"/>
              </a:rPr>
              <a:t>false</a:t>
            </a:r>
            <a:r>
              <a:rPr lang="en-US" altLang="en-US" sz="2200" smtClean="0"/>
              <a:t> or </a:t>
            </a:r>
            <a:r>
              <a:rPr lang="en-US" altLang="en-US" sz="2200" smtClean="0">
                <a:latin typeface="Lucida Console" panose="020B0609040504020204" pitchFamily="49" charset="0"/>
              </a:rPr>
              <a:t>null</a:t>
            </a:r>
            <a:r>
              <a:rPr lang="en-US" altLang="en-US" sz="2200" smtClean="0"/>
              <a:t>, as appropriate)</a:t>
            </a:r>
          </a:p>
          <a:p>
            <a:pPr lvl="1" eaLnBrk="1" hangingPunct="1"/>
            <a:r>
              <a:rPr lang="en-US" altLang="en-US" sz="2200" smtClean="0">
                <a:solidFill>
                  <a:srgbClr val="0000FF"/>
                </a:solidFill>
                <a:latin typeface="Lucida Console" panose="020B0609040504020204" pitchFamily="49" charset="0"/>
              </a:rPr>
              <a:t>CreateInstance</a:t>
            </a:r>
            <a:r>
              <a:rPr lang="en-US" altLang="en-US" sz="2200" smtClean="0">
                <a:solidFill>
                  <a:srgbClr val="0000FF"/>
                </a:solidFill>
              </a:rPr>
              <a:t> </a:t>
            </a:r>
            <a:r>
              <a:rPr lang="en-US" altLang="en-US" sz="2200" smtClean="0"/>
              <a:t>(to create a new array of a specified type)</a:t>
            </a:r>
          </a:p>
          <a:p>
            <a:pPr lvl="1" eaLnBrk="1" hangingPunct="1"/>
            <a:r>
              <a:rPr lang="en-US" altLang="en-US" sz="2200" smtClean="0">
                <a:solidFill>
                  <a:srgbClr val="0000FF"/>
                </a:solidFill>
                <a:latin typeface="Lucida Console" panose="020B0609040504020204" pitchFamily="49" charset="0"/>
              </a:rPr>
              <a:t>IndexOf</a:t>
            </a:r>
            <a:r>
              <a:rPr lang="en-US" altLang="en-US" sz="2200" smtClean="0">
                <a:solidFill>
                  <a:srgbClr val="0000FF"/>
                </a:solidFill>
              </a:rPr>
              <a:t> </a:t>
            </a:r>
            <a:r>
              <a:rPr lang="en-US" altLang="en-US" sz="2200" smtClean="0"/>
              <a:t>(to locate the first occurrence of an object in an array or portion of an array)</a:t>
            </a:r>
          </a:p>
          <a:p>
            <a:pPr lvl="1" eaLnBrk="1" hangingPunct="1"/>
            <a:r>
              <a:rPr lang="en-US" altLang="en-US" sz="2200" smtClean="0">
                <a:solidFill>
                  <a:srgbClr val="0000FF"/>
                </a:solidFill>
                <a:latin typeface="Lucida Console" panose="020B0609040504020204" pitchFamily="49" charset="0"/>
              </a:rPr>
              <a:t>LastIndexOf</a:t>
            </a:r>
            <a:r>
              <a:rPr lang="en-US" altLang="en-US" sz="2200" smtClean="0">
                <a:solidFill>
                  <a:srgbClr val="0000FF"/>
                </a:solidFill>
              </a:rPr>
              <a:t> </a:t>
            </a:r>
            <a:r>
              <a:rPr lang="en-US" altLang="en-US" sz="2200" smtClean="0"/>
              <a:t>(to locate the last occurrence of an object in an array or portion of an array) </a:t>
            </a:r>
          </a:p>
          <a:p>
            <a:pPr lvl="1" eaLnBrk="1" hangingPunct="1"/>
            <a:r>
              <a:rPr lang="en-US" altLang="en-US" sz="2200" smtClean="0">
                <a:solidFill>
                  <a:srgbClr val="0000FF"/>
                </a:solidFill>
                <a:latin typeface="Lucida Console" panose="020B0609040504020204" pitchFamily="49" charset="0"/>
              </a:rPr>
              <a:t>Reverse</a:t>
            </a:r>
            <a:r>
              <a:rPr lang="en-US" altLang="en-US" sz="2200" smtClean="0"/>
              <a:t> (to reverse the contents of an array or portion of an array).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21.3 Class </a:t>
            </a:r>
            <a:r>
              <a:rPr lang="en-US" dirty="0" smtClean="0">
                <a:latin typeface="Lucida Console" pitchFamily="49" charset="0"/>
              </a:rPr>
              <a:t>Array</a:t>
            </a:r>
            <a:r>
              <a:rPr lang="en-US" dirty="0" smtClean="0"/>
              <a:t> and Enumerators (cont.)</a:t>
            </a:r>
            <a:endParaRPr lang="en-US" dirty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19 discussed how to create and manipulate data structures. </a:t>
            </a:r>
          </a:p>
          <a:p>
            <a:pPr eaLnBrk="1" hangingPunct="1"/>
            <a:r>
              <a:rPr lang="en-US" altLang="en-US" smtClean="0"/>
              <a:t>For the vast majority of apps, there’s no need to build such custom data structures. </a:t>
            </a:r>
          </a:p>
          <a:p>
            <a:pPr eaLnBrk="1" hangingPunct="1"/>
            <a:r>
              <a:rPr lang="en-US" altLang="en-US" smtClean="0"/>
              <a:t>Instead, you can use the </a:t>
            </a:r>
            <a:r>
              <a:rPr lang="en-US" altLang="en-US" i="1" smtClean="0"/>
              <a:t>prepackaged</a:t>
            </a:r>
            <a:r>
              <a:rPr lang="en-US" altLang="en-US" smtClean="0"/>
              <a:t> data-structure classes provided by the .NET Framework. </a:t>
            </a:r>
          </a:p>
          <a:p>
            <a:pPr eaLnBrk="1" hangingPunct="1"/>
            <a:r>
              <a:rPr lang="en-US" altLang="en-US" smtClean="0"/>
              <a:t>These classes are known as </a:t>
            </a:r>
            <a:r>
              <a:rPr lang="en-US" altLang="en-US" smtClean="0">
                <a:solidFill>
                  <a:srgbClr val="0000FF"/>
                </a:solidFill>
              </a:rPr>
              <a:t>collection classes</a:t>
            </a:r>
            <a:r>
              <a:rPr lang="en-US" altLang="en-US" smtClean="0"/>
              <a:t>—they store collections of data. </a:t>
            </a:r>
          </a:p>
          <a:p>
            <a:pPr eaLnBrk="1" hangingPunct="1"/>
            <a:r>
              <a:rPr lang="en-US" altLang="en-US" smtClean="0"/>
              <a:t>Each instance of one of these classes is a </a:t>
            </a:r>
            <a:r>
              <a:rPr lang="en-US" altLang="en-US" smtClean="0">
                <a:solidFill>
                  <a:srgbClr val="0000FF"/>
                </a:solidFill>
              </a:rPr>
              <a:t>collection</a:t>
            </a:r>
            <a:r>
              <a:rPr lang="en-US" altLang="en-US" smtClean="0"/>
              <a:t> of items.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21.1 Introduction</a:t>
            </a:r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.NET Framework’s </a:t>
            </a:r>
            <a:r>
              <a:rPr lang="en-US" altLang="en-US" sz="2400" smtClean="0">
                <a:solidFill>
                  <a:srgbClr val="0000FF"/>
                </a:solidFill>
                <a:latin typeface="Lucida Console" panose="020B0609040504020204" pitchFamily="49" charset="0"/>
              </a:rPr>
              <a:t>ArrayList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/>
              <a:t>collection class mimics the functionality of conventional arrays and provides dynamic resizing of the collection through the class’s methods. </a:t>
            </a:r>
          </a:p>
          <a:p>
            <a:pPr eaLnBrk="1" hangingPunct="1"/>
            <a:r>
              <a:rPr lang="en-US" altLang="en-US" sz="2400" smtClean="0"/>
              <a:t>At any time, an </a:t>
            </a:r>
            <a:r>
              <a:rPr lang="en-US" altLang="en-US" sz="2400" smtClean="0">
                <a:latin typeface="Lucida Console" panose="020B0609040504020204" pitchFamily="49" charset="0"/>
              </a:rPr>
              <a:t>ArrayList</a:t>
            </a:r>
            <a:r>
              <a:rPr lang="en-US" altLang="en-US" sz="2400" smtClean="0"/>
              <a:t> contains a certain number of elements less than or equal to its </a:t>
            </a:r>
            <a:r>
              <a:rPr lang="en-US" altLang="en-US" sz="2400" smtClean="0">
                <a:solidFill>
                  <a:srgbClr val="0000FF"/>
                </a:solidFill>
              </a:rPr>
              <a:t>capacity</a:t>
            </a:r>
            <a:r>
              <a:rPr lang="en-US" altLang="en-US" sz="2400" smtClean="0"/>
              <a:t>—the number of elements currently reserved for the </a:t>
            </a:r>
            <a:r>
              <a:rPr lang="en-US" altLang="en-US" sz="2400" smtClean="0">
                <a:latin typeface="Lucida Console" panose="020B0609040504020204" pitchFamily="49" charset="0"/>
              </a:rPr>
              <a:t>ArrayList</a:t>
            </a:r>
            <a:r>
              <a:rPr lang="en-US" altLang="en-US" sz="2400" smtClean="0"/>
              <a:t>. </a:t>
            </a:r>
          </a:p>
          <a:p>
            <a:pPr eaLnBrk="1" hangingPunct="1"/>
            <a:r>
              <a:rPr lang="en-US" altLang="en-US" sz="2400" smtClean="0"/>
              <a:t>An app can manipulate the capacity with </a:t>
            </a:r>
            <a:r>
              <a:rPr lang="en-US" altLang="en-US" sz="2400" smtClean="0">
                <a:latin typeface="Lucida Console" panose="020B0609040504020204" pitchFamily="49" charset="0"/>
              </a:rPr>
              <a:t>ArrayList</a:t>
            </a:r>
            <a:r>
              <a:rPr lang="en-US" altLang="en-US" sz="2400" smtClean="0"/>
              <a:t> property </a:t>
            </a:r>
            <a:r>
              <a:rPr lang="en-US" altLang="en-US" sz="2400" smtClean="0">
                <a:latin typeface="Lucida Console" panose="020B0609040504020204" pitchFamily="49" charset="0"/>
              </a:rPr>
              <a:t>Capacity</a:t>
            </a:r>
            <a:r>
              <a:rPr lang="en-US" altLang="en-US" sz="2400" smtClean="0"/>
              <a:t>. </a:t>
            </a:r>
          </a:p>
          <a:p>
            <a:pPr eaLnBrk="1" hangingPunct="1"/>
            <a:r>
              <a:rPr lang="en-US" altLang="en-US" sz="2400" smtClean="0"/>
              <a:t>New apps should use the generic </a:t>
            </a:r>
            <a:r>
              <a:rPr lang="en-US" altLang="en-US" sz="2400" smtClean="0">
                <a:latin typeface="Lucida Console" panose="020B0609040504020204" pitchFamily="49" charset="0"/>
              </a:rPr>
              <a:t>List&lt;T&gt;</a:t>
            </a:r>
            <a:r>
              <a:rPr lang="en-US" altLang="en-US" sz="2400" smtClean="0"/>
              <a:t> class (the generic version of </a:t>
            </a:r>
            <a:r>
              <a:rPr lang="en-US" altLang="en-US" sz="2400" smtClean="0">
                <a:latin typeface="Lucida Console" panose="020B0609040504020204" pitchFamily="49" charset="0"/>
              </a:rPr>
              <a:t>ArrayList</a:t>
            </a:r>
            <a:r>
              <a:rPr lang="en-US" altLang="en-US" sz="2400" smtClean="0"/>
              <a:t>) introduced in Chapter 9.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21.4.1 Class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3174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cshtp5_21_Collections_Page_1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cshtp5_21_Collections_Page_1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cshtp5_21_Collections_Page_1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Figure 21.4 lists some useful methods and properties of class </a:t>
            </a:r>
            <a:r>
              <a:rPr lang="en-US" altLang="en-US" sz="2800" smtClean="0">
                <a:latin typeface="Lucida Console" panose="020B0609040504020204" pitchFamily="49" charset="0"/>
              </a:rPr>
              <a:t>ArrayList</a:t>
            </a:r>
            <a:r>
              <a:rPr lang="en-US" altLang="en-US" sz="280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21.4.1 Class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cshtp5_21_Collections_Page_1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cshtp5_21_Collections_Page_1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21.5 demonstrates class </a:t>
            </a:r>
            <a:r>
              <a:rPr lang="en-US" altLang="en-US" smtClean="0">
                <a:latin typeface="Lucida Console" panose="020B0609040504020204" pitchFamily="49" charset="0"/>
              </a:rPr>
              <a:t>ArrayList</a:t>
            </a:r>
            <a:r>
              <a:rPr lang="en-US" altLang="en-US" smtClean="0"/>
              <a:t> and several of its methods.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21.4.1 Class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cshtp5_21_Collections_Page_17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cshtp5_21_Collections_Page_18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In this chapter, we discuss the collection interfaces that list the capabilities of each collection type, the implementation classes and the </a:t>
            </a:r>
            <a:r>
              <a:rPr lang="en-US" altLang="en-US" smtClean="0">
                <a:solidFill>
                  <a:srgbClr val="0000FF"/>
                </a:solidFill>
              </a:rPr>
              <a:t>enumerators</a:t>
            </a:r>
            <a:r>
              <a:rPr lang="en-US" altLang="en-US" smtClean="0"/>
              <a:t> that “walk through” collections.</a:t>
            </a:r>
          </a:p>
          <a:p>
            <a:pPr eaLnBrk="1" hangingPunct="1"/>
            <a:r>
              <a:rPr lang="en-US" altLang="en-US" smtClean="0"/>
              <a:t>Namespace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System.Collections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contains collections that store references to objects.</a:t>
            </a:r>
          </a:p>
          <a:p>
            <a:pPr eaLnBrk="1" hangingPunct="1"/>
            <a:r>
              <a:rPr lang="en-US" altLang="en-US" smtClean="0"/>
              <a:t>Most new apps should use the collections in the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System.Collections.Generic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namespace, which contains generic classes—such as the </a:t>
            </a:r>
            <a:r>
              <a:rPr lang="en-US" altLang="en-US" smtClean="0">
                <a:latin typeface="Lucida Console" panose="020B0609040504020204" pitchFamily="49" charset="0"/>
              </a:rPr>
              <a:t>List&lt;T&gt;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anose="020B0609040504020204" pitchFamily="49" charset="0"/>
              </a:rPr>
              <a:t>Dictionary&lt;K, V&gt;</a:t>
            </a:r>
            <a:r>
              <a:rPr lang="en-US" altLang="en-US" smtClean="0"/>
              <a:t> classes you learned previously—to store collections of specific types.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21.1 Introduction (cont.)</a:t>
            </a:r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cshtp5_21_Collections_Page_19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 descr="cshtp5_21_Collections_Page_20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We use properties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Capacity</a:t>
            </a:r>
            <a:r>
              <a:rPr lang="en-US" altLang="en-US" smtClean="0"/>
              <a:t> (line 45) to display the </a:t>
            </a:r>
            <a:r>
              <a:rPr lang="en-US" altLang="en-US" i="1" smtClean="0"/>
              <a:t>current number </a:t>
            </a:r>
            <a:r>
              <a:rPr lang="en-US" altLang="en-US" smtClean="0"/>
              <a:t>and the </a:t>
            </a:r>
            <a:r>
              <a:rPr lang="en-US" altLang="en-US" i="1" smtClean="0"/>
              <a:t>maximum number </a:t>
            </a:r>
            <a:r>
              <a:rPr lang="en-US" altLang="en-US" smtClean="0"/>
              <a:t>of elements that can be stored without allocating more memory to the </a:t>
            </a:r>
            <a:r>
              <a:rPr lang="en-US" altLang="en-US" smtClean="0">
                <a:latin typeface="Lucida Console" panose="020B0609040504020204" pitchFamily="49" charset="0"/>
              </a:rPr>
              <a:t>ArrayList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In line 47, we invoke method </a:t>
            </a:r>
            <a:r>
              <a:rPr lang="en-US" altLang="en-US" smtClean="0">
                <a:latin typeface="Lucida Console" panose="020B0609040504020204" pitchFamily="49" charset="0"/>
              </a:rPr>
              <a:t>IndexOf</a:t>
            </a:r>
            <a:r>
              <a:rPr lang="en-US" altLang="en-US" smtClean="0"/>
              <a:t> to determine the position of the </a:t>
            </a:r>
            <a:r>
              <a:rPr lang="en-US" altLang="en-US" smtClean="0">
                <a:latin typeface="Lucida Console" panose="020B0609040504020204" pitchFamily="49" charset="0"/>
              </a:rPr>
              <a:t>string</a:t>
            </a:r>
            <a:r>
              <a:rPr lang="en-US" altLang="en-US" smtClean="0"/>
              <a:t> </a:t>
            </a:r>
            <a:r>
              <a:rPr lang="en-US" altLang="en-US" smtClean="0">
                <a:latin typeface="Lucida Console" panose="020B0609040504020204" pitchFamily="49" charset="0"/>
              </a:rPr>
              <a:t>"BLUE"</a:t>
            </a:r>
            <a:r>
              <a:rPr lang="en-US" altLang="en-US" smtClean="0"/>
              <a:t> in </a:t>
            </a:r>
            <a:r>
              <a:rPr lang="en-US" altLang="en-US" smtClean="0">
                <a:latin typeface="Lucida Console" panose="020B0609040504020204" pitchFamily="49" charset="0"/>
              </a:rPr>
              <a:t>arrayList</a:t>
            </a:r>
            <a:r>
              <a:rPr lang="en-US" altLang="en-US" smtClean="0"/>
              <a:t> and store the result in local variable </a:t>
            </a:r>
            <a:r>
              <a:rPr lang="en-US" altLang="en-US" smtClean="0">
                <a:latin typeface="Lucida Console" panose="020B0609040504020204" pitchFamily="49" charset="0"/>
              </a:rPr>
              <a:t>index</a:t>
            </a:r>
            <a:r>
              <a:rPr lang="en-US" altLang="en-US" smtClean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21.4.1 Class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 descr="cshtp5_21_Collections_Page_2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We use the indexer to obtain each of </a:t>
            </a:r>
            <a:r>
              <a:rPr lang="en-US" altLang="en-US" smtClean="0">
                <a:latin typeface="Lucida Console" panose="020B0609040504020204" pitchFamily="49" charset="0"/>
              </a:rPr>
              <a:t>secondList</a:t>
            </a:r>
            <a:r>
              <a:rPr lang="en-US" altLang="en-US" smtClean="0"/>
              <a:t>’s elements, then remove each one from </a:t>
            </a:r>
            <a:r>
              <a:rPr lang="en-US" altLang="en-US" smtClean="0">
                <a:latin typeface="Lucida Console" panose="020B0609040504020204" pitchFamily="49" charset="0"/>
              </a:rPr>
              <a:t>firstList</a:t>
            </a:r>
            <a:r>
              <a:rPr lang="en-US" altLang="en-US" smtClean="0"/>
              <a:t> with the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en-US" smtClean="0"/>
              <a:t> method. </a:t>
            </a:r>
          </a:p>
          <a:p>
            <a:pPr eaLnBrk="1" hangingPunct="1"/>
            <a:r>
              <a:rPr lang="en-US" altLang="en-US" smtClean="0"/>
              <a:t>This method deletes a specified item from an </a:t>
            </a:r>
            <a:r>
              <a:rPr lang="en-US" altLang="en-US" smtClean="0">
                <a:latin typeface="Lucida Console" panose="020B0609040504020204" pitchFamily="49" charset="0"/>
              </a:rPr>
              <a:t>ArrayList</a:t>
            </a:r>
            <a:r>
              <a:rPr lang="en-US" altLang="en-US" smtClean="0"/>
              <a:t> by performing a </a:t>
            </a:r>
            <a:r>
              <a:rPr lang="en-US" altLang="en-US" i="1" smtClean="0"/>
              <a:t>linear search </a:t>
            </a:r>
            <a:r>
              <a:rPr lang="en-US" altLang="en-US" smtClean="0"/>
              <a:t>and removing (only) the first occurrence of the specified object. </a:t>
            </a:r>
          </a:p>
          <a:p>
            <a:pPr eaLnBrk="1" hangingPunct="1"/>
            <a:r>
              <a:rPr lang="en-US" altLang="en-US" smtClean="0"/>
              <a:t>All subsequent elements </a:t>
            </a:r>
            <a:r>
              <a:rPr lang="en-US" altLang="en-US" i="1" smtClean="0"/>
              <a:t>shift</a:t>
            </a:r>
            <a:r>
              <a:rPr lang="en-US" altLang="en-US" smtClean="0"/>
              <a:t> toward the beginning of the </a:t>
            </a:r>
            <a:r>
              <a:rPr lang="en-US" altLang="en-US" smtClean="0">
                <a:latin typeface="Lucida Console" panose="020B0609040504020204" pitchFamily="49" charset="0"/>
              </a:rPr>
              <a:t>ArrayList</a:t>
            </a:r>
            <a:r>
              <a:rPr lang="en-US" altLang="en-US" smtClean="0"/>
              <a:t> to fill the emptied position.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21.4.1 Class </a:t>
            </a:r>
            <a:r>
              <a:rPr lang="en-US" dirty="0" err="1" smtClean="0">
                <a:latin typeface="Lucida Console" pitchFamily="49" charset="0"/>
              </a:rPr>
              <a:t>ArrayList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" descr="cshtp4_23_Collections_Page_46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547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Namespace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System.Collections.Concurrent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contains so-called thread-safe collections for use in multithreaded applications. 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0000FF"/>
                </a:solidFill>
                <a:latin typeface="Lucida Console" panose="020B0609040504020204" pitchFamily="49" charset="0"/>
              </a:rPr>
              <a:t>System.Collections.Specialized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en-US" smtClean="0"/>
              <a:t>namespace contains several collections that support specific types, such as </a:t>
            </a:r>
            <a:r>
              <a:rPr lang="en-US" altLang="en-US" smtClean="0">
                <a:latin typeface="Lucida Console" panose="020B0609040504020204" pitchFamily="49" charset="0"/>
              </a:rPr>
              <a:t>string</a:t>
            </a:r>
            <a:r>
              <a:rPr lang="en-US" altLang="en-US" smtClean="0"/>
              <a:t>s and bits.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21.1 Introduction (cont.)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21.1 lists some of the interfaces of the .NET Framework collections. </a:t>
            </a:r>
          </a:p>
          <a:p>
            <a:pPr eaLnBrk="1" hangingPunct="1"/>
            <a:r>
              <a:rPr lang="en-US" altLang="en-US" smtClean="0"/>
              <a:t>All the interfaces in Fig. 21.1 are declared in namespace </a:t>
            </a:r>
            <a:r>
              <a:rPr lang="en-US" altLang="en-US" smtClean="0">
                <a:latin typeface="Lucida Console" panose="020B0609040504020204" pitchFamily="49" charset="0"/>
              </a:rPr>
              <a:t>System.Collections</a:t>
            </a:r>
            <a:r>
              <a:rPr lang="en-US" altLang="en-US" smtClean="0"/>
              <a:t> and have generic analogs in namespace </a:t>
            </a:r>
            <a:r>
              <a:rPr lang="en-US" altLang="en-US" smtClean="0">
                <a:latin typeface="Lucida Console" panose="020B0609040504020204" pitchFamily="49" charset="0"/>
              </a:rPr>
              <a:t>System.Collections.Generic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Implementations of these interfaces are provided within the framework. </a:t>
            </a:r>
          </a:p>
          <a:p>
            <a:pPr eaLnBrk="1" hangingPunct="1"/>
            <a:r>
              <a:rPr lang="en-US" altLang="en-US" smtClean="0"/>
              <a:t>Programmers may also provide implementations specific to their own requirements.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21.2 Collections Overview</a:t>
            </a:r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cshtp5_21_Collections_Page_0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21.2 summarizes many of the collection classes.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21.2 Collections Overview (cont.)</a:t>
            </a: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cshtp5_21_Collections_Page_05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cshtp5_21_Collections_Page_0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4588</TotalTime>
  <Words>1296</Words>
  <Application>Microsoft Office PowerPoint</Application>
  <PresentationFormat>On-screen Show (4:3)</PresentationFormat>
  <Paragraphs>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Times New Roman</vt:lpstr>
      <vt:lpstr>Wingdings 3</vt:lpstr>
      <vt:lpstr>Verdana</vt:lpstr>
      <vt:lpstr>Wingdings 2</vt:lpstr>
      <vt:lpstr>Calibri</vt:lpstr>
      <vt:lpstr>Lucida Sans Unicode</vt:lpstr>
      <vt:lpstr>Lucida Console</vt:lpstr>
      <vt:lpstr>Wingdings</vt:lpstr>
      <vt:lpstr>Concourse</vt:lpstr>
      <vt:lpstr>Chapter 21 Collections</vt:lpstr>
      <vt:lpstr>21.1 Introduction</vt:lpstr>
      <vt:lpstr>21.1 Introduction (cont.)</vt:lpstr>
      <vt:lpstr>21.1 Introduction (cont.)</vt:lpstr>
      <vt:lpstr>21.2 Collections Overview</vt:lpstr>
      <vt:lpstr>PowerPoint Presentation</vt:lpstr>
      <vt:lpstr>21.2 Collections Overview (cont.)</vt:lpstr>
      <vt:lpstr>PowerPoint Presentation</vt:lpstr>
      <vt:lpstr>PowerPoint Presentation</vt:lpstr>
      <vt:lpstr>21.3 Class Array and Enumerators</vt:lpstr>
      <vt:lpstr>PowerPoint Presentation</vt:lpstr>
      <vt:lpstr>PowerPoint Presentation</vt:lpstr>
      <vt:lpstr>PowerPoint Presentation</vt:lpstr>
      <vt:lpstr>PowerPoint Presentation</vt:lpstr>
      <vt:lpstr>21.3 Class Array and Enumerators (cont.)</vt:lpstr>
      <vt:lpstr>21.3 Class Array and Enumerators (cont.)</vt:lpstr>
      <vt:lpstr>21.3 Class Array and Enumerators (cont.)</vt:lpstr>
      <vt:lpstr>PowerPoint Presentation</vt:lpstr>
      <vt:lpstr>21.3 Class Array and Enumerators (cont.)</vt:lpstr>
      <vt:lpstr>21.4.1 Class ArrayList</vt:lpstr>
      <vt:lpstr>PowerPoint Presentation</vt:lpstr>
      <vt:lpstr>PowerPoint Presentation</vt:lpstr>
      <vt:lpstr>PowerPoint Presentation</vt:lpstr>
      <vt:lpstr>21.4.1 Class ArrayList (cont.)</vt:lpstr>
      <vt:lpstr>PowerPoint Presentation</vt:lpstr>
      <vt:lpstr>PowerPoint Presentation</vt:lpstr>
      <vt:lpstr>21.4.1 Class ArrayList (cont.)</vt:lpstr>
      <vt:lpstr>PowerPoint Presentation</vt:lpstr>
      <vt:lpstr>PowerPoint Presentation</vt:lpstr>
      <vt:lpstr>PowerPoint Presentation</vt:lpstr>
      <vt:lpstr>PowerPoint Presentation</vt:lpstr>
      <vt:lpstr>21.4.1 Class ArrayList (cont.)</vt:lpstr>
      <vt:lpstr>PowerPoint Presentation</vt:lpstr>
      <vt:lpstr>21.4.1 Class ArrayList (cont.)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Waseem Ahmad</cp:lastModifiedBy>
  <cp:revision>26</cp:revision>
  <dcterms:created xsi:type="dcterms:W3CDTF">2010-10-23T12:26:53Z</dcterms:created>
  <dcterms:modified xsi:type="dcterms:W3CDTF">2017-10-11T20:52:49Z</dcterms:modified>
</cp:coreProperties>
</file>