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1" r:id="rId3"/>
    <p:sldId id="262" r:id="rId4"/>
    <p:sldId id="267" r:id="rId5"/>
    <p:sldId id="263" r:id="rId6"/>
    <p:sldId id="260" r:id="rId7"/>
    <p:sldId id="270" r:id="rId8"/>
    <p:sldId id="272" r:id="rId9"/>
    <p:sldId id="257" r:id="rId10"/>
    <p:sldId id="265" r:id="rId11"/>
    <p:sldId id="274" r:id="rId12"/>
    <p:sldId id="269" r:id="rId13"/>
    <p:sldId id="268" r:id="rId14"/>
    <p:sldId id="266"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586FBDFF-4037-4775-B4B8-13DEDE0D02C8}">
          <p14:sldIdLst>
            <p14:sldId id="256"/>
            <p14:sldId id="261"/>
            <p14:sldId id="262"/>
            <p14:sldId id="267"/>
            <p14:sldId id="263"/>
            <p14:sldId id="260"/>
            <p14:sldId id="270"/>
            <p14:sldId id="272"/>
            <p14:sldId id="257"/>
            <p14:sldId id="265"/>
            <p14:sldId id="274"/>
            <p14:sldId id="269"/>
            <p14:sldId id="268"/>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646F"/>
    <a:srgbClr val="B9B9B9"/>
    <a:srgbClr val="42DA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DB7896-6128-431E-B81D-BC3E8A939DF8}" type="datetimeFigureOut">
              <a:rPr lang="tr-TR" smtClean="0"/>
              <a:t>8.03.2021</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11971C-6E9E-4EB3-9C09-01F046658CF2}" type="slidenum">
              <a:rPr lang="tr-TR" smtClean="0"/>
              <a:t>‹#›</a:t>
            </a:fld>
            <a:endParaRPr lang="tr-TR" dirty="0"/>
          </a:p>
        </p:txBody>
      </p:sp>
    </p:spTree>
    <p:extLst>
      <p:ext uri="{BB962C8B-B14F-4D97-AF65-F5344CB8AC3E}">
        <p14:creationId xmlns:p14="http://schemas.microsoft.com/office/powerpoint/2010/main" val="274314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FB11971C-6E9E-4EB3-9C09-01F046658CF2}" type="slidenum">
              <a:rPr lang="tr-TR" smtClean="0"/>
              <a:t>5</a:t>
            </a:fld>
            <a:endParaRPr lang="tr-TR" dirty="0"/>
          </a:p>
        </p:txBody>
      </p:sp>
    </p:spTree>
    <p:extLst>
      <p:ext uri="{BB962C8B-B14F-4D97-AF65-F5344CB8AC3E}">
        <p14:creationId xmlns:p14="http://schemas.microsoft.com/office/powerpoint/2010/main" val="907478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6138DB-F3BC-4CCD-8454-A35ADC27CC9F}"/>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7451C8A-CFDC-4B8A-BFD2-E4D6C36994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F1EF815-D59C-4F97-B6C4-7FA59E4D42F1}"/>
              </a:ext>
            </a:extLst>
          </p:cNvPr>
          <p:cNvSpPr>
            <a:spLocks noGrp="1"/>
          </p:cNvSpPr>
          <p:nvPr>
            <p:ph type="dt" sz="half" idx="10"/>
          </p:nvPr>
        </p:nvSpPr>
        <p:spPr/>
        <p:txBody>
          <a:bodyPr/>
          <a:lstStyle/>
          <a:p>
            <a:fld id="{C4F64304-6163-4612-B6CC-CF554652777C}" type="datetime1">
              <a:rPr lang="tr-TR" smtClean="0"/>
              <a:t>8.03.2021</a:t>
            </a:fld>
            <a:endParaRPr lang="tr-TR" dirty="0"/>
          </a:p>
        </p:txBody>
      </p:sp>
      <p:sp>
        <p:nvSpPr>
          <p:cNvPr id="5" name="Alt Bilgi Yer Tutucusu 4">
            <a:extLst>
              <a:ext uri="{FF2B5EF4-FFF2-40B4-BE49-F238E27FC236}">
                <a16:creationId xmlns:a16="http://schemas.microsoft.com/office/drawing/2014/main" id="{EFA6C78E-3967-418E-A889-4C4FF8E25DA5}"/>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6B30AFE4-46EC-46D6-A083-6352175FA4A0}"/>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286089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CB32E9-90E6-41ED-BC05-B90142E0DCC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3B44F2B-0C0E-409C-A7DD-170521E18821}"/>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57B802E-41A3-4341-B061-36406317BFFE}"/>
              </a:ext>
            </a:extLst>
          </p:cNvPr>
          <p:cNvSpPr>
            <a:spLocks noGrp="1"/>
          </p:cNvSpPr>
          <p:nvPr>
            <p:ph type="dt" sz="half" idx="10"/>
          </p:nvPr>
        </p:nvSpPr>
        <p:spPr/>
        <p:txBody>
          <a:bodyPr/>
          <a:lstStyle/>
          <a:p>
            <a:fld id="{78E7E6B6-D9D2-4867-B7C0-A8640A2186AF}" type="datetime1">
              <a:rPr lang="tr-TR" smtClean="0"/>
              <a:t>8.03.2021</a:t>
            </a:fld>
            <a:endParaRPr lang="tr-TR" dirty="0"/>
          </a:p>
        </p:txBody>
      </p:sp>
      <p:sp>
        <p:nvSpPr>
          <p:cNvPr id="5" name="Alt Bilgi Yer Tutucusu 4">
            <a:extLst>
              <a:ext uri="{FF2B5EF4-FFF2-40B4-BE49-F238E27FC236}">
                <a16:creationId xmlns:a16="http://schemas.microsoft.com/office/drawing/2014/main" id="{9974A040-6BFD-4F3A-A1C5-57F5274B216F}"/>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CB5C78B9-454D-4D65-8C40-AE6986D3572E}"/>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3476112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1B291A6D-B8F2-42F0-BAEF-7117BEDDCD6D}"/>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3116C290-8C08-45E3-A363-EF2E00702D69}"/>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B146FE8-1426-4807-951F-19F121BD5606}"/>
              </a:ext>
            </a:extLst>
          </p:cNvPr>
          <p:cNvSpPr>
            <a:spLocks noGrp="1"/>
          </p:cNvSpPr>
          <p:nvPr>
            <p:ph type="dt" sz="half" idx="10"/>
          </p:nvPr>
        </p:nvSpPr>
        <p:spPr/>
        <p:txBody>
          <a:bodyPr/>
          <a:lstStyle/>
          <a:p>
            <a:fld id="{F0029F82-7E47-4E9E-B49D-003C4E36A632}" type="datetime1">
              <a:rPr lang="tr-TR" smtClean="0"/>
              <a:t>8.03.2021</a:t>
            </a:fld>
            <a:endParaRPr lang="tr-TR" dirty="0"/>
          </a:p>
        </p:txBody>
      </p:sp>
      <p:sp>
        <p:nvSpPr>
          <p:cNvPr id="5" name="Alt Bilgi Yer Tutucusu 4">
            <a:extLst>
              <a:ext uri="{FF2B5EF4-FFF2-40B4-BE49-F238E27FC236}">
                <a16:creationId xmlns:a16="http://schemas.microsoft.com/office/drawing/2014/main" id="{5F2D19B6-903A-4B75-88FF-088BD4298585}"/>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492ED25F-6271-475F-920A-79A8A583BECF}"/>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118331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56224E6-B6F4-4437-A7F7-573E51EC0EC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6A71823-2B9F-49D4-8FAA-B85F68D47E54}"/>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A26F320-4AFC-46FC-8724-AB91122ABB12}"/>
              </a:ext>
            </a:extLst>
          </p:cNvPr>
          <p:cNvSpPr>
            <a:spLocks noGrp="1"/>
          </p:cNvSpPr>
          <p:nvPr>
            <p:ph type="dt" sz="half" idx="10"/>
          </p:nvPr>
        </p:nvSpPr>
        <p:spPr/>
        <p:txBody>
          <a:bodyPr/>
          <a:lstStyle/>
          <a:p>
            <a:fld id="{CF615725-F917-45E6-9A33-770A3F590BE7}" type="datetime1">
              <a:rPr lang="tr-TR" smtClean="0"/>
              <a:t>8.03.2021</a:t>
            </a:fld>
            <a:endParaRPr lang="tr-TR" dirty="0"/>
          </a:p>
        </p:txBody>
      </p:sp>
      <p:sp>
        <p:nvSpPr>
          <p:cNvPr id="5" name="Alt Bilgi Yer Tutucusu 4">
            <a:extLst>
              <a:ext uri="{FF2B5EF4-FFF2-40B4-BE49-F238E27FC236}">
                <a16:creationId xmlns:a16="http://schemas.microsoft.com/office/drawing/2014/main" id="{7510F9FB-45F9-4884-A5B5-36461746C7A6}"/>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51B91556-28C7-4C47-9DE6-455C4F20DE88}"/>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663912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28AB884-06E8-44F0-903B-0207080E2EBD}"/>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688BB478-ECE7-4104-99FE-9F4CEE62BA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DD827A1-A949-4C2E-9930-5831F5BF7F83}"/>
              </a:ext>
            </a:extLst>
          </p:cNvPr>
          <p:cNvSpPr>
            <a:spLocks noGrp="1"/>
          </p:cNvSpPr>
          <p:nvPr>
            <p:ph type="dt" sz="half" idx="10"/>
          </p:nvPr>
        </p:nvSpPr>
        <p:spPr/>
        <p:txBody>
          <a:bodyPr/>
          <a:lstStyle/>
          <a:p>
            <a:fld id="{E18C5DAA-DAD0-4152-ABE7-15F5D3DD21B8}" type="datetime1">
              <a:rPr lang="tr-TR" smtClean="0"/>
              <a:t>8.03.2021</a:t>
            </a:fld>
            <a:endParaRPr lang="tr-TR" dirty="0"/>
          </a:p>
        </p:txBody>
      </p:sp>
      <p:sp>
        <p:nvSpPr>
          <p:cNvPr id="5" name="Alt Bilgi Yer Tutucusu 4">
            <a:extLst>
              <a:ext uri="{FF2B5EF4-FFF2-40B4-BE49-F238E27FC236}">
                <a16:creationId xmlns:a16="http://schemas.microsoft.com/office/drawing/2014/main" id="{F979B5B8-B00F-4F85-AC23-1168B9CA01EC}"/>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99B72CDC-D15C-4371-80C9-D49F690B44CD}"/>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2822327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2BC170-4FE6-44B2-9C09-BA203690956B}"/>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C43C547-203E-4FFC-B374-862B3D30B0C5}"/>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8251290-EB30-4A00-B206-5900CE1255F5}"/>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24423330-7A18-4EB0-B0B0-533CAE653B6A}"/>
              </a:ext>
            </a:extLst>
          </p:cNvPr>
          <p:cNvSpPr>
            <a:spLocks noGrp="1"/>
          </p:cNvSpPr>
          <p:nvPr>
            <p:ph type="dt" sz="half" idx="10"/>
          </p:nvPr>
        </p:nvSpPr>
        <p:spPr/>
        <p:txBody>
          <a:bodyPr/>
          <a:lstStyle/>
          <a:p>
            <a:fld id="{5A40177A-5F39-4786-B0C5-D32D690533B8}" type="datetime1">
              <a:rPr lang="tr-TR" smtClean="0"/>
              <a:t>8.03.2021</a:t>
            </a:fld>
            <a:endParaRPr lang="tr-TR" dirty="0"/>
          </a:p>
        </p:txBody>
      </p:sp>
      <p:sp>
        <p:nvSpPr>
          <p:cNvPr id="6" name="Alt Bilgi Yer Tutucusu 5">
            <a:extLst>
              <a:ext uri="{FF2B5EF4-FFF2-40B4-BE49-F238E27FC236}">
                <a16:creationId xmlns:a16="http://schemas.microsoft.com/office/drawing/2014/main" id="{8DFDA7F9-C6E5-4386-B123-A4C163B82921}"/>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57A49376-A9FB-42CB-AD03-55440ABFC4FE}"/>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128390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A19282F-8EC3-4A6C-BEAC-04AF9972E0D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727C061-089D-4F65-BFBE-5DAE09744B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0F127D6-0A46-4841-9EF3-80AD924BAD2A}"/>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E35BB20-1AA9-43C3-B8B3-A60B5CF915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2AD68EF-1265-4DEA-9D94-90A3F4938494}"/>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FD3A682-BB30-43AC-81CE-09B193083883}"/>
              </a:ext>
            </a:extLst>
          </p:cNvPr>
          <p:cNvSpPr>
            <a:spLocks noGrp="1"/>
          </p:cNvSpPr>
          <p:nvPr>
            <p:ph type="dt" sz="half" idx="10"/>
          </p:nvPr>
        </p:nvSpPr>
        <p:spPr/>
        <p:txBody>
          <a:bodyPr/>
          <a:lstStyle/>
          <a:p>
            <a:fld id="{51B634AD-DE2D-4170-92BE-8FFFC830162A}" type="datetime1">
              <a:rPr lang="tr-TR" smtClean="0"/>
              <a:t>8.03.2021</a:t>
            </a:fld>
            <a:endParaRPr lang="tr-TR" dirty="0"/>
          </a:p>
        </p:txBody>
      </p:sp>
      <p:sp>
        <p:nvSpPr>
          <p:cNvPr id="8" name="Alt Bilgi Yer Tutucusu 7">
            <a:extLst>
              <a:ext uri="{FF2B5EF4-FFF2-40B4-BE49-F238E27FC236}">
                <a16:creationId xmlns:a16="http://schemas.microsoft.com/office/drawing/2014/main" id="{273C7583-BCE4-401E-9CA6-90750614DEA4}"/>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00EFD7E8-AE74-4D27-ADC5-E34DEFE392AC}"/>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3817286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D4DF211-68D7-4B5A-B992-EA0DF3290D0C}"/>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6EFA398-9311-4689-9921-3F237AA98E68}"/>
              </a:ext>
            </a:extLst>
          </p:cNvPr>
          <p:cNvSpPr>
            <a:spLocks noGrp="1"/>
          </p:cNvSpPr>
          <p:nvPr>
            <p:ph type="dt" sz="half" idx="10"/>
          </p:nvPr>
        </p:nvSpPr>
        <p:spPr/>
        <p:txBody>
          <a:bodyPr/>
          <a:lstStyle/>
          <a:p>
            <a:fld id="{5EBF6B0F-81F5-4D2C-9E10-7B30CA3ED86B}" type="datetime1">
              <a:rPr lang="tr-TR" smtClean="0"/>
              <a:t>8.03.2021</a:t>
            </a:fld>
            <a:endParaRPr lang="tr-TR" dirty="0"/>
          </a:p>
        </p:txBody>
      </p:sp>
      <p:sp>
        <p:nvSpPr>
          <p:cNvPr id="4" name="Alt Bilgi Yer Tutucusu 3">
            <a:extLst>
              <a:ext uri="{FF2B5EF4-FFF2-40B4-BE49-F238E27FC236}">
                <a16:creationId xmlns:a16="http://schemas.microsoft.com/office/drawing/2014/main" id="{C69646B8-F7D8-4064-9867-41CC72448B58}"/>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4E9E974E-D23D-4BBB-9346-B8C9FACCFA86}"/>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79129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3D9BB31-C40D-4098-BA5F-24B8A01E93EB}"/>
              </a:ext>
            </a:extLst>
          </p:cNvPr>
          <p:cNvSpPr>
            <a:spLocks noGrp="1"/>
          </p:cNvSpPr>
          <p:nvPr>
            <p:ph type="dt" sz="half" idx="10"/>
          </p:nvPr>
        </p:nvSpPr>
        <p:spPr/>
        <p:txBody>
          <a:bodyPr/>
          <a:lstStyle/>
          <a:p>
            <a:fld id="{145C6B24-78D7-4D46-AFC1-1B9D14CA92C8}" type="datetime1">
              <a:rPr lang="tr-TR" smtClean="0"/>
              <a:t>8.03.2021</a:t>
            </a:fld>
            <a:endParaRPr lang="tr-TR" dirty="0"/>
          </a:p>
        </p:txBody>
      </p:sp>
      <p:sp>
        <p:nvSpPr>
          <p:cNvPr id="3" name="Alt Bilgi Yer Tutucusu 2">
            <a:extLst>
              <a:ext uri="{FF2B5EF4-FFF2-40B4-BE49-F238E27FC236}">
                <a16:creationId xmlns:a16="http://schemas.microsoft.com/office/drawing/2014/main" id="{7F1FCE90-925C-4AA4-B871-1904543AF0B2}"/>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9AA68B20-3C27-47CE-936F-6462B5EEAB5F}"/>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362945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66C844-2903-4F51-BCB9-A8878E8317E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F01BBF4-5EB7-4EAA-BC2B-31C4073BE0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7514FCA5-81B3-48BE-BC52-D66E15CF7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7A992ED-2DD8-4D8F-A496-611D93CA31CD}"/>
              </a:ext>
            </a:extLst>
          </p:cNvPr>
          <p:cNvSpPr>
            <a:spLocks noGrp="1"/>
          </p:cNvSpPr>
          <p:nvPr>
            <p:ph type="dt" sz="half" idx="10"/>
          </p:nvPr>
        </p:nvSpPr>
        <p:spPr/>
        <p:txBody>
          <a:bodyPr/>
          <a:lstStyle/>
          <a:p>
            <a:fld id="{9D677EBC-1F1C-43C2-9E12-430A11728EC8}" type="datetime1">
              <a:rPr lang="tr-TR" smtClean="0"/>
              <a:t>8.03.2021</a:t>
            </a:fld>
            <a:endParaRPr lang="tr-TR" dirty="0"/>
          </a:p>
        </p:txBody>
      </p:sp>
      <p:sp>
        <p:nvSpPr>
          <p:cNvPr id="6" name="Alt Bilgi Yer Tutucusu 5">
            <a:extLst>
              <a:ext uri="{FF2B5EF4-FFF2-40B4-BE49-F238E27FC236}">
                <a16:creationId xmlns:a16="http://schemas.microsoft.com/office/drawing/2014/main" id="{B03446DE-FEA3-40E6-BF38-261C00C4EA75}"/>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50E346F0-3F3C-4877-A69F-A7658DF80CD5}"/>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419230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1F7A80-A356-4328-858D-8A06E75EC03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7D4C49F9-3F25-4649-ABDB-D7AF014792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9BE370FF-1B96-47CC-AEAE-EA7B135F5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C5D2CA86-5F4B-409E-A885-786D8CFF2FCB}"/>
              </a:ext>
            </a:extLst>
          </p:cNvPr>
          <p:cNvSpPr>
            <a:spLocks noGrp="1"/>
          </p:cNvSpPr>
          <p:nvPr>
            <p:ph type="dt" sz="half" idx="10"/>
          </p:nvPr>
        </p:nvSpPr>
        <p:spPr/>
        <p:txBody>
          <a:bodyPr/>
          <a:lstStyle/>
          <a:p>
            <a:fld id="{A3AC46AC-EF7A-4D03-B6E8-A1A70CC64AD3}" type="datetime1">
              <a:rPr lang="tr-TR" smtClean="0"/>
              <a:t>8.03.2021</a:t>
            </a:fld>
            <a:endParaRPr lang="tr-TR" dirty="0"/>
          </a:p>
        </p:txBody>
      </p:sp>
      <p:sp>
        <p:nvSpPr>
          <p:cNvPr id="6" name="Alt Bilgi Yer Tutucusu 5">
            <a:extLst>
              <a:ext uri="{FF2B5EF4-FFF2-40B4-BE49-F238E27FC236}">
                <a16:creationId xmlns:a16="http://schemas.microsoft.com/office/drawing/2014/main" id="{3E0E956A-A7B5-49CA-90F2-7F57D623DE63}"/>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D36A689E-8C35-48B5-875D-A185745C4000}"/>
              </a:ext>
            </a:extLst>
          </p:cNvPr>
          <p:cNvSpPr>
            <a:spLocks noGrp="1"/>
          </p:cNvSpPr>
          <p:nvPr>
            <p:ph type="sldNum" sz="quarter" idx="12"/>
          </p:nvPr>
        </p:nvSpPr>
        <p:spPr/>
        <p:txBody>
          <a:bodyPr/>
          <a:lstStyle/>
          <a:p>
            <a:fld id="{3F69A0C6-7921-40C0-9BF7-29A90F37EBCE}" type="slidenum">
              <a:rPr lang="tr-TR" smtClean="0"/>
              <a:t>‹#›</a:t>
            </a:fld>
            <a:endParaRPr lang="tr-TR" dirty="0"/>
          </a:p>
        </p:txBody>
      </p:sp>
    </p:spTree>
    <p:extLst>
      <p:ext uri="{BB962C8B-B14F-4D97-AF65-F5344CB8AC3E}">
        <p14:creationId xmlns:p14="http://schemas.microsoft.com/office/powerpoint/2010/main" val="388484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D2A02F9A-0913-4C12-A7BF-06D5DA2E29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174BBCF8-57D2-4DF4-954A-B2F6DAB24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16F6D049-38F3-492A-ABDA-D2BB34F12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C454CE-1031-4CA2-988B-B2C8308F4A12}" type="datetime1">
              <a:rPr lang="tr-TR" smtClean="0"/>
              <a:t>8.03.2021</a:t>
            </a:fld>
            <a:endParaRPr lang="tr-TR" dirty="0"/>
          </a:p>
        </p:txBody>
      </p:sp>
      <p:sp>
        <p:nvSpPr>
          <p:cNvPr id="5" name="Alt Bilgi Yer Tutucusu 4">
            <a:extLst>
              <a:ext uri="{FF2B5EF4-FFF2-40B4-BE49-F238E27FC236}">
                <a16:creationId xmlns:a16="http://schemas.microsoft.com/office/drawing/2014/main" id="{AA2F7CF0-B9AA-445E-A7B0-6AA3438C8D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a:p>
        </p:txBody>
      </p:sp>
      <p:sp>
        <p:nvSpPr>
          <p:cNvPr id="6" name="Slayt Numarası Yer Tutucusu 5">
            <a:extLst>
              <a:ext uri="{FF2B5EF4-FFF2-40B4-BE49-F238E27FC236}">
                <a16:creationId xmlns:a16="http://schemas.microsoft.com/office/drawing/2014/main" id="{F03A845F-1E6B-4508-814C-64CCFB6F8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9A0C6-7921-40C0-9BF7-29A90F37EBCE}" type="slidenum">
              <a:rPr lang="tr-TR" smtClean="0"/>
              <a:t>‹#›</a:t>
            </a:fld>
            <a:endParaRPr lang="tr-TR" dirty="0"/>
          </a:p>
        </p:txBody>
      </p:sp>
    </p:spTree>
    <p:extLst>
      <p:ext uri="{BB962C8B-B14F-4D97-AF65-F5344CB8AC3E}">
        <p14:creationId xmlns:p14="http://schemas.microsoft.com/office/powerpoint/2010/main" val="3206775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A29398BB-6F62-472B-88B2-8D942FEBFB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Freeform: Shape 85">
            <a:extLst>
              <a:ext uri="{FF2B5EF4-FFF2-40B4-BE49-F238E27FC236}">
                <a16:creationId xmlns:a16="http://schemas.microsoft.com/office/drawing/2014/main" id="{0F076673-2450-47A0-8561-8A207DE17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3983755" y="465674"/>
            <a:ext cx="7775429" cy="6051730"/>
          </a:xfrm>
          <a:custGeom>
            <a:avLst/>
            <a:gdLst>
              <a:gd name="connsiteX0" fmla="*/ 6757888 w 7775429"/>
              <a:gd name="connsiteY0" fmla="*/ 3123835 h 6051730"/>
              <a:gd name="connsiteX1" fmla="*/ 5223007 w 7775429"/>
              <a:gd name="connsiteY1" fmla="*/ 3123835 h 6051730"/>
              <a:gd name="connsiteX2" fmla="*/ 5003739 w 7775429"/>
              <a:gd name="connsiteY2" fmla="*/ 3001951 h 6051730"/>
              <a:gd name="connsiteX3" fmla="*/ 4236300 w 7775429"/>
              <a:gd name="connsiteY3" fmla="*/ 1688315 h 6051730"/>
              <a:gd name="connsiteX4" fmla="*/ 4236300 w 7775429"/>
              <a:gd name="connsiteY4" fmla="*/ 1435519 h 6051730"/>
              <a:gd name="connsiteX5" fmla="*/ 5003739 w 7775429"/>
              <a:gd name="connsiteY5" fmla="*/ 121884 h 6051730"/>
              <a:gd name="connsiteX6" fmla="*/ 5223007 w 7775429"/>
              <a:gd name="connsiteY6" fmla="*/ 0 h 6051730"/>
              <a:gd name="connsiteX7" fmla="*/ 6757888 w 7775429"/>
              <a:gd name="connsiteY7" fmla="*/ 0 h 6051730"/>
              <a:gd name="connsiteX8" fmla="*/ 6977155 w 7775429"/>
              <a:gd name="connsiteY8" fmla="*/ 121884 h 6051730"/>
              <a:gd name="connsiteX9" fmla="*/ 7744595 w 7775429"/>
              <a:gd name="connsiteY9" fmla="*/ 1435519 h 6051730"/>
              <a:gd name="connsiteX10" fmla="*/ 7744595 w 7775429"/>
              <a:gd name="connsiteY10" fmla="*/ 1688315 h 6051730"/>
              <a:gd name="connsiteX11" fmla="*/ 6977155 w 7775429"/>
              <a:gd name="connsiteY11" fmla="*/ 3001951 h 6051730"/>
              <a:gd name="connsiteX12" fmla="*/ 6757888 w 7775429"/>
              <a:gd name="connsiteY12" fmla="*/ 3123835 h 6051730"/>
              <a:gd name="connsiteX13" fmla="*/ 3556238 w 7775429"/>
              <a:gd name="connsiteY13" fmla="*/ 5503115 h 6051730"/>
              <a:gd name="connsiteX14" fmla="*/ 3291436 w 7775429"/>
              <a:gd name="connsiteY14" fmla="*/ 5503115 h 6051730"/>
              <a:gd name="connsiteX15" fmla="*/ 3260544 w 7775429"/>
              <a:gd name="connsiteY15" fmla="*/ 5503115 h 6051730"/>
              <a:gd name="connsiteX16" fmla="*/ 3231067 w 7775429"/>
              <a:gd name="connsiteY16" fmla="*/ 5452355 h 6051730"/>
              <a:gd name="connsiteX17" fmla="*/ 3086688 w 7775429"/>
              <a:gd name="connsiteY17" fmla="*/ 5203722 h 6051730"/>
              <a:gd name="connsiteX18" fmla="*/ 3086688 w 7775429"/>
              <a:gd name="connsiteY18" fmla="*/ 5064553 h 6051730"/>
              <a:gd name="connsiteX19" fmla="*/ 3481893 w 7775429"/>
              <a:gd name="connsiteY19" fmla="*/ 4383983 h 6051730"/>
              <a:gd name="connsiteX20" fmla="*/ 3602840 w 7775429"/>
              <a:gd name="connsiteY20" fmla="*/ 4312701 h 6051730"/>
              <a:gd name="connsiteX21" fmla="*/ 4391548 w 7775429"/>
              <a:gd name="connsiteY21" fmla="*/ 4312701 h 6051730"/>
              <a:gd name="connsiteX22" fmla="*/ 4428679 w 7775429"/>
              <a:gd name="connsiteY22" fmla="*/ 4317633 h 6051730"/>
              <a:gd name="connsiteX23" fmla="*/ 4454216 w 7775429"/>
              <a:gd name="connsiteY23" fmla="*/ 4328340 h 6051730"/>
              <a:gd name="connsiteX24" fmla="*/ 4438609 w 7775429"/>
              <a:gd name="connsiteY24" fmla="*/ 4355333 h 6051730"/>
              <a:gd name="connsiteX25" fmla="*/ 3885668 w 7775429"/>
              <a:gd name="connsiteY25" fmla="*/ 5311656 h 6051730"/>
              <a:gd name="connsiteX26" fmla="*/ 3556238 w 7775429"/>
              <a:gd name="connsiteY26" fmla="*/ 5503115 h 6051730"/>
              <a:gd name="connsiteX27" fmla="*/ 4438254 w 7775429"/>
              <a:gd name="connsiteY27" fmla="*/ 6051730 h 6051730"/>
              <a:gd name="connsiteX28" fmla="*/ 3548595 w 7775429"/>
              <a:gd name="connsiteY28" fmla="*/ 6051730 h 6051730"/>
              <a:gd name="connsiteX29" fmla="*/ 3412169 w 7775429"/>
              <a:gd name="connsiteY29" fmla="*/ 5971324 h 6051730"/>
              <a:gd name="connsiteX30" fmla="*/ 3173058 w 7775429"/>
              <a:gd name="connsiteY30" fmla="*/ 5559560 h 6051730"/>
              <a:gd name="connsiteX31" fmla="*/ 3146046 w 7775429"/>
              <a:gd name="connsiteY31" fmla="*/ 5513043 h 6051730"/>
              <a:gd name="connsiteX32" fmla="*/ 3167300 w 7775429"/>
              <a:gd name="connsiteY32" fmla="*/ 5513043 h 6051730"/>
              <a:gd name="connsiteX33" fmla="*/ 3267756 w 7775429"/>
              <a:gd name="connsiteY33" fmla="*/ 5513043 h 6051730"/>
              <a:gd name="connsiteX34" fmla="*/ 3311396 w 7775429"/>
              <a:gd name="connsiteY34" fmla="*/ 5588194 h 6051730"/>
              <a:gd name="connsiteX35" fmla="*/ 3478124 w 7775429"/>
              <a:gd name="connsiteY35" fmla="*/ 5875309 h 6051730"/>
              <a:gd name="connsiteX36" fmla="*/ 3599071 w 7775429"/>
              <a:gd name="connsiteY36" fmla="*/ 5946592 h 6051730"/>
              <a:gd name="connsiteX37" fmla="*/ 4387779 w 7775429"/>
              <a:gd name="connsiteY37" fmla="*/ 5946592 h 6051730"/>
              <a:gd name="connsiteX38" fmla="*/ 4510428 w 7775429"/>
              <a:gd name="connsiteY38" fmla="*/ 5875309 h 6051730"/>
              <a:gd name="connsiteX39" fmla="*/ 4903930 w 7775429"/>
              <a:gd name="connsiteY39" fmla="*/ 5194740 h 6051730"/>
              <a:gd name="connsiteX40" fmla="*/ 4903930 w 7775429"/>
              <a:gd name="connsiteY40" fmla="*/ 5055570 h 6051730"/>
              <a:gd name="connsiteX41" fmla="*/ 4510428 w 7775429"/>
              <a:gd name="connsiteY41" fmla="*/ 4375000 h 6051730"/>
              <a:gd name="connsiteX42" fmla="*/ 4458686 w 7775429"/>
              <a:gd name="connsiteY42" fmla="*/ 4322811 h 6051730"/>
              <a:gd name="connsiteX43" fmla="*/ 4452698 w 7775429"/>
              <a:gd name="connsiteY43" fmla="*/ 4320302 h 6051730"/>
              <a:gd name="connsiteX44" fmla="*/ 4484794 w 7775429"/>
              <a:gd name="connsiteY44" fmla="*/ 4264792 h 6051730"/>
              <a:gd name="connsiteX45" fmla="*/ 4508664 w 7775429"/>
              <a:gd name="connsiteY45" fmla="*/ 4223507 h 6051730"/>
              <a:gd name="connsiteX46" fmla="*/ 4483907 w 7775429"/>
              <a:gd name="connsiteY46" fmla="*/ 4213126 h 6051730"/>
              <a:gd name="connsiteX47" fmla="*/ 4442024 w 7775429"/>
              <a:gd name="connsiteY47" fmla="*/ 4207562 h 6051730"/>
              <a:gd name="connsiteX48" fmla="*/ 3552365 w 7775429"/>
              <a:gd name="connsiteY48" fmla="*/ 4207562 h 6051730"/>
              <a:gd name="connsiteX49" fmla="*/ 3415938 w 7775429"/>
              <a:gd name="connsiteY49" fmla="*/ 4287967 h 6051730"/>
              <a:gd name="connsiteX50" fmla="*/ 2970149 w 7775429"/>
              <a:gd name="connsiteY50" fmla="*/ 5055647 h 6051730"/>
              <a:gd name="connsiteX51" fmla="*/ 2970149 w 7775429"/>
              <a:gd name="connsiteY51" fmla="*/ 5212628 h 6051730"/>
              <a:gd name="connsiteX52" fmla="*/ 3117294 w 7775429"/>
              <a:gd name="connsiteY52" fmla="*/ 5466022 h 6051730"/>
              <a:gd name="connsiteX53" fmla="*/ 3138834 w 7775429"/>
              <a:gd name="connsiteY53" fmla="*/ 5503115 h 6051730"/>
              <a:gd name="connsiteX54" fmla="*/ 3039048 w 7775429"/>
              <a:gd name="connsiteY54" fmla="*/ 5503115 h 6051730"/>
              <a:gd name="connsiteX55" fmla="*/ 1437823 w 7775429"/>
              <a:gd name="connsiteY55" fmla="*/ 5503115 h 6051730"/>
              <a:gd name="connsiteX56" fmla="*/ 1112968 w 7775429"/>
              <a:gd name="connsiteY56" fmla="*/ 5311656 h 6051730"/>
              <a:gd name="connsiteX57" fmla="*/ 51474 w 7775429"/>
              <a:gd name="connsiteY57" fmla="*/ 3483691 h 6051730"/>
              <a:gd name="connsiteX58" fmla="*/ 51474 w 7775429"/>
              <a:gd name="connsiteY58" fmla="*/ 3109892 h 6051730"/>
              <a:gd name="connsiteX59" fmla="*/ 1112968 w 7775429"/>
              <a:gd name="connsiteY59" fmla="*/ 1281925 h 6051730"/>
              <a:gd name="connsiteX60" fmla="*/ 1437823 w 7775429"/>
              <a:gd name="connsiteY60" fmla="*/ 1090467 h 6051730"/>
              <a:gd name="connsiteX61" fmla="*/ 3556238 w 7775429"/>
              <a:gd name="connsiteY61" fmla="*/ 1090467 h 6051730"/>
              <a:gd name="connsiteX62" fmla="*/ 3885668 w 7775429"/>
              <a:gd name="connsiteY62" fmla="*/ 1281925 h 6051730"/>
              <a:gd name="connsiteX63" fmla="*/ 4942588 w 7775429"/>
              <a:gd name="connsiteY63" fmla="*/ 3109892 h 6051730"/>
              <a:gd name="connsiteX64" fmla="*/ 4942588 w 7775429"/>
              <a:gd name="connsiteY64" fmla="*/ 3483691 h 6051730"/>
              <a:gd name="connsiteX65" fmla="*/ 4550147 w 7775429"/>
              <a:gd name="connsiteY65" fmla="*/ 4162428 h 6051730"/>
              <a:gd name="connsiteX66" fmla="*/ 4517072 w 7775429"/>
              <a:gd name="connsiteY66" fmla="*/ 4219628 h 6051730"/>
              <a:gd name="connsiteX67" fmla="*/ 4518236 w 7775429"/>
              <a:gd name="connsiteY67" fmla="*/ 4220116 h 6051730"/>
              <a:gd name="connsiteX68" fmla="*/ 4576603 w 7775429"/>
              <a:gd name="connsiteY68" fmla="*/ 4278984 h 6051730"/>
              <a:gd name="connsiteX69" fmla="*/ 5020470 w 7775429"/>
              <a:gd name="connsiteY69" fmla="*/ 5046664 h 6051730"/>
              <a:gd name="connsiteX70" fmla="*/ 5020470 w 7775429"/>
              <a:gd name="connsiteY70" fmla="*/ 5203646 h 6051730"/>
              <a:gd name="connsiteX71" fmla="*/ 4576603 w 7775429"/>
              <a:gd name="connsiteY71" fmla="*/ 5971324 h 6051730"/>
              <a:gd name="connsiteX72" fmla="*/ 4438254 w 7775429"/>
              <a:gd name="connsiteY72" fmla="*/ 6051730 h 605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7775429" h="6051730">
                <a:moveTo>
                  <a:pt x="6757888" y="3123835"/>
                </a:moveTo>
                <a:cubicBezTo>
                  <a:pt x="5223007" y="3123835"/>
                  <a:pt x="5223007" y="3123835"/>
                  <a:pt x="5223007" y="3123835"/>
                </a:cubicBezTo>
                <a:cubicBezTo>
                  <a:pt x="5145351" y="3123835"/>
                  <a:pt x="5044851" y="3069664"/>
                  <a:pt x="5003739" y="3001951"/>
                </a:cubicBezTo>
                <a:cubicBezTo>
                  <a:pt x="4236300" y="1688315"/>
                  <a:pt x="4236300" y="1688315"/>
                  <a:pt x="4236300" y="1688315"/>
                </a:cubicBezTo>
                <a:cubicBezTo>
                  <a:pt x="4199755" y="1616088"/>
                  <a:pt x="4199755" y="1507747"/>
                  <a:pt x="4236300" y="1435519"/>
                </a:cubicBezTo>
                <a:cubicBezTo>
                  <a:pt x="5003739" y="121884"/>
                  <a:pt x="5003739" y="121884"/>
                  <a:pt x="5003739" y="121884"/>
                </a:cubicBezTo>
                <a:cubicBezTo>
                  <a:pt x="5044851" y="54170"/>
                  <a:pt x="5145351" y="0"/>
                  <a:pt x="5223007" y="0"/>
                </a:cubicBezTo>
                <a:lnTo>
                  <a:pt x="6757888" y="0"/>
                </a:lnTo>
                <a:cubicBezTo>
                  <a:pt x="6840113" y="0"/>
                  <a:pt x="6940611" y="54170"/>
                  <a:pt x="6977155" y="121884"/>
                </a:cubicBezTo>
                <a:cubicBezTo>
                  <a:pt x="7744595" y="1435519"/>
                  <a:pt x="7744595" y="1435519"/>
                  <a:pt x="7744595" y="1435519"/>
                </a:cubicBezTo>
                <a:cubicBezTo>
                  <a:pt x="7785708" y="1507747"/>
                  <a:pt x="7785708" y="1616088"/>
                  <a:pt x="7744595" y="1688315"/>
                </a:cubicBezTo>
                <a:cubicBezTo>
                  <a:pt x="6977155" y="3001951"/>
                  <a:pt x="6977155" y="3001951"/>
                  <a:pt x="6977155" y="3001951"/>
                </a:cubicBezTo>
                <a:cubicBezTo>
                  <a:pt x="6940611" y="3069664"/>
                  <a:pt x="6840113" y="3123835"/>
                  <a:pt x="6757888" y="3123835"/>
                </a:cubicBezTo>
                <a:close/>
                <a:moveTo>
                  <a:pt x="3556238" y="5503115"/>
                </a:moveTo>
                <a:cubicBezTo>
                  <a:pt x="3556238" y="5503115"/>
                  <a:pt x="3556238" y="5503115"/>
                  <a:pt x="3291436" y="5503115"/>
                </a:cubicBezTo>
                <a:lnTo>
                  <a:pt x="3260544" y="5503115"/>
                </a:lnTo>
                <a:lnTo>
                  <a:pt x="3231067" y="5452355"/>
                </a:lnTo>
                <a:cubicBezTo>
                  <a:pt x="3190023" y="5381674"/>
                  <a:pt x="3142263" y="5299428"/>
                  <a:pt x="3086688" y="5203722"/>
                </a:cubicBezTo>
                <a:cubicBezTo>
                  <a:pt x="3061136" y="5161292"/>
                  <a:pt x="3061136" y="5106983"/>
                  <a:pt x="3086688" y="5064553"/>
                </a:cubicBezTo>
                <a:cubicBezTo>
                  <a:pt x="3086688" y="5064553"/>
                  <a:pt x="3086688" y="5064553"/>
                  <a:pt x="3481893" y="4383983"/>
                </a:cubicBezTo>
                <a:cubicBezTo>
                  <a:pt x="3505743" y="4339856"/>
                  <a:pt x="3553439" y="4312701"/>
                  <a:pt x="3602840" y="4312701"/>
                </a:cubicBezTo>
                <a:cubicBezTo>
                  <a:pt x="3602840" y="4312701"/>
                  <a:pt x="3602840" y="4312701"/>
                  <a:pt x="4391548" y="4312701"/>
                </a:cubicBezTo>
                <a:cubicBezTo>
                  <a:pt x="4404323" y="4312701"/>
                  <a:pt x="4416781" y="4314398"/>
                  <a:pt x="4428679" y="4317633"/>
                </a:cubicBezTo>
                <a:lnTo>
                  <a:pt x="4454216" y="4328340"/>
                </a:lnTo>
                <a:lnTo>
                  <a:pt x="4438609" y="4355333"/>
                </a:lnTo>
                <a:cubicBezTo>
                  <a:pt x="4297495" y="4599392"/>
                  <a:pt x="4116869" y="4911789"/>
                  <a:pt x="3885668" y="5311656"/>
                </a:cubicBezTo>
                <a:cubicBezTo>
                  <a:pt x="3817038" y="5430178"/>
                  <a:pt x="3693500" y="5503115"/>
                  <a:pt x="3556238" y="5503115"/>
                </a:cubicBezTo>
                <a:close/>
                <a:moveTo>
                  <a:pt x="4438254" y="6051730"/>
                </a:moveTo>
                <a:cubicBezTo>
                  <a:pt x="4438254" y="6051730"/>
                  <a:pt x="4438254" y="6051730"/>
                  <a:pt x="3548595" y="6051730"/>
                </a:cubicBezTo>
                <a:cubicBezTo>
                  <a:pt x="3492871" y="6051730"/>
                  <a:pt x="3439071" y="6021098"/>
                  <a:pt x="3412169" y="5971324"/>
                </a:cubicBezTo>
                <a:cubicBezTo>
                  <a:pt x="3412169" y="5971324"/>
                  <a:pt x="3412169" y="5971324"/>
                  <a:pt x="3173058" y="5559560"/>
                </a:cubicBezTo>
                <a:lnTo>
                  <a:pt x="3146046" y="5513043"/>
                </a:lnTo>
                <a:lnTo>
                  <a:pt x="3167300" y="5513043"/>
                </a:lnTo>
                <a:lnTo>
                  <a:pt x="3267756" y="5513043"/>
                </a:lnTo>
                <a:lnTo>
                  <a:pt x="3311396" y="5588194"/>
                </a:lnTo>
                <a:cubicBezTo>
                  <a:pt x="3478124" y="5875309"/>
                  <a:pt x="3478124" y="5875309"/>
                  <a:pt x="3478124" y="5875309"/>
                </a:cubicBezTo>
                <a:cubicBezTo>
                  <a:pt x="3501973" y="5919436"/>
                  <a:pt x="3549670" y="5946592"/>
                  <a:pt x="3599071" y="5946592"/>
                </a:cubicBezTo>
                <a:cubicBezTo>
                  <a:pt x="4387779" y="5946592"/>
                  <a:pt x="4387779" y="5946592"/>
                  <a:pt x="4387779" y="5946592"/>
                </a:cubicBezTo>
                <a:cubicBezTo>
                  <a:pt x="4438882" y="5946592"/>
                  <a:pt x="4484876" y="5919436"/>
                  <a:pt x="4510428" y="5875309"/>
                </a:cubicBezTo>
                <a:cubicBezTo>
                  <a:pt x="4903930" y="5194740"/>
                  <a:pt x="4903930" y="5194740"/>
                  <a:pt x="4903930" y="5194740"/>
                </a:cubicBezTo>
                <a:cubicBezTo>
                  <a:pt x="4929483" y="5152309"/>
                  <a:pt x="4929483" y="5098000"/>
                  <a:pt x="4903930" y="5055570"/>
                </a:cubicBezTo>
                <a:cubicBezTo>
                  <a:pt x="4510428" y="4375000"/>
                  <a:pt x="4510428" y="4375000"/>
                  <a:pt x="4510428" y="4375000"/>
                </a:cubicBezTo>
                <a:cubicBezTo>
                  <a:pt x="4497651" y="4352936"/>
                  <a:pt x="4479766" y="4335115"/>
                  <a:pt x="4458686" y="4322811"/>
                </a:cubicBezTo>
                <a:lnTo>
                  <a:pt x="4452698" y="4320302"/>
                </a:lnTo>
                <a:lnTo>
                  <a:pt x="4484794" y="4264792"/>
                </a:lnTo>
                <a:lnTo>
                  <a:pt x="4508664" y="4223507"/>
                </a:lnTo>
                <a:lnTo>
                  <a:pt x="4483907" y="4213126"/>
                </a:lnTo>
                <a:cubicBezTo>
                  <a:pt x="4470485" y="4209476"/>
                  <a:pt x="4456434" y="4207562"/>
                  <a:pt x="4442024" y="4207562"/>
                </a:cubicBezTo>
                <a:cubicBezTo>
                  <a:pt x="3552365" y="4207562"/>
                  <a:pt x="3552365" y="4207562"/>
                  <a:pt x="3552365" y="4207562"/>
                </a:cubicBezTo>
                <a:cubicBezTo>
                  <a:pt x="3496641" y="4207562"/>
                  <a:pt x="3442841" y="4238192"/>
                  <a:pt x="3415938" y="4287967"/>
                </a:cubicBezTo>
                <a:cubicBezTo>
                  <a:pt x="2970149" y="5055647"/>
                  <a:pt x="2970149" y="5055647"/>
                  <a:pt x="2970149" y="5055647"/>
                </a:cubicBezTo>
                <a:cubicBezTo>
                  <a:pt x="2941326" y="5103506"/>
                  <a:pt x="2941326" y="5164767"/>
                  <a:pt x="2970149" y="5212628"/>
                </a:cubicBezTo>
                <a:cubicBezTo>
                  <a:pt x="3025872" y="5308588"/>
                  <a:pt x="3074630" y="5392553"/>
                  <a:pt x="3117294" y="5466022"/>
                </a:cubicBezTo>
                <a:lnTo>
                  <a:pt x="3138834" y="5503115"/>
                </a:lnTo>
                <a:lnTo>
                  <a:pt x="3039048" y="5503115"/>
                </a:lnTo>
                <a:cubicBezTo>
                  <a:pt x="2728732" y="5503115"/>
                  <a:pt x="2232229" y="5503115"/>
                  <a:pt x="1437823" y="5503115"/>
                </a:cubicBezTo>
                <a:cubicBezTo>
                  <a:pt x="1305136" y="5503115"/>
                  <a:pt x="1177024" y="5430178"/>
                  <a:pt x="1112968" y="5311656"/>
                </a:cubicBezTo>
                <a:cubicBezTo>
                  <a:pt x="1112968" y="5311656"/>
                  <a:pt x="1112968" y="5311656"/>
                  <a:pt x="51474" y="3483691"/>
                </a:cubicBezTo>
                <a:cubicBezTo>
                  <a:pt x="-17158" y="3369728"/>
                  <a:pt x="-17158" y="3223855"/>
                  <a:pt x="51474" y="3109892"/>
                </a:cubicBezTo>
                <a:cubicBezTo>
                  <a:pt x="51474" y="3109892"/>
                  <a:pt x="51474" y="3109892"/>
                  <a:pt x="1112968" y="1281925"/>
                </a:cubicBezTo>
                <a:cubicBezTo>
                  <a:pt x="1177024" y="1163403"/>
                  <a:pt x="1305136" y="1090467"/>
                  <a:pt x="1437823" y="1090467"/>
                </a:cubicBezTo>
                <a:cubicBezTo>
                  <a:pt x="1437823" y="1090467"/>
                  <a:pt x="1437823" y="1090467"/>
                  <a:pt x="3556238" y="1090467"/>
                </a:cubicBezTo>
                <a:cubicBezTo>
                  <a:pt x="3693500" y="1090467"/>
                  <a:pt x="3817038" y="1163403"/>
                  <a:pt x="3885668" y="1281925"/>
                </a:cubicBezTo>
                <a:cubicBezTo>
                  <a:pt x="3885668" y="1281925"/>
                  <a:pt x="3885668" y="1281925"/>
                  <a:pt x="4942588" y="3109892"/>
                </a:cubicBezTo>
                <a:cubicBezTo>
                  <a:pt x="5011220" y="3223855"/>
                  <a:pt x="5011220" y="3369728"/>
                  <a:pt x="4942588" y="3483691"/>
                </a:cubicBezTo>
                <a:cubicBezTo>
                  <a:pt x="4942588" y="3483691"/>
                  <a:pt x="4942588" y="3483691"/>
                  <a:pt x="4550147" y="4162428"/>
                </a:cubicBezTo>
                <a:lnTo>
                  <a:pt x="4517072" y="4219628"/>
                </a:lnTo>
                <a:lnTo>
                  <a:pt x="4518236" y="4220116"/>
                </a:lnTo>
                <a:cubicBezTo>
                  <a:pt x="4542015" y="4233996"/>
                  <a:pt x="4562190" y="4254096"/>
                  <a:pt x="4576603" y="4278984"/>
                </a:cubicBezTo>
                <a:cubicBezTo>
                  <a:pt x="4576603" y="4278984"/>
                  <a:pt x="4576603" y="4278984"/>
                  <a:pt x="5020470" y="5046664"/>
                </a:cubicBezTo>
                <a:cubicBezTo>
                  <a:pt x="5049294" y="5094524"/>
                  <a:pt x="5049294" y="5155785"/>
                  <a:pt x="5020470" y="5203646"/>
                </a:cubicBezTo>
                <a:cubicBezTo>
                  <a:pt x="5020470" y="5203646"/>
                  <a:pt x="5020470" y="5203646"/>
                  <a:pt x="4576603" y="5971324"/>
                </a:cubicBezTo>
                <a:cubicBezTo>
                  <a:pt x="4547780" y="6021098"/>
                  <a:pt x="4495898" y="6051730"/>
                  <a:pt x="4438254" y="605173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37868EE2-8963-4E87-8693-FCB6B0F46B98}"/>
              </a:ext>
            </a:extLst>
          </p:cNvPr>
          <p:cNvSpPr>
            <a:spLocks noGrp="1"/>
          </p:cNvSpPr>
          <p:nvPr>
            <p:ph type="ctrTitle"/>
          </p:nvPr>
        </p:nvSpPr>
        <p:spPr>
          <a:xfrm>
            <a:off x="1144988" y="561713"/>
            <a:ext cx="5376722" cy="2270144"/>
          </a:xfrm>
        </p:spPr>
        <p:txBody>
          <a:bodyPr anchor="b">
            <a:normAutofit/>
          </a:bodyPr>
          <a:lstStyle/>
          <a:p>
            <a:pPr algn="l"/>
            <a:br>
              <a:rPr lang="tr-TR" sz="4800" dirty="0"/>
            </a:br>
            <a:r>
              <a:rPr lang="tr-TR" sz="4800" dirty="0">
                <a:solidFill>
                  <a:srgbClr val="5C646F"/>
                </a:solidFill>
              </a:rPr>
              <a:t>UYUM İYİLİĞİ TESTİ</a:t>
            </a:r>
            <a:br>
              <a:rPr lang="tr-TR" sz="4800" dirty="0"/>
            </a:br>
            <a:endParaRPr lang="tr-TR" sz="4800" dirty="0"/>
          </a:p>
        </p:txBody>
      </p:sp>
      <p:sp>
        <p:nvSpPr>
          <p:cNvPr id="3" name="Alt Başlık 2">
            <a:extLst>
              <a:ext uri="{FF2B5EF4-FFF2-40B4-BE49-F238E27FC236}">
                <a16:creationId xmlns:a16="http://schemas.microsoft.com/office/drawing/2014/main" id="{82F6CBD0-FA7F-45F6-9071-8650B086AEA4}"/>
              </a:ext>
            </a:extLst>
          </p:cNvPr>
          <p:cNvSpPr>
            <a:spLocks noGrp="1"/>
          </p:cNvSpPr>
          <p:nvPr>
            <p:ph type="subTitle" idx="1"/>
          </p:nvPr>
        </p:nvSpPr>
        <p:spPr>
          <a:xfrm>
            <a:off x="1178598" y="2923297"/>
            <a:ext cx="5343112" cy="1004647"/>
          </a:xfrm>
        </p:spPr>
        <p:txBody>
          <a:bodyPr anchor="t">
            <a:normAutofit/>
          </a:bodyPr>
          <a:lstStyle/>
          <a:p>
            <a:pPr algn="l"/>
            <a:r>
              <a:rPr lang="tr-TR" dirty="0">
                <a:solidFill>
                  <a:srgbClr val="5C646F"/>
                </a:solidFill>
              </a:rPr>
              <a:t>Kİ-KARE ve KOLMOGOROV-SİMİRNOV</a:t>
            </a:r>
          </a:p>
          <a:p>
            <a:pPr algn="l"/>
            <a:r>
              <a:rPr lang="tr-TR" dirty="0">
                <a:solidFill>
                  <a:srgbClr val="5C646F"/>
                </a:solidFill>
              </a:rPr>
              <a:t>TESTLERİ</a:t>
            </a:r>
          </a:p>
        </p:txBody>
      </p:sp>
      <p:pic>
        <p:nvPicPr>
          <p:cNvPr id="5" name="Grafik 4" descr="Çubuk grafik ana hat">
            <a:extLst>
              <a:ext uri="{FF2B5EF4-FFF2-40B4-BE49-F238E27FC236}">
                <a16:creationId xmlns:a16="http://schemas.microsoft.com/office/drawing/2014/main" id="{62261D46-BF6E-4065-8CC5-6FA582D500A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30500" y="4018964"/>
            <a:ext cx="1873047" cy="1873047"/>
          </a:xfrm>
          <a:prstGeom prst="rect">
            <a:avLst/>
          </a:prstGeom>
        </p:spPr>
      </p:pic>
      <p:pic>
        <p:nvPicPr>
          <p:cNvPr id="8" name="Grafik 7" descr="Normal Dağıtım düz dolguyla">
            <a:extLst>
              <a:ext uri="{FF2B5EF4-FFF2-40B4-BE49-F238E27FC236}">
                <a16:creationId xmlns:a16="http://schemas.microsoft.com/office/drawing/2014/main" id="{176B846C-6455-455E-B22F-2AD18E0C58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55028" y="1909854"/>
            <a:ext cx="2846216" cy="2846216"/>
          </a:xfrm>
          <a:prstGeom prst="rect">
            <a:avLst/>
          </a:prstGeom>
        </p:spPr>
      </p:pic>
      <p:sp>
        <p:nvSpPr>
          <p:cNvPr id="4" name="Slayt Numarası Yer Tutucusu 3">
            <a:extLst>
              <a:ext uri="{FF2B5EF4-FFF2-40B4-BE49-F238E27FC236}">
                <a16:creationId xmlns:a16="http://schemas.microsoft.com/office/drawing/2014/main" id="{FED122E7-A9B1-4D60-97BB-C6605E5CC617}"/>
              </a:ext>
            </a:extLst>
          </p:cNvPr>
          <p:cNvSpPr>
            <a:spLocks noGrp="1"/>
          </p:cNvSpPr>
          <p:nvPr>
            <p:ph type="sldNum" sz="quarter" idx="12"/>
          </p:nvPr>
        </p:nvSpPr>
        <p:spPr/>
        <p:txBody>
          <a:bodyPr/>
          <a:lstStyle/>
          <a:p>
            <a:fld id="{3F69A0C6-7921-40C0-9BF7-29A90F37EBCE}" type="slidenum">
              <a:rPr lang="tr-TR" smtClean="0"/>
              <a:t>1</a:t>
            </a:fld>
            <a:endParaRPr lang="tr-TR" dirty="0"/>
          </a:p>
        </p:txBody>
      </p:sp>
    </p:spTree>
    <p:extLst>
      <p:ext uri="{BB962C8B-B14F-4D97-AF65-F5344CB8AC3E}">
        <p14:creationId xmlns:p14="http://schemas.microsoft.com/office/powerpoint/2010/main" val="365051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Başlık 1">
            <a:extLst>
              <a:ext uri="{FF2B5EF4-FFF2-40B4-BE49-F238E27FC236}">
                <a16:creationId xmlns:a16="http://schemas.microsoft.com/office/drawing/2014/main" id="{3CAC52A4-0717-44DB-A917-61FDDCD144D0}"/>
              </a:ext>
            </a:extLst>
          </p:cNvPr>
          <p:cNvSpPr>
            <a:spLocks noGrp="1"/>
          </p:cNvSpPr>
          <p:nvPr>
            <p:ph type="title"/>
          </p:nvPr>
        </p:nvSpPr>
        <p:spPr>
          <a:xfrm>
            <a:off x="1179226" y="0"/>
            <a:ext cx="9833548" cy="1066802"/>
          </a:xfrm>
        </p:spPr>
        <p:txBody>
          <a:bodyPr anchor="b">
            <a:normAutofit/>
          </a:bodyPr>
          <a:lstStyle/>
          <a:p>
            <a:r>
              <a:rPr lang="tr-TR" sz="3600" dirty="0">
                <a:solidFill>
                  <a:schemeClr val="tx2"/>
                </a:solidFill>
              </a:rPr>
              <a:t>Kİ-KARE UYUM İYİLİĞİ TESTİ</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4" name="Tablo 4">
            <a:extLst>
              <a:ext uri="{FF2B5EF4-FFF2-40B4-BE49-F238E27FC236}">
                <a16:creationId xmlns:a16="http://schemas.microsoft.com/office/drawing/2014/main" id="{02352563-5C53-424E-A438-06A15D45856D}"/>
              </a:ext>
            </a:extLst>
          </p:cNvPr>
          <p:cNvGraphicFramePr>
            <a:graphicFrameLocks noGrp="1"/>
          </p:cNvGraphicFramePr>
          <p:nvPr>
            <p:ph idx="1"/>
            <p:extLst>
              <p:ext uri="{D42A27DB-BD31-4B8C-83A1-F6EECF244321}">
                <p14:modId xmlns:p14="http://schemas.microsoft.com/office/powerpoint/2010/main" val="3115922485"/>
              </p:ext>
            </p:extLst>
          </p:nvPr>
        </p:nvGraphicFramePr>
        <p:xfrm>
          <a:off x="838200" y="2152265"/>
          <a:ext cx="8044543" cy="752769"/>
        </p:xfrm>
        <a:graphic>
          <a:graphicData uri="http://schemas.openxmlformats.org/drawingml/2006/table">
            <a:tbl>
              <a:tblPr firstRow="1" bandRow="1">
                <a:tableStyleId>{5C22544A-7EE6-4342-B048-85BDC9FD1C3A}</a:tableStyleId>
              </a:tblPr>
              <a:tblGrid>
                <a:gridCol w="8044543">
                  <a:extLst>
                    <a:ext uri="{9D8B030D-6E8A-4147-A177-3AD203B41FA5}">
                      <a16:colId xmlns:a16="http://schemas.microsoft.com/office/drawing/2014/main" val="1207750746"/>
                    </a:ext>
                  </a:extLst>
                </a:gridCol>
              </a:tblGrid>
              <a:tr h="381929">
                <a:tc>
                  <a:txBody>
                    <a:bodyPr/>
                    <a:lstStyle/>
                    <a:p>
                      <a:r>
                        <a:rPr lang="tr-TR" dirty="0"/>
                        <a:t>Sınıflar                                         1       2       3       …       j       …       c                 Toplam</a:t>
                      </a:r>
                    </a:p>
                  </a:txBody>
                  <a:tcPr/>
                </a:tc>
                <a:extLst>
                  <a:ext uri="{0D108BD9-81ED-4DB2-BD59-A6C34878D82A}">
                    <a16:rowId xmlns:a16="http://schemas.microsoft.com/office/drawing/2014/main" val="277950864"/>
                  </a:ext>
                </a:extLst>
              </a:tr>
              <a:tr h="370840">
                <a:tc>
                  <a:txBody>
                    <a:bodyPr/>
                    <a:lstStyle/>
                    <a:p>
                      <a:r>
                        <a:rPr lang="tr-TR" dirty="0"/>
                        <a:t>Gözlemlenen Frekans              G1    G2     G3     …      Gj      …      Gc                     n</a:t>
                      </a:r>
                    </a:p>
                  </a:txBody>
                  <a:tcPr/>
                </a:tc>
                <a:extLst>
                  <a:ext uri="{0D108BD9-81ED-4DB2-BD59-A6C34878D82A}">
                    <a16:rowId xmlns:a16="http://schemas.microsoft.com/office/drawing/2014/main" val="400255477"/>
                  </a:ext>
                </a:extLst>
              </a:tr>
            </a:tbl>
          </a:graphicData>
        </a:graphic>
      </p:graphicFrame>
      <p:sp>
        <p:nvSpPr>
          <p:cNvPr id="7" name="Metin kutusu 6">
            <a:extLst>
              <a:ext uri="{FF2B5EF4-FFF2-40B4-BE49-F238E27FC236}">
                <a16:creationId xmlns:a16="http://schemas.microsoft.com/office/drawing/2014/main" id="{5F812BB5-F002-4460-A326-E18197885724}"/>
              </a:ext>
            </a:extLst>
          </p:cNvPr>
          <p:cNvSpPr txBox="1"/>
          <p:nvPr/>
        </p:nvSpPr>
        <p:spPr>
          <a:xfrm>
            <a:off x="953589" y="3603349"/>
            <a:ext cx="10400211" cy="1569660"/>
          </a:xfrm>
          <a:prstGeom prst="rect">
            <a:avLst/>
          </a:prstGeom>
          <a:noFill/>
        </p:spPr>
        <p:txBody>
          <a:bodyPr wrap="square" rtlCol="0">
            <a:spAutoFit/>
          </a:bodyPr>
          <a:lstStyle/>
          <a:p>
            <a:r>
              <a:rPr lang="tr-TR" sz="2400" dirty="0"/>
              <a:t>c    :  sınıf sayısı</a:t>
            </a:r>
          </a:p>
          <a:p>
            <a:endParaRPr lang="tr-TR" sz="2400" dirty="0"/>
          </a:p>
          <a:p>
            <a:r>
              <a:rPr lang="tr-TR" sz="2400" dirty="0"/>
              <a:t>Gj  :  j’inci sınıftaki örnek birimlerin sayısı (gözlenen frekans)</a:t>
            </a:r>
          </a:p>
          <a:p>
            <a:r>
              <a:rPr lang="tr-TR" sz="2400" dirty="0"/>
              <a:t>         j = 1,2,3,..,c</a:t>
            </a:r>
          </a:p>
        </p:txBody>
      </p:sp>
      <p:sp>
        <p:nvSpPr>
          <p:cNvPr id="3" name="Slayt Numarası Yer Tutucusu 2">
            <a:extLst>
              <a:ext uri="{FF2B5EF4-FFF2-40B4-BE49-F238E27FC236}">
                <a16:creationId xmlns:a16="http://schemas.microsoft.com/office/drawing/2014/main" id="{20964460-A264-4D9E-9458-E8C4FB030CB9}"/>
              </a:ext>
            </a:extLst>
          </p:cNvPr>
          <p:cNvSpPr>
            <a:spLocks noGrp="1"/>
          </p:cNvSpPr>
          <p:nvPr>
            <p:ph type="sldNum" sz="quarter" idx="12"/>
          </p:nvPr>
        </p:nvSpPr>
        <p:spPr/>
        <p:txBody>
          <a:bodyPr/>
          <a:lstStyle/>
          <a:p>
            <a:fld id="{3F69A0C6-7921-40C0-9BF7-29A90F37EBCE}" type="slidenum">
              <a:rPr lang="tr-TR" smtClean="0"/>
              <a:t>10</a:t>
            </a:fld>
            <a:endParaRPr lang="tr-TR" dirty="0"/>
          </a:p>
        </p:txBody>
      </p:sp>
    </p:spTree>
    <p:extLst>
      <p:ext uri="{BB962C8B-B14F-4D97-AF65-F5344CB8AC3E}">
        <p14:creationId xmlns:p14="http://schemas.microsoft.com/office/powerpoint/2010/main" val="302921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4" name="Freeform: Shape 13">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ayt Numarası Yer Tutucusu 3">
            <a:extLst>
              <a:ext uri="{FF2B5EF4-FFF2-40B4-BE49-F238E27FC236}">
                <a16:creationId xmlns:a16="http://schemas.microsoft.com/office/drawing/2014/main" id="{2209E079-8F91-4BBA-976C-8A73D3AB321F}"/>
              </a:ext>
            </a:extLst>
          </p:cNvPr>
          <p:cNvSpPr>
            <a:spLocks noGrp="1"/>
          </p:cNvSpPr>
          <p:nvPr>
            <p:ph type="sldNum" sz="quarter" idx="12"/>
          </p:nvPr>
        </p:nvSpPr>
        <p:spPr>
          <a:xfrm>
            <a:off x="8610600" y="6356350"/>
            <a:ext cx="2743200" cy="365125"/>
          </a:xfrm>
        </p:spPr>
        <p:txBody>
          <a:bodyPr>
            <a:normAutofit/>
          </a:bodyPr>
          <a:lstStyle/>
          <a:p>
            <a:pPr>
              <a:spcAft>
                <a:spcPts val="600"/>
              </a:spcAft>
            </a:pPr>
            <a:fld id="{3F69A0C6-7921-40C0-9BF7-29A90F37EBCE}" type="slidenum">
              <a:rPr lang="tr-TR" smtClean="0"/>
              <a:pPr>
                <a:spcAft>
                  <a:spcPts val="600"/>
                </a:spcAft>
              </a:pPr>
              <a:t>11</a:t>
            </a:fld>
            <a:endParaRPr lang="tr-TR"/>
          </a:p>
        </p:txBody>
      </p:sp>
      <p:sp>
        <p:nvSpPr>
          <p:cNvPr id="12" name="İçerik Yer Tutucusu 2">
            <a:extLst>
              <a:ext uri="{FF2B5EF4-FFF2-40B4-BE49-F238E27FC236}">
                <a16:creationId xmlns:a16="http://schemas.microsoft.com/office/drawing/2014/main" id="{FB188065-B890-44AD-A845-4D1E751B6B9D}"/>
              </a:ext>
            </a:extLst>
          </p:cNvPr>
          <p:cNvSpPr>
            <a:spLocks noGrp="1"/>
          </p:cNvSpPr>
          <p:nvPr>
            <p:ph idx="1"/>
          </p:nvPr>
        </p:nvSpPr>
        <p:spPr>
          <a:xfrm>
            <a:off x="789126" y="1518020"/>
            <a:ext cx="8342530" cy="4838330"/>
          </a:xfrm>
        </p:spPr>
        <p:txBody>
          <a:bodyPr anchor="ctr">
            <a:normAutofit/>
          </a:bodyPr>
          <a:lstStyle/>
          <a:p>
            <a:pPr marL="0" indent="0">
              <a:buNone/>
            </a:pPr>
            <a:endParaRPr lang="tr-TR" sz="1500" b="0" i="0" u="none" strike="noStrike" baseline="0" dirty="0">
              <a:solidFill>
                <a:schemeClr val="tx2"/>
              </a:solidFill>
              <a:latin typeface="Times New Roman" panose="02020603050405020304" pitchFamily="18" charset="0"/>
              <a:cs typeface="Times New Roman" panose="02020603050405020304" pitchFamily="18" charset="0"/>
            </a:endParaRPr>
          </a:p>
          <a:p>
            <a:pPr marL="0" indent="0">
              <a:buNone/>
            </a:pPr>
            <a:r>
              <a:rPr lang="tr-TR" sz="1800" b="0" i="0" u="none" strike="noStrike" baseline="0" dirty="0">
                <a:solidFill>
                  <a:schemeClr val="tx1">
                    <a:lumMod val="95000"/>
                    <a:lumOff val="5000"/>
                  </a:schemeClr>
                </a:solidFill>
                <a:latin typeface="Times New Roman" panose="02020603050405020304" pitchFamily="18" charset="0"/>
                <a:cs typeface="Times New Roman" panose="02020603050405020304" pitchFamily="18" charset="0"/>
              </a:rPr>
              <a:t>Örneğin rastgele seçilen 90 ev hanımının çamaşırda tercih ettikleri deterjan markasına göre dağılımı aşağıdaki gibi olsun;</a:t>
            </a:r>
          </a:p>
          <a:p>
            <a:pPr marL="0" indent="0">
              <a:buNone/>
            </a:pPr>
            <a:endParaRPr lang="tr-TR" sz="1500" b="0" i="0" u="none" strike="noStrike" baseline="0" dirty="0">
              <a:solidFill>
                <a:schemeClr val="tx2"/>
              </a:solidFill>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tr-TR" sz="1800" b="1" i="0" u="none" strike="noStrike" kern="1200" dirty="0">
                <a:solidFill>
                  <a:srgbClr val="FFFFFF"/>
                </a:solidFill>
                <a:effectLst/>
                <a:latin typeface="Calibri" panose="020F0502020204030204" pitchFamily="34" charset="0"/>
              </a:rPr>
              <a:t>Sınıflar (Deterjan Markası)            A       B       C       D       E       F               TOPLAM </a:t>
            </a:r>
            <a:endParaRPr lang="tr-TR" sz="1800" b="0" i="0" u="none" strike="noStrike" dirty="0">
              <a:effectLst/>
              <a:latin typeface="Arial" panose="020B0604020202020204" pitchFamily="34" charset="0"/>
            </a:endParaRPr>
          </a:p>
          <a:p>
            <a:pPr marL="0" indent="0">
              <a:buNone/>
            </a:pPr>
            <a:endParaRPr lang="tr-TR" sz="1500" dirty="0">
              <a:solidFill>
                <a:schemeClr val="tx2"/>
              </a:solidFill>
            </a:endParaRPr>
          </a:p>
          <a:p>
            <a:pPr marL="0" algn="l" rtl="0" eaLnBrk="1" fontAlgn="t" latinLnBrk="0" hangingPunct="1">
              <a:spcBef>
                <a:spcPts val="0"/>
              </a:spcBef>
              <a:spcAft>
                <a:spcPts val="0"/>
              </a:spcAft>
            </a:pPr>
            <a:r>
              <a:rPr lang="tr-TR" sz="1800" b="1" i="0" u="none" strike="noStrike" kern="1200" dirty="0">
                <a:solidFill>
                  <a:srgbClr val="FFFFFF"/>
                </a:solidFill>
                <a:effectLst/>
                <a:latin typeface="Calibri" panose="020F0502020204030204" pitchFamily="34" charset="0"/>
              </a:rPr>
              <a:t>Sınıflar (Deterjan Markası)            A       B       C       D       E       F               TOPLAM </a:t>
            </a:r>
            <a:endParaRPr lang="tr-TR" sz="1800" b="0" i="0" u="none" strike="noStrike" dirty="0">
              <a:effectLst/>
              <a:latin typeface="Arial" panose="020B0604020202020204" pitchFamily="34" charset="0"/>
            </a:endParaRPr>
          </a:p>
          <a:p>
            <a:pPr marL="0" indent="0">
              <a:buNone/>
            </a:pPr>
            <a:endParaRPr lang="tr-TR" sz="1500" dirty="0">
              <a:solidFill>
                <a:schemeClr val="tx2"/>
              </a:solidFill>
            </a:endParaRPr>
          </a:p>
          <a:p>
            <a:endParaRPr lang="tr-TR" sz="1500" b="0" i="0" u="none" strike="noStrike" baseline="0" dirty="0">
              <a:solidFill>
                <a:schemeClr val="tx2"/>
              </a:solidFill>
              <a:latin typeface="Arial" panose="020B0604020202020204" pitchFamily="34" charset="0"/>
            </a:endParaRPr>
          </a:p>
          <a:p>
            <a:pPr marL="0" indent="0">
              <a:buNone/>
            </a:pPr>
            <a:endParaRPr lang="tr-TR" sz="1500" b="0" i="0" u="none" strike="noStrike" baseline="0" dirty="0">
              <a:solidFill>
                <a:schemeClr val="tx2"/>
              </a:solidFill>
              <a:latin typeface="Times New Roman" panose="02020603050405020304" pitchFamily="18" charset="0"/>
              <a:cs typeface="Times New Roman" panose="02020603050405020304" pitchFamily="18" charset="0"/>
            </a:endParaRPr>
          </a:p>
          <a:p>
            <a:pPr marL="0" indent="0">
              <a:buNone/>
            </a:pPr>
            <a:endParaRPr lang="tr-TR" sz="1500" dirty="0">
              <a:solidFill>
                <a:schemeClr val="tx2"/>
              </a:solidFill>
              <a:latin typeface="Times New Roman" panose="02020603050405020304" pitchFamily="18" charset="0"/>
              <a:cs typeface="Times New Roman" panose="02020603050405020304" pitchFamily="18" charset="0"/>
            </a:endParaRPr>
          </a:p>
          <a:p>
            <a:pPr marL="0" indent="0">
              <a:buNone/>
            </a:pPr>
            <a:r>
              <a:rPr lang="tr-TR" sz="1800" b="0" i="0" u="none" strike="noStrike" baseline="0" dirty="0">
                <a:solidFill>
                  <a:schemeClr val="tx1">
                    <a:lumMod val="95000"/>
                    <a:lumOff val="5000"/>
                  </a:schemeClr>
                </a:solidFill>
                <a:latin typeface="Times New Roman" panose="02020603050405020304" pitchFamily="18" charset="0"/>
                <a:cs typeface="Times New Roman" panose="02020603050405020304" pitchFamily="18" charset="0"/>
              </a:rPr>
              <a:t>Yukarıdaki G1= 10 değeri A marka deterjanı tercih eden ev hanımlarının sayısını ,..., G6= 7 değeri de  F marka deterjanı tercih eden ev hanımlarının sayısını ifade etmektedir.</a:t>
            </a:r>
          </a:p>
          <a:p>
            <a:pPr marL="0" indent="0">
              <a:buNone/>
            </a:pPr>
            <a:endParaRPr lang="tr-TR" sz="1500" dirty="0">
              <a:solidFill>
                <a:schemeClr val="tx2"/>
              </a:solidFill>
            </a:endParaRPr>
          </a:p>
          <a:p>
            <a:pPr marL="0" indent="0">
              <a:buNone/>
            </a:pPr>
            <a:r>
              <a:rPr lang="tr-TR" sz="1500" dirty="0">
                <a:solidFill>
                  <a:schemeClr val="tx2"/>
                </a:solidFill>
              </a:rPr>
              <a:t> </a:t>
            </a:r>
          </a:p>
        </p:txBody>
      </p:sp>
      <p:graphicFrame>
        <p:nvGraphicFramePr>
          <p:cNvPr id="5" name="Tablo 5">
            <a:extLst>
              <a:ext uri="{FF2B5EF4-FFF2-40B4-BE49-F238E27FC236}">
                <a16:creationId xmlns:a16="http://schemas.microsoft.com/office/drawing/2014/main" id="{FFCEC9B2-ED68-4E60-83AF-2992E39176D2}"/>
              </a:ext>
            </a:extLst>
          </p:cNvPr>
          <p:cNvGraphicFramePr>
            <a:graphicFrameLocks noGrp="1"/>
          </p:cNvGraphicFramePr>
          <p:nvPr>
            <p:extLst>
              <p:ext uri="{D42A27DB-BD31-4B8C-83A1-F6EECF244321}">
                <p14:modId xmlns:p14="http://schemas.microsoft.com/office/powerpoint/2010/main" val="2897764523"/>
              </p:ext>
            </p:extLst>
          </p:nvPr>
        </p:nvGraphicFramePr>
        <p:xfrm>
          <a:off x="788821" y="3277611"/>
          <a:ext cx="8128000" cy="737868"/>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653472025"/>
                    </a:ext>
                  </a:extLst>
                </a:gridCol>
              </a:tblGrid>
              <a:tr h="0">
                <a:tc>
                  <a:txBody>
                    <a:bodyPr/>
                    <a:lstStyle/>
                    <a:p>
                      <a:r>
                        <a:rPr lang="tr-TR" sz="1800" dirty="0"/>
                        <a:t>Sınıflar (Deterjan Markası)            A       B       C       D       E       F               TOPLAM </a:t>
                      </a:r>
                    </a:p>
                  </a:txBody>
                  <a:tcPr marL="92707" marR="92707" marT="46354" marB="46354"/>
                </a:tc>
                <a:extLst>
                  <a:ext uri="{0D108BD9-81ED-4DB2-BD59-A6C34878D82A}">
                    <a16:rowId xmlns:a16="http://schemas.microsoft.com/office/drawing/2014/main" val="3514028458"/>
                  </a:ext>
                </a:extLst>
              </a:tr>
              <a:tr h="370840">
                <a:tc>
                  <a:txBody>
                    <a:bodyPr/>
                    <a:lstStyle/>
                    <a:p>
                      <a:r>
                        <a:rPr lang="tr-TR" sz="1800" b="1" dirty="0">
                          <a:solidFill>
                            <a:schemeClr val="tx1"/>
                          </a:solidFill>
                        </a:rPr>
                        <a:t>Gözlenen Frekanslar                      10     17     23     15     18      7                     90   </a:t>
                      </a:r>
                    </a:p>
                  </a:txBody>
                  <a:tcPr marL="92707" marR="92707" marT="46354" marB="46354"/>
                </a:tc>
                <a:extLst>
                  <a:ext uri="{0D108BD9-81ED-4DB2-BD59-A6C34878D82A}">
                    <a16:rowId xmlns:a16="http://schemas.microsoft.com/office/drawing/2014/main" val="4209658101"/>
                  </a:ext>
                </a:extLst>
              </a:tr>
            </a:tbl>
          </a:graphicData>
        </a:graphic>
      </p:graphicFrame>
      <p:sp>
        <p:nvSpPr>
          <p:cNvPr id="18" name="Başlık 1">
            <a:extLst>
              <a:ext uri="{FF2B5EF4-FFF2-40B4-BE49-F238E27FC236}">
                <a16:creationId xmlns:a16="http://schemas.microsoft.com/office/drawing/2014/main" id="{2BD34178-C660-43AD-80EC-29667DBDC186}"/>
              </a:ext>
            </a:extLst>
          </p:cNvPr>
          <p:cNvSpPr>
            <a:spLocks noGrp="1"/>
          </p:cNvSpPr>
          <p:nvPr>
            <p:ph type="title"/>
          </p:nvPr>
        </p:nvSpPr>
        <p:spPr>
          <a:xfrm>
            <a:off x="258802" y="163680"/>
            <a:ext cx="10579398" cy="1299411"/>
          </a:xfrm>
        </p:spPr>
        <p:txBody>
          <a:bodyPr>
            <a:normAutofit/>
          </a:bodyPr>
          <a:lstStyle/>
          <a:p>
            <a:r>
              <a:rPr lang="tr-TR" sz="3600" dirty="0">
                <a:solidFill>
                  <a:schemeClr val="tx2"/>
                </a:solidFill>
                <a:latin typeface="Times New Roman" panose="02020603050405020304" pitchFamily="18" charset="0"/>
                <a:cs typeface="Times New Roman" panose="02020603050405020304" pitchFamily="18" charset="0"/>
              </a:rPr>
              <a:t>Örnek:</a:t>
            </a:r>
          </a:p>
        </p:txBody>
      </p:sp>
    </p:spTree>
    <p:extLst>
      <p:ext uri="{BB962C8B-B14F-4D97-AF65-F5344CB8AC3E}">
        <p14:creationId xmlns:p14="http://schemas.microsoft.com/office/powerpoint/2010/main" val="39936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500"/>
                                        <p:tgtEl>
                                          <p:spTgt spid="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xEl>
                                              <p:pRg st="3" end="3"/>
                                            </p:txEl>
                                          </p:spTgt>
                                        </p:tgtEl>
                                        <p:attrNameLst>
                                          <p:attrName>style.visibility</p:attrName>
                                        </p:attrNameLst>
                                      </p:cBhvr>
                                      <p:to>
                                        <p:strVal val="visible"/>
                                      </p:to>
                                    </p:set>
                                    <p:animEffect transition="in" filter="fade">
                                      <p:cBhvr>
                                        <p:cTn id="12" dur="500"/>
                                        <p:tgtEl>
                                          <p:spTgt spid="1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animEffect transition="in" filter="fade">
                                      <p:cBhvr>
                                        <p:cTn id="17" dur="500"/>
                                        <p:tgtEl>
                                          <p:spTgt spid="1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xEl>
                                              <p:pRg st="10" end="10"/>
                                            </p:txEl>
                                          </p:spTgt>
                                        </p:tgtEl>
                                        <p:attrNameLst>
                                          <p:attrName>style.visibility</p:attrName>
                                        </p:attrNameLst>
                                      </p:cBhvr>
                                      <p:to>
                                        <p:strVal val="visible"/>
                                      </p:to>
                                    </p:set>
                                    <p:animEffect transition="in" filter="fade">
                                      <p:cBhvr>
                                        <p:cTn id="22" dur="500"/>
                                        <p:tgtEl>
                                          <p:spTgt spid="12">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xEl>
                                              <p:pRg st="12" end="12"/>
                                            </p:txEl>
                                          </p:spTgt>
                                        </p:tgtEl>
                                        <p:attrNameLst>
                                          <p:attrName>style.visibility</p:attrName>
                                        </p:attrNameLst>
                                      </p:cBhvr>
                                      <p:to>
                                        <p:strVal val="visible"/>
                                      </p:to>
                                    </p:set>
                                    <p:animEffect transition="in" filter="fade">
                                      <p:cBhvr>
                                        <p:cTn id="27" dur="500"/>
                                        <p:tgtEl>
                                          <p:spTgt spid="1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Başlık 1">
            <a:extLst>
              <a:ext uri="{FF2B5EF4-FFF2-40B4-BE49-F238E27FC236}">
                <a16:creationId xmlns:a16="http://schemas.microsoft.com/office/drawing/2014/main" id="{CF89A9B6-58DE-43DE-B463-1339B9F0C7C6}"/>
              </a:ext>
            </a:extLst>
          </p:cNvPr>
          <p:cNvSpPr>
            <a:spLocks noGrp="1"/>
          </p:cNvSpPr>
          <p:nvPr>
            <p:ph type="title"/>
          </p:nvPr>
        </p:nvSpPr>
        <p:spPr>
          <a:xfrm>
            <a:off x="1179226" y="0"/>
            <a:ext cx="9833548" cy="1066802"/>
          </a:xfrm>
        </p:spPr>
        <p:txBody>
          <a:bodyPr anchor="b">
            <a:normAutofit/>
          </a:bodyPr>
          <a:lstStyle/>
          <a:p>
            <a:r>
              <a:rPr lang="tr-TR" sz="3600" dirty="0">
                <a:solidFill>
                  <a:schemeClr val="tx2"/>
                </a:solidFill>
              </a:rPr>
              <a:t>Kİ-KARE UYUM İYİLİĞİ TESTİ</a:t>
            </a:r>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 name="Metin kutusu 4">
            <a:extLst>
              <a:ext uri="{FF2B5EF4-FFF2-40B4-BE49-F238E27FC236}">
                <a16:creationId xmlns:a16="http://schemas.microsoft.com/office/drawing/2014/main" id="{D25F3049-F3D7-4F6F-961C-49A3FE26A039}"/>
              </a:ext>
            </a:extLst>
          </p:cNvPr>
          <p:cNvSpPr txBox="1"/>
          <p:nvPr/>
        </p:nvSpPr>
        <p:spPr>
          <a:xfrm>
            <a:off x="1179226" y="1436290"/>
            <a:ext cx="8212968" cy="4832092"/>
          </a:xfrm>
          <a:prstGeom prst="rect">
            <a:avLst/>
          </a:prstGeom>
          <a:noFill/>
        </p:spPr>
        <p:txBody>
          <a:bodyPr wrap="square" rtlCol="0">
            <a:spAutoFit/>
          </a:bodyPr>
          <a:lstStyle/>
          <a:p>
            <a:r>
              <a:rPr lang="tr-TR" dirty="0"/>
              <a:t>Belirli bir dağılıma sahip olan bir yığından rastgele seçilen herhangi bir birimin belirli bir sınıfta olma olasılığı bulunabilir. </a:t>
            </a:r>
          </a:p>
          <a:p>
            <a:endParaRPr lang="tr-TR" dirty="0"/>
          </a:p>
          <a:p>
            <a:r>
              <a:rPr lang="tr-TR" dirty="0"/>
              <a:t>Sınıflar için bu olasılıkları p1 , p2 , …, pj ,…,pc olarak gösterelim. </a:t>
            </a:r>
          </a:p>
          <a:p>
            <a:endParaRPr lang="tr-TR" dirty="0"/>
          </a:p>
          <a:p>
            <a:r>
              <a:rPr lang="tr-TR" dirty="0"/>
              <a:t>Yokluk hipotezi doğru iken j’inci sınıfa ilişkin beklenen frekansı, j’inci sınıfa ilişkin olasılık ile örnek hacmini çarparak elde edebiliriz.</a:t>
            </a:r>
          </a:p>
          <a:p>
            <a:endParaRPr lang="tr-TR" dirty="0"/>
          </a:p>
          <a:p>
            <a:r>
              <a:rPr lang="tr-TR" dirty="0"/>
              <a:t>Yani yokluk hipotezi doğru iken np1 ,np2 , …,npj , ...,npc çarpımları beklenen frekansları verir.</a:t>
            </a:r>
          </a:p>
          <a:p>
            <a:r>
              <a:rPr lang="tr-TR" dirty="0"/>
              <a:t>				Bj = npj</a:t>
            </a:r>
          </a:p>
          <a:p>
            <a:r>
              <a:rPr lang="tr-TR" dirty="0"/>
              <a:t>	</a:t>
            </a:r>
          </a:p>
          <a:p>
            <a:r>
              <a:rPr lang="tr-TR" dirty="0"/>
              <a:t>	Bj : j’inci sınıf için beklenen frekans</a:t>
            </a:r>
          </a:p>
          <a:p>
            <a:r>
              <a:rPr lang="tr-TR" dirty="0"/>
              <a:t>	n : örnek hacmi </a:t>
            </a:r>
          </a:p>
          <a:p>
            <a:r>
              <a:rPr lang="tr-TR" dirty="0"/>
              <a:t>	Pj : yokluk hipotezi doğru iken, rastgele seçilen herhangi bir birimin j’inci sınıfta olma olasılığı</a:t>
            </a:r>
          </a:p>
          <a:p>
            <a:endParaRPr lang="tr-TR" sz="2000" dirty="0"/>
          </a:p>
        </p:txBody>
      </p:sp>
      <p:sp>
        <p:nvSpPr>
          <p:cNvPr id="3" name="Slayt Numarası Yer Tutucusu 2">
            <a:extLst>
              <a:ext uri="{FF2B5EF4-FFF2-40B4-BE49-F238E27FC236}">
                <a16:creationId xmlns:a16="http://schemas.microsoft.com/office/drawing/2014/main" id="{46261606-F0DF-4205-B417-E354D7A4ED53}"/>
              </a:ext>
            </a:extLst>
          </p:cNvPr>
          <p:cNvSpPr>
            <a:spLocks noGrp="1"/>
          </p:cNvSpPr>
          <p:nvPr>
            <p:ph type="sldNum" sz="quarter" idx="12"/>
          </p:nvPr>
        </p:nvSpPr>
        <p:spPr/>
        <p:txBody>
          <a:bodyPr/>
          <a:lstStyle/>
          <a:p>
            <a:fld id="{3F69A0C6-7921-40C0-9BF7-29A90F37EBCE}" type="slidenum">
              <a:rPr lang="tr-TR" smtClean="0"/>
              <a:t>12</a:t>
            </a:fld>
            <a:endParaRPr lang="tr-TR" dirty="0"/>
          </a:p>
        </p:txBody>
      </p:sp>
    </p:spTree>
    <p:extLst>
      <p:ext uri="{BB962C8B-B14F-4D97-AF65-F5344CB8AC3E}">
        <p14:creationId xmlns:p14="http://schemas.microsoft.com/office/powerpoint/2010/main" val="427277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fade">
                                      <p:cBhvr>
                                        <p:cTn id="36" dur="500"/>
                                        <p:tgtEl>
                                          <p:spTgt spid="5">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fade">
                                      <p:cBhvr>
                                        <p:cTn id="3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layt Numarası Yer Tutucusu 2">
            <a:extLst>
              <a:ext uri="{FF2B5EF4-FFF2-40B4-BE49-F238E27FC236}">
                <a16:creationId xmlns:a16="http://schemas.microsoft.com/office/drawing/2014/main" id="{DEC10EAD-6E47-4C56-8861-48FFBFF03A5F}"/>
              </a:ext>
            </a:extLst>
          </p:cNvPr>
          <p:cNvSpPr>
            <a:spLocks noGrp="1"/>
          </p:cNvSpPr>
          <p:nvPr>
            <p:ph type="sldNum" sz="quarter" idx="12"/>
          </p:nvPr>
        </p:nvSpPr>
        <p:spPr/>
        <p:txBody>
          <a:bodyPr/>
          <a:lstStyle/>
          <a:p>
            <a:fld id="{3F69A0C6-7921-40C0-9BF7-29A90F37EBCE}" type="slidenum">
              <a:rPr lang="tr-TR" smtClean="0"/>
              <a:t>13</a:t>
            </a:fld>
            <a:endParaRPr lang="tr-TR" dirty="0"/>
          </a:p>
        </p:txBody>
      </p:sp>
      <mc:AlternateContent xmlns:mc="http://schemas.openxmlformats.org/markup-compatibility/2006">
        <mc:Choice xmlns:a14="http://schemas.microsoft.com/office/drawing/2010/main" Requires="a14">
          <p:sp>
            <p:nvSpPr>
              <p:cNvPr id="11" name="İçerik Yer Tutucusu 2">
                <a:extLst>
                  <a:ext uri="{FF2B5EF4-FFF2-40B4-BE49-F238E27FC236}">
                    <a16:creationId xmlns:a16="http://schemas.microsoft.com/office/drawing/2014/main" id="{1B2456B3-DBF7-48E6-A453-93B9D2E1CC5A}"/>
                  </a:ext>
                </a:extLst>
              </p:cNvPr>
              <p:cNvSpPr>
                <a:spLocks noGrp="1"/>
              </p:cNvSpPr>
              <p:nvPr>
                <p:ph type="title"/>
              </p:nvPr>
            </p:nvSpPr>
            <p:spPr>
              <a:xfrm>
                <a:off x="221638" y="307130"/>
                <a:ext cx="10704268" cy="5645610"/>
              </a:xfrm>
            </p:spPr>
            <p:txBody>
              <a:bodyPr>
                <a:normAutofit/>
              </a:bodyPr>
              <a:lstStyle/>
              <a:p>
                <a:pPr>
                  <a:lnSpc>
                    <a:spcPct val="50000"/>
                  </a:lnSpc>
                </a:pPr>
                <a:br>
                  <a:rPr lang="tr-TR" sz="1800" b="0" i="0" u="none" strike="noStrike" baseline="0" dirty="0">
                    <a:solidFill>
                      <a:srgbClr val="000000"/>
                    </a:solidFill>
                    <a:latin typeface="Arial" panose="020B0604020202020204" pitchFamily="34" charset="0"/>
                  </a:rPr>
                </a:br>
                <a:r>
                  <a:rPr lang="tr-TR" sz="2000" b="0" i="0" u="none" strike="noStrike" baseline="0" dirty="0">
                    <a:solidFill>
                      <a:srgbClr val="000000"/>
                    </a:solidFill>
                    <a:latin typeface="Times New Roman" panose="02020603050405020304" pitchFamily="18" charset="0"/>
                    <a:cs typeface="Times New Roman" panose="02020603050405020304" pitchFamily="18" charset="0"/>
                  </a:rPr>
                  <a:t>Örnek olarak daha önceki deterjan tercih problemi ele alınırsa;</a:t>
                </a: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r>
                  <a:rPr lang="tr-TR" sz="2000" b="0" i="0" u="none" strike="noStrike" baseline="0" dirty="0">
                    <a:solidFill>
                      <a:srgbClr val="000000"/>
                    </a:solidFill>
                    <a:latin typeface="Times New Roman" panose="02020603050405020304" pitchFamily="18" charset="0"/>
                    <a:cs typeface="Times New Roman" panose="02020603050405020304" pitchFamily="18" charset="0"/>
                  </a:rPr>
                  <a:t>Piyasada sadece 6 marka deterjan varsa ve bunların tüketim miktarları aynı ise tüketim oranları da aynı</a:t>
                </a: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dirty="0">
                    <a:solidFill>
                      <a:srgbClr val="000000"/>
                    </a:solidFill>
                    <a:latin typeface="Times New Roman" panose="02020603050405020304" pitchFamily="18" charset="0"/>
                    <a:cs typeface="Times New Roman" panose="02020603050405020304" pitchFamily="18" charset="0"/>
                  </a:rPr>
                </a:br>
                <a:r>
                  <a:rPr lang="tr-TR" sz="2000" b="0" i="0" u="none" strike="noStrike" baseline="0" dirty="0">
                    <a:solidFill>
                      <a:srgbClr val="000000"/>
                    </a:solidFill>
                    <a:latin typeface="Times New Roman" panose="02020603050405020304" pitchFamily="18" charset="0"/>
                    <a:cs typeface="Times New Roman" panose="02020603050405020304" pitchFamily="18" charset="0"/>
                  </a:rPr>
                  <a:t>olacaktır. </a:t>
                </a: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r>
                  <a:rPr lang="tr-TR" sz="2000" b="0" i="0" u="none" strike="noStrike" baseline="0" dirty="0">
                    <a:solidFill>
                      <a:srgbClr val="000000"/>
                    </a:solidFill>
                    <a:latin typeface="Times New Roman" panose="02020603050405020304" pitchFamily="18" charset="0"/>
                    <a:cs typeface="Times New Roman" panose="02020603050405020304" pitchFamily="18" charset="0"/>
                  </a:rPr>
                  <a:t>Yani bir düzgün (uniform, tekdüze) dağılımdan söz edilmektedir. </a:t>
                </a: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r>
                  <a:rPr lang="tr-TR" sz="2000" b="0" i="0" u="none" strike="noStrike" baseline="0" dirty="0">
                    <a:solidFill>
                      <a:srgbClr val="000000"/>
                    </a:solidFill>
                    <a:latin typeface="Times New Roman" panose="02020603050405020304" pitchFamily="18" charset="0"/>
                    <a:cs typeface="Times New Roman" panose="02020603050405020304" pitchFamily="18" charset="0"/>
                  </a:rPr>
                  <a:t>Bu durumda Bj değeri j’inci sınıfa ilişkin beklenen frekans olmak üzere aşağıdaki eşitlikler yazılabilir.</a:t>
                </a: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br>
                  <a:rPr lang="tr-TR" sz="2000" b="0" i="0" u="none" strike="noStrike" baseline="0" dirty="0">
                    <a:solidFill>
                      <a:srgbClr val="000000"/>
                    </a:solidFill>
                    <a:latin typeface="Times New Roman" panose="02020603050405020304" pitchFamily="18" charset="0"/>
                    <a:cs typeface="Times New Roman" panose="02020603050405020304" pitchFamily="18" charset="0"/>
                  </a:rPr>
                </a:br>
                <a:r>
                  <a:rPr lang="tr-TR" sz="2000" dirty="0">
                    <a:latin typeface="Times New Roman" panose="02020603050405020304" pitchFamily="18" charset="0"/>
                    <a:cs typeface="Times New Roman" panose="02020603050405020304" pitchFamily="18" charset="0"/>
                  </a:rPr>
                  <a:t>p1 = p2 = … = p6 (</a:t>
                </a:r>
                <a14:m>
                  <m:oMath xmlns:m="http://schemas.openxmlformats.org/officeDocument/2006/math">
                    <m:f>
                      <m:fPr>
                        <m:ctrlPr>
                          <a:rPr lang="tr-TR" sz="2000" dirty="0" smtClean="0">
                            <a:solidFill>
                              <a:srgbClr val="836967"/>
                            </a:solidFill>
                            <a:latin typeface="Cambria Math" panose="02040503050406030204" pitchFamily="18" charset="0"/>
                          </a:rPr>
                        </m:ctrlPr>
                      </m:fPr>
                      <m:num>
                        <m:r>
                          <a:rPr lang="tr-TR" sz="2000" dirty="0">
                            <a:latin typeface="Cambria Math" panose="02040503050406030204" pitchFamily="18" charset="0"/>
                          </a:rPr>
                          <m:t>1</m:t>
                        </m:r>
                      </m:num>
                      <m:den>
                        <m:r>
                          <a:rPr lang="tr-TR" sz="2000" i="0" dirty="0">
                            <a:latin typeface="Cambria Math" panose="02040503050406030204" pitchFamily="18" charset="0"/>
                          </a:rPr>
                          <m:t>6</m:t>
                        </m:r>
                      </m:den>
                    </m:f>
                    <m:r>
                      <a:rPr lang="tr-TR" sz="2000" b="0" i="1" dirty="0" smtClean="0">
                        <a:latin typeface="Cambria Math" panose="02040503050406030204" pitchFamily="18" charset="0"/>
                      </a:rPr>
                      <m:t>)</m:t>
                    </m:r>
                  </m:oMath>
                </a14:m>
                <a:br>
                  <a:rPr lang="tr-TR" sz="2000" dirty="0">
                    <a:latin typeface="Times New Roman" panose="02020603050405020304" pitchFamily="18" charset="0"/>
                    <a:cs typeface="Times New Roman" panose="02020603050405020304" pitchFamily="18" charset="0"/>
                  </a:rPr>
                </a:br>
                <a:br>
                  <a:rPr lang="tr-TR" sz="2000" dirty="0">
                    <a:latin typeface="Times New Roman" panose="02020603050405020304" pitchFamily="18" charset="0"/>
                    <a:cs typeface="Times New Roman" panose="02020603050405020304" pitchFamily="18" charset="0"/>
                  </a:rPr>
                </a:br>
                <a:br>
                  <a:rPr lang="tr-TR" sz="2000" dirty="0">
                    <a:latin typeface="Times New Roman" panose="02020603050405020304" pitchFamily="18" charset="0"/>
                    <a:cs typeface="Times New Roman" panose="02020603050405020304" pitchFamily="18" charset="0"/>
                  </a:rPr>
                </a:br>
                <a:br>
                  <a:rPr lang="tr-TR" sz="2000" dirty="0">
                    <a:latin typeface="Times New Roman" panose="02020603050405020304" pitchFamily="18" charset="0"/>
                    <a:cs typeface="Times New Roman" panose="02020603050405020304" pitchFamily="18" charset="0"/>
                  </a:rPr>
                </a:br>
                <a14:m>
                  <m:oMath xmlns:m="http://schemas.openxmlformats.org/officeDocument/2006/math">
                    <m:sSub>
                      <m:sSubPr>
                        <m:ctrlPr>
                          <a:rPr lang="tr-TR" sz="2000" i="1" dirty="0">
                            <a:solidFill>
                              <a:srgbClr val="836967"/>
                            </a:solidFill>
                            <a:latin typeface="Cambria Math" panose="02040503050406030204" pitchFamily="18" charset="0"/>
                          </a:rPr>
                        </m:ctrlPr>
                      </m:sSubPr>
                      <m:e>
                        <m:r>
                          <a:rPr lang="tr-TR" sz="2000" i="1" dirty="0">
                            <a:latin typeface="Cambria Math" panose="02040503050406030204" pitchFamily="18" charset="0"/>
                          </a:rPr>
                          <m:t>𝐵</m:t>
                        </m:r>
                      </m:e>
                      <m:sub>
                        <m:r>
                          <a:rPr lang="tr-TR" sz="2000" i="1" dirty="0">
                            <a:latin typeface="Cambria Math" panose="02040503050406030204" pitchFamily="18" charset="0"/>
                          </a:rPr>
                          <m:t>𝑗</m:t>
                        </m:r>
                      </m:sub>
                    </m:sSub>
                  </m:oMath>
                </a14:m>
                <a:r>
                  <a:rPr lang="tr-TR" sz="2000" dirty="0">
                    <a:latin typeface="Times New Roman" panose="02020603050405020304" pitchFamily="18" charset="0"/>
                    <a:cs typeface="Times New Roman" panose="02020603050405020304" pitchFamily="18" charset="0"/>
                  </a:rPr>
                  <a:t> = B1 = B2 = B3 = B4 = B5 = B6 = 90 (</a:t>
                </a:r>
                <a14:m>
                  <m:oMath xmlns:m="http://schemas.openxmlformats.org/officeDocument/2006/math">
                    <m:f>
                      <m:fPr>
                        <m:ctrlPr>
                          <a:rPr lang="tr-TR" sz="2000" i="1" dirty="0">
                            <a:solidFill>
                              <a:srgbClr val="836967"/>
                            </a:solidFill>
                            <a:latin typeface="Cambria Math" panose="02040503050406030204" pitchFamily="18" charset="0"/>
                          </a:rPr>
                        </m:ctrlPr>
                      </m:fPr>
                      <m:num>
                        <m:r>
                          <a:rPr lang="tr-TR" sz="2000" dirty="0">
                            <a:latin typeface="Cambria Math" panose="02040503050406030204" pitchFamily="18" charset="0"/>
                          </a:rPr>
                          <m:t>1</m:t>
                        </m:r>
                      </m:num>
                      <m:den>
                        <m:r>
                          <a:rPr lang="tr-TR" sz="2000" dirty="0">
                            <a:latin typeface="Cambria Math" panose="02040503050406030204" pitchFamily="18" charset="0"/>
                          </a:rPr>
                          <m:t>6</m:t>
                        </m:r>
                      </m:den>
                    </m:f>
                  </m:oMath>
                </a14:m>
                <a:r>
                  <a:rPr lang="tr-TR" sz="2000" dirty="0">
                    <a:latin typeface="Times New Roman" panose="02020603050405020304" pitchFamily="18" charset="0"/>
                    <a:cs typeface="Times New Roman" panose="02020603050405020304" pitchFamily="18" charset="0"/>
                  </a:rPr>
                  <a:t>) = 15</a:t>
                </a:r>
                <a:br>
                  <a:rPr lang="tr-TR" sz="2000" dirty="0">
                    <a:latin typeface="Times New Roman" panose="02020603050405020304" pitchFamily="18" charset="0"/>
                    <a:cs typeface="Times New Roman" panose="02020603050405020304" pitchFamily="18" charset="0"/>
                  </a:rPr>
                </a:br>
                <a:br>
                  <a:rPr lang="tr-TR" dirty="0"/>
                </a:br>
                <a:r>
                  <a:rPr lang="tr-TR" sz="2200" dirty="0">
                    <a:latin typeface="Times New Roman" panose="02020603050405020304" pitchFamily="18" charset="0"/>
                    <a:cs typeface="Times New Roman" panose="02020603050405020304" pitchFamily="18" charset="0"/>
                  </a:rPr>
                  <a:t>Gözlenen frekanslar ve beklenen frekanslar aşağıda sınıflara göre verilmiştir.</a:t>
                </a:r>
                <a:br>
                  <a:rPr lang="tr-TR" dirty="0"/>
                </a:br>
                <a:endParaRPr lang="tr-TR" sz="2000" dirty="0">
                  <a:latin typeface="Times New Roman" panose="02020603050405020304" pitchFamily="18" charset="0"/>
                  <a:cs typeface="Times New Roman" panose="02020603050405020304" pitchFamily="18" charset="0"/>
                </a:endParaRPr>
              </a:p>
            </p:txBody>
          </p:sp>
        </mc:Choice>
        <mc:Fallback>
          <p:sp>
            <p:nvSpPr>
              <p:cNvPr id="11" name="İçerik Yer Tutucusu 2">
                <a:extLst>
                  <a:ext uri="{FF2B5EF4-FFF2-40B4-BE49-F238E27FC236}">
                    <a16:creationId xmlns:a16="http://schemas.microsoft.com/office/drawing/2014/main" id="{1B2456B3-DBF7-48E6-A453-93B9D2E1CC5A}"/>
                  </a:ext>
                </a:extLst>
              </p:cNvPr>
              <p:cNvSpPr>
                <a:spLocks noGrp="1" noRot="1" noChangeAspect="1" noMove="1" noResize="1" noEditPoints="1" noAdjustHandles="1" noChangeArrowheads="1" noChangeShapeType="1" noTextEdit="1"/>
              </p:cNvSpPr>
              <p:nvPr>
                <p:ph type="title"/>
              </p:nvPr>
            </p:nvSpPr>
            <p:spPr>
              <a:xfrm>
                <a:off x="221638" y="307130"/>
                <a:ext cx="10704268" cy="5645610"/>
              </a:xfrm>
              <a:blipFill>
                <a:blip r:embed="rId2"/>
                <a:stretch>
                  <a:fillRect l="-740"/>
                </a:stretch>
              </a:blipFill>
            </p:spPr>
            <p:txBody>
              <a:bodyPr/>
              <a:lstStyle/>
              <a:p>
                <a:r>
                  <a:rPr lang="tr-TR">
                    <a:noFill/>
                  </a:rPr>
                  <a:t> </a:t>
                </a:r>
              </a:p>
            </p:txBody>
          </p:sp>
        </mc:Fallback>
      </mc:AlternateContent>
      <p:sp>
        <p:nvSpPr>
          <p:cNvPr id="17" name="Metin kutusu 16">
            <a:extLst>
              <a:ext uri="{FF2B5EF4-FFF2-40B4-BE49-F238E27FC236}">
                <a16:creationId xmlns:a16="http://schemas.microsoft.com/office/drawing/2014/main" id="{AA4BAEFE-DD20-4480-963A-C6A015E14451}"/>
              </a:ext>
            </a:extLst>
          </p:cNvPr>
          <p:cNvSpPr txBox="1"/>
          <p:nvPr/>
        </p:nvSpPr>
        <p:spPr>
          <a:xfrm>
            <a:off x="221638" y="118578"/>
            <a:ext cx="6094520" cy="646331"/>
          </a:xfrm>
          <a:prstGeom prst="rect">
            <a:avLst/>
          </a:prstGeom>
          <a:noFill/>
        </p:spPr>
        <p:txBody>
          <a:bodyPr wrap="square">
            <a:spAutoFit/>
          </a:bodyPr>
          <a:lstStyle/>
          <a:p>
            <a:r>
              <a:rPr lang="tr-TR" sz="3600" dirty="0">
                <a:solidFill>
                  <a:srgbClr val="5C646F"/>
                </a:solidFill>
                <a:latin typeface="Times New Roman" panose="02020603050405020304" pitchFamily="18" charset="0"/>
                <a:cs typeface="Times New Roman" panose="02020603050405020304" pitchFamily="18" charset="0"/>
              </a:rPr>
              <a:t>Örnek :</a:t>
            </a:r>
            <a:endParaRPr lang="tr-TR" sz="3600" dirty="0"/>
          </a:p>
        </p:txBody>
      </p:sp>
      <mc:AlternateContent xmlns:mc="http://schemas.openxmlformats.org/markup-compatibility/2006">
        <mc:Choice xmlns:a14="http://schemas.microsoft.com/office/drawing/2010/main" Requires="a14">
          <p:graphicFrame>
            <p:nvGraphicFramePr>
              <p:cNvPr id="5" name="Tablo 5">
                <a:extLst>
                  <a:ext uri="{FF2B5EF4-FFF2-40B4-BE49-F238E27FC236}">
                    <a16:creationId xmlns:a16="http://schemas.microsoft.com/office/drawing/2014/main" id="{ECF168E6-B258-4148-86E5-1E3A2954F5D4}"/>
                  </a:ext>
                </a:extLst>
              </p:cNvPr>
              <p:cNvGraphicFramePr>
                <a:graphicFrameLocks noGrp="1"/>
              </p:cNvGraphicFramePr>
              <p:nvPr>
                <p:extLst>
                  <p:ext uri="{D42A27DB-BD31-4B8C-83A1-F6EECF244321}">
                    <p14:modId xmlns:p14="http://schemas.microsoft.com/office/powerpoint/2010/main" val="2869026651"/>
                  </p:ext>
                </p:extLst>
              </p:nvPr>
            </p:nvGraphicFramePr>
            <p:xfrm>
              <a:off x="241453" y="5392485"/>
              <a:ext cx="8128000" cy="10551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655458171"/>
                        </a:ext>
                      </a:extLst>
                    </a:gridCol>
                  </a:tblGrid>
                  <a:tr h="370840">
                    <a:tc>
                      <a:txBody>
                        <a:bodyPr/>
                        <a:lstStyle/>
                        <a:p>
                          <a:r>
                            <a:rPr lang="tr-TR" dirty="0"/>
                            <a:t>Sınıflar (deterjan markası)       A       B       C       D       E       F           TOPLAM </a:t>
                          </a:r>
                        </a:p>
                      </a:txBody>
                      <a:tcPr/>
                    </a:tc>
                    <a:extLst>
                      <a:ext uri="{0D108BD9-81ED-4DB2-BD59-A6C34878D82A}">
                        <a16:rowId xmlns:a16="http://schemas.microsoft.com/office/drawing/2014/main" val="1134901591"/>
                      </a:ext>
                    </a:extLst>
                  </a:tr>
                  <a:tr h="370840">
                    <a:tc>
                      <a:txBody>
                        <a:bodyPr/>
                        <a:lstStyle/>
                        <a:p>
                          <a:r>
                            <a:rPr lang="tr-TR" dirty="0"/>
                            <a:t>Gözlenen frekanslar (</a:t>
                          </a:r>
                          <a14:m>
                            <m:oMath xmlns:m="http://schemas.openxmlformats.org/officeDocument/2006/math">
                              <m:sSub>
                                <m:sSubPr>
                                  <m:ctrlPr>
                                    <a:rPr lang="tr-TR" i="1" smtClean="0">
                                      <a:solidFill>
                                        <a:srgbClr val="836967"/>
                                      </a:solidFill>
                                      <a:latin typeface="Cambria Math" panose="02040503050406030204" pitchFamily="18" charset="0"/>
                                    </a:rPr>
                                  </m:ctrlPr>
                                </m:sSubPr>
                                <m:e>
                                  <m:r>
                                    <a:rPr lang="tr-TR" i="1" smtClean="0">
                                      <a:latin typeface="Cambria Math" panose="02040503050406030204" pitchFamily="18" charset="0"/>
                                    </a:rPr>
                                    <m:t>𝐺</m:t>
                                  </m:r>
                                </m:e>
                                <m:sub>
                                  <m:r>
                                    <a:rPr lang="tr-TR" i="1" smtClean="0">
                                      <a:latin typeface="Cambria Math" panose="02040503050406030204" pitchFamily="18" charset="0"/>
                                    </a:rPr>
                                    <m:t>𝑗</m:t>
                                  </m:r>
                                </m:sub>
                              </m:sSub>
                            </m:oMath>
                          </a14:m>
                          <a:r>
                            <a:rPr lang="tr-TR" dirty="0"/>
                            <a:t>)          10    17      23     15</a:t>
                          </a:r>
                          <a:r>
                            <a:rPr lang="tr-TR" baseline="0" dirty="0"/>
                            <a:t>     18     7                90</a:t>
                          </a:r>
                          <a:endParaRPr lang="tr-TR" dirty="0"/>
                        </a:p>
                        <a:p>
                          <a:r>
                            <a:rPr lang="tr-TR" dirty="0"/>
                            <a:t>Beklenen frekanslar (</a:t>
                          </a:r>
                          <a14:m>
                            <m:oMath xmlns:m="http://schemas.openxmlformats.org/officeDocument/2006/math">
                              <m:sSub>
                                <m:sSubPr>
                                  <m:ctrlPr>
                                    <a:rPr lang="tr-TR" sz="1800" i="1" dirty="0" smtClean="0">
                                      <a:solidFill>
                                        <a:srgbClr val="836967"/>
                                      </a:solidFill>
                                      <a:latin typeface="Cambria Math" panose="02040503050406030204" pitchFamily="18" charset="0"/>
                                    </a:rPr>
                                  </m:ctrlPr>
                                </m:sSubPr>
                                <m:e>
                                  <m:r>
                                    <a:rPr lang="tr-TR" sz="1800" i="1" dirty="0">
                                      <a:latin typeface="Cambria Math" panose="02040503050406030204" pitchFamily="18" charset="0"/>
                                    </a:rPr>
                                    <m:t>𝐵</m:t>
                                  </m:r>
                                </m:e>
                                <m:sub>
                                  <m:r>
                                    <a:rPr lang="tr-TR" sz="1800" i="1" dirty="0">
                                      <a:latin typeface="Cambria Math" panose="02040503050406030204" pitchFamily="18" charset="0"/>
                                    </a:rPr>
                                    <m:t>𝑗</m:t>
                                  </m:r>
                                </m:sub>
                              </m:sSub>
                            </m:oMath>
                          </a14:m>
                          <a:r>
                            <a:rPr lang="tr-TR" dirty="0"/>
                            <a:t>)          15    15      15     15</a:t>
                          </a:r>
                          <a:r>
                            <a:rPr lang="tr-TR" baseline="0" dirty="0"/>
                            <a:t>     15    15               90</a:t>
                          </a:r>
                          <a:endParaRPr lang="tr-TR" dirty="0"/>
                        </a:p>
                      </a:txBody>
                      <a:tcPr/>
                    </a:tc>
                    <a:extLst>
                      <a:ext uri="{0D108BD9-81ED-4DB2-BD59-A6C34878D82A}">
                        <a16:rowId xmlns:a16="http://schemas.microsoft.com/office/drawing/2014/main" val="1531944725"/>
                      </a:ext>
                    </a:extLst>
                  </a:tr>
                </a:tbl>
              </a:graphicData>
            </a:graphic>
          </p:graphicFrame>
        </mc:Choice>
        <mc:Fallback>
          <p:graphicFrame>
            <p:nvGraphicFramePr>
              <p:cNvPr id="5" name="Tablo 5">
                <a:extLst>
                  <a:ext uri="{FF2B5EF4-FFF2-40B4-BE49-F238E27FC236}">
                    <a16:creationId xmlns:a16="http://schemas.microsoft.com/office/drawing/2014/main" id="{ECF168E6-B258-4148-86E5-1E3A2954F5D4}"/>
                  </a:ext>
                </a:extLst>
              </p:cNvPr>
              <p:cNvGraphicFramePr>
                <a:graphicFrameLocks noGrp="1"/>
              </p:cNvGraphicFramePr>
              <p:nvPr>
                <p:extLst>
                  <p:ext uri="{D42A27DB-BD31-4B8C-83A1-F6EECF244321}">
                    <p14:modId xmlns:p14="http://schemas.microsoft.com/office/powerpoint/2010/main" val="2869026651"/>
                  </p:ext>
                </p:extLst>
              </p:nvPr>
            </p:nvGraphicFramePr>
            <p:xfrm>
              <a:off x="241453" y="5392485"/>
              <a:ext cx="8128000" cy="1055116"/>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655458171"/>
                        </a:ext>
                      </a:extLst>
                    </a:gridCol>
                  </a:tblGrid>
                  <a:tr h="370840">
                    <a:tc>
                      <a:txBody>
                        <a:bodyPr/>
                        <a:lstStyle/>
                        <a:p>
                          <a:r>
                            <a:rPr lang="tr-TR" dirty="0"/>
                            <a:t>Sınıflar (deterjan markası)       A       B       C       D       E       F           TOPLAM </a:t>
                          </a:r>
                        </a:p>
                      </a:txBody>
                      <a:tcPr/>
                    </a:tc>
                    <a:extLst>
                      <a:ext uri="{0D108BD9-81ED-4DB2-BD59-A6C34878D82A}">
                        <a16:rowId xmlns:a16="http://schemas.microsoft.com/office/drawing/2014/main" val="1134901591"/>
                      </a:ext>
                    </a:extLst>
                  </a:tr>
                  <a:tr h="684276">
                    <a:tc>
                      <a:txBody>
                        <a:bodyPr/>
                        <a:lstStyle/>
                        <a:p>
                          <a:endParaRPr lang="tr-TR"/>
                        </a:p>
                      </a:txBody>
                      <a:tcPr>
                        <a:blipFill>
                          <a:blip r:embed="rId3"/>
                          <a:stretch>
                            <a:fillRect l="-75" t="-58407" r="-375" b="-10619"/>
                          </a:stretch>
                        </a:blipFill>
                      </a:tcPr>
                    </a:tc>
                    <a:extLst>
                      <a:ext uri="{0D108BD9-81ED-4DB2-BD59-A6C34878D82A}">
                        <a16:rowId xmlns:a16="http://schemas.microsoft.com/office/drawing/2014/main" val="1531944725"/>
                      </a:ext>
                    </a:extLst>
                  </a:tr>
                </a:tbl>
              </a:graphicData>
            </a:graphic>
          </p:graphicFrame>
        </mc:Fallback>
      </mc:AlternateContent>
    </p:spTree>
    <p:extLst>
      <p:ext uri="{BB962C8B-B14F-4D97-AF65-F5344CB8AC3E}">
        <p14:creationId xmlns:p14="http://schemas.microsoft.com/office/powerpoint/2010/main" val="19918338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Başlık 1">
            <a:extLst>
              <a:ext uri="{FF2B5EF4-FFF2-40B4-BE49-F238E27FC236}">
                <a16:creationId xmlns:a16="http://schemas.microsoft.com/office/drawing/2014/main" id="{77836674-AD2F-4DA5-B833-47190E4B38B7}"/>
              </a:ext>
            </a:extLst>
          </p:cNvPr>
          <p:cNvSpPr>
            <a:spLocks noGrp="1"/>
          </p:cNvSpPr>
          <p:nvPr>
            <p:ph type="title"/>
          </p:nvPr>
        </p:nvSpPr>
        <p:spPr>
          <a:xfrm>
            <a:off x="1179073" y="0"/>
            <a:ext cx="9833548" cy="1066802"/>
          </a:xfrm>
        </p:spPr>
        <p:txBody>
          <a:bodyPr anchor="b">
            <a:normAutofit/>
          </a:bodyPr>
          <a:lstStyle/>
          <a:p>
            <a:r>
              <a:rPr lang="tr-TR" sz="3600" dirty="0">
                <a:solidFill>
                  <a:schemeClr val="tx2"/>
                </a:solidFill>
              </a:rPr>
              <a:t>Kİ-KARE UYUM İYİLİĞİ TESTİ</a:t>
            </a:r>
          </a:p>
        </p:txBody>
      </p:sp>
      <p:grpSp>
        <p:nvGrpSpPr>
          <p:cNvPr id="31" name="Group 30">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32" name="Freeform: Shape 31">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İçerik Yer Tutucusu 2">
            <a:extLst>
              <a:ext uri="{FF2B5EF4-FFF2-40B4-BE49-F238E27FC236}">
                <a16:creationId xmlns:a16="http://schemas.microsoft.com/office/drawing/2014/main" id="{A3B7D51A-D06D-4FD4-A100-49015E76E563}"/>
              </a:ext>
            </a:extLst>
          </p:cNvPr>
          <p:cNvSpPr>
            <a:spLocks noGrp="1"/>
          </p:cNvSpPr>
          <p:nvPr>
            <p:ph idx="1"/>
          </p:nvPr>
        </p:nvSpPr>
        <p:spPr>
          <a:xfrm>
            <a:off x="1179073" y="2303115"/>
            <a:ext cx="9833548" cy="2945574"/>
          </a:xfrm>
        </p:spPr>
        <p:txBody>
          <a:bodyPr anchor="ctr">
            <a:normAutofit/>
          </a:bodyPr>
          <a:lstStyle/>
          <a:p>
            <a:pPr marL="0" indent="0">
              <a:buNone/>
            </a:pPr>
            <a:r>
              <a:rPr lang="tr-TR" sz="2000" dirty="0"/>
              <a:t>Kİ kare uyum iyiliği testinde yokluk ve karşıt hipotezler genel olarak aşağıdaki gibidir.</a:t>
            </a:r>
          </a:p>
          <a:p>
            <a:pPr marL="0" indent="0">
              <a:buNone/>
            </a:pPr>
            <a:r>
              <a:rPr lang="tr-TR" sz="2000" dirty="0"/>
              <a:t>   		</a:t>
            </a:r>
          </a:p>
          <a:p>
            <a:pPr marL="0" indent="0">
              <a:buNone/>
            </a:pPr>
            <a:endParaRPr lang="tr-TR" sz="2000" dirty="0"/>
          </a:p>
          <a:p>
            <a:pPr marL="0" indent="0">
              <a:buNone/>
            </a:pPr>
            <a:r>
              <a:rPr lang="tr-TR" sz="2000" dirty="0"/>
              <a:t>H0 : Örnek belirli bir dağılıma sahip yığından seçilmiştir.</a:t>
            </a:r>
          </a:p>
          <a:p>
            <a:pPr marL="0" indent="0">
              <a:buNone/>
            </a:pPr>
            <a:r>
              <a:rPr lang="tr-TR" sz="2000" dirty="0"/>
              <a:t>H1 : Örnek yokluk hipotezinde belirtilen dağılımdan seçilmemiştir. </a:t>
            </a:r>
          </a:p>
        </p:txBody>
      </p:sp>
      <p:sp>
        <p:nvSpPr>
          <p:cNvPr id="4" name="Slayt Numarası Yer Tutucusu 3">
            <a:extLst>
              <a:ext uri="{FF2B5EF4-FFF2-40B4-BE49-F238E27FC236}">
                <a16:creationId xmlns:a16="http://schemas.microsoft.com/office/drawing/2014/main" id="{5186A746-3CC4-43FE-824D-B75A31B6C984}"/>
              </a:ext>
            </a:extLst>
          </p:cNvPr>
          <p:cNvSpPr>
            <a:spLocks noGrp="1"/>
          </p:cNvSpPr>
          <p:nvPr>
            <p:ph type="sldNum" sz="quarter" idx="12"/>
          </p:nvPr>
        </p:nvSpPr>
        <p:spPr/>
        <p:txBody>
          <a:bodyPr/>
          <a:lstStyle/>
          <a:p>
            <a:fld id="{3F69A0C6-7921-40C0-9BF7-29A90F37EBCE}" type="slidenum">
              <a:rPr lang="tr-TR" smtClean="0"/>
              <a:t>14</a:t>
            </a:fld>
            <a:endParaRPr lang="tr-TR" dirty="0"/>
          </a:p>
        </p:txBody>
      </p:sp>
    </p:spTree>
    <p:extLst>
      <p:ext uri="{BB962C8B-B14F-4D97-AF65-F5344CB8AC3E}">
        <p14:creationId xmlns:p14="http://schemas.microsoft.com/office/powerpoint/2010/main" val="175872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Başlık 1">
            <a:extLst>
              <a:ext uri="{FF2B5EF4-FFF2-40B4-BE49-F238E27FC236}">
                <a16:creationId xmlns:a16="http://schemas.microsoft.com/office/drawing/2014/main" id="{1508EA58-15CF-4671-9FBF-9713553D70A4}"/>
              </a:ext>
            </a:extLst>
          </p:cNvPr>
          <p:cNvSpPr>
            <a:spLocks noGrp="1"/>
          </p:cNvSpPr>
          <p:nvPr>
            <p:ph type="title"/>
          </p:nvPr>
        </p:nvSpPr>
        <p:spPr>
          <a:xfrm>
            <a:off x="1179226" y="1755073"/>
            <a:ext cx="9833548" cy="1066802"/>
          </a:xfrm>
        </p:spPr>
        <p:txBody>
          <a:bodyPr anchor="b">
            <a:normAutofit/>
          </a:bodyPr>
          <a:lstStyle/>
          <a:p>
            <a:r>
              <a:rPr lang="tr-TR" sz="3600" dirty="0">
                <a:solidFill>
                  <a:schemeClr val="tx2"/>
                </a:solidFill>
              </a:rPr>
              <a:t>UYUM İYİLİĞİ TESTİ NEDİR?</a:t>
            </a:r>
          </a:p>
        </p:txBody>
      </p:sp>
      <p:grpSp>
        <p:nvGrpSpPr>
          <p:cNvPr id="25" name="Group 24">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6" name="Freeform: Shape 25">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İçerik Yer Tutucusu 2">
            <a:extLst>
              <a:ext uri="{FF2B5EF4-FFF2-40B4-BE49-F238E27FC236}">
                <a16:creationId xmlns:a16="http://schemas.microsoft.com/office/drawing/2014/main" id="{62212970-5775-45A0-9987-95A9AF199ED4}"/>
              </a:ext>
            </a:extLst>
          </p:cNvPr>
          <p:cNvSpPr>
            <a:spLocks noGrp="1"/>
          </p:cNvSpPr>
          <p:nvPr>
            <p:ph idx="1"/>
          </p:nvPr>
        </p:nvSpPr>
        <p:spPr>
          <a:xfrm>
            <a:off x="1179226" y="3049325"/>
            <a:ext cx="9833548" cy="2945574"/>
          </a:xfrm>
        </p:spPr>
        <p:txBody>
          <a:bodyPr anchor="ctr">
            <a:normAutofit/>
          </a:bodyPr>
          <a:lstStyle/>
          <a:p>
            <a:pPr marL="0" indent="0">
              <a:buNone/>
            </a:pPr>
            <a:r>
              <a:rPr lang="tr-TR" sz="1800" dirty="0"/>
              <a:t>Bazı araştırmalarda n hacimli örneğin belirli herhangi bir yığından geldiği kabul edilir.</a:t>
            </a:r>
          </a:p>
          <a:p>
            <a:pPr marL="0" indent="0">
              <a:buNone/>
            </a:pPr>
            <a:endParaRPr lang="tr-TR" sz="1800" dirty="0"/>
          </a:p>
          <a:p>
            <a:pPr marL="0" indent="0">
              <a:buNone/>
            </a:pPr>
            <a:r>
              <a:rPr lang="tr-TR" sz="1800" dirty="0"/>
              <a:t>Böyle durumlarda önce örnek seçilir ve sonra bu örneğin sözü edilen yığından gelip gelmediği konusunda bir test yapılır. </a:t>
            </a:r>
          </a:p>
          <a:p>
            <a:pPr marL="0" indent="0">
              <a:buNone/>
            </a:pPr>
            <a:endParaRPr lang="tr-TR" sz="1800" dirty="0"/>
          </a:p>
          <a:p>
            <a:pPr marL="0" indent="0">
              <a:buNone/>
            </a:pPr>
            <a:r>
              <a:rPr lang="tr-TR" sz="1800" dirty="0"/>
              <a:t>Bu testlerin amacı örnek verisinin öngörülen dağılıma uyup uymadığına karar vermektir.</a:t>
            </a:r>
          </a:p>
          <a:p>
            <a:pPr marL="0" indent="0">
              <a:buNone/>
            </a:pPr>
            <a:endParaRPr lang="tr-TR" sz="1800" dirty="0"/>
          </a:p>
        </p:txBody>
      </p:sp>
      <p:sp>
        <p:nvSpPr>
          <p:cNvPr id="4" name="Slayt Numarası Yer Tutucusu 3">
            <a:extLst>
              <a:ext uri="{FF2B5EF4-FFF2-40B4-BE49-F238E27FC236}">
                <a16:creationId xmlns:a16="http://schemas.microsoft.com/office/drawing/2014/main" id="{974FE831-1B1C-49D7-A352-397E8D17C671}"/>
              </a:ext>
            </a:extLst>
          </p:cNvPr>
          <p:cNvSpPr>
            <a:spLocks noGrp="1"/>
          </p:cNvSpPr>
          <p:nvPr>
            <p:ph type="sldNum" sz="quarter" idx="12"/>
          </p:nvPr>
        </p:nvSpPr>
        <p:spPr/>
        <p:txBody>
          <a:bodyPr/>
          <a:lstStyle/>
          <a:p>
            <a:fld id="{3F69A0C6-7921-40C0-9BF7-29A90F37EBCE}" type="slidenum">
              <a:rPr lang="tr-TR" smtClean="0"/>
              <a:t>2</a:t>
            </a:fld>
            <a:endParaRPr lang="tr-TR" dirty="0"/>
          </a:p>
        </p:txBody>
      </p:sp>
    </p:spTree>
    <p:extLst>
      <p:ext uri="{BB962C8B-B14F-4D97-AF65-F5344CB8AC3E}">
        <p14:creationId xmlns:p14="http://schemas.microsoft.com/office/powerpoint/2010/main" val="131098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F7993D02-BB12-48F4-B589-E0FB3964FE7C}"/>
              </a:ext>
            </a:extLst>
          </p:cNvPr>
          <p:cNvSpPr>
            <a:spLocks noGrp="1"/>
          </p:cNvSpPr>
          <p:nvPr>
            <p:ph type="title"/>
          </p:nvPr>
        </p:nvSpPr>
        <p:spPr>
          <a:xfrm>
            <a:off x="3027924" y="991261"/>
            <a:ext cx="5754696" cy="1837349"/>
          </a:xfrm>
        </p:spPr>
        <p:txBody>
          <a:bodyPr>
            <a:normAutofit/>
          </a:bodyPr>
          <a:lstStyle/>
          <a:p>
            <a:pPr algn="ctr"/>
            <a:r>
              <a:rPr lang="tr-TR" sz="3600" dirty="0">
                <a:solidFill>
                  <a:schemeClr val="tx2"/>
                </a:solidFill>
              </a:rPr>
              <a:t>UYUM İYİLİĞİ TESTLERİ</a:t>
            </a:r>
          </a:p>
        </p:txBody>
      </p:sp>
      <p:grpSp>
        <p:nvGrpSpPr>
          <p:cNvPr id="10" name="Group 9">
            <a:extLst>
              <a:ext uri="{FF2B5EF4-FFF2-40B4-BE49-F238E27FC236}">
                <a16:creationId xmlns:a16="http://schemas.microsoft.com/office/drawing/2014/main" id="{05545017-2445-4AB3-95A6-48F17C80261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1" name="Freeform: Shape 10">
              <a:extLst>
                <a:ext uri="{FF2B5EF4-FFF2-40B4-BE49-F238E27FC236}">
                  <a16:creationId xmlns:a16="http://schemas.microsoft.com/office/drawing/2014/main" id="{F3B5D580-007D-4215-A10B-C8CF12EE02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24228C19-035F-4E8E-BAFD-56EC684B6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C10D7C81-A1BE-4720-A66D-AEF9A11A5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1BF18FEE-BE44-4F4A-AA4E-EC795CB0B9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İçerik Yer Tutucusu 2">
            <a:extLst>
              <a:ext uri="{FF2B5EF4-FFF2-40B4-BE49-F238E27FC236}">
                <a16:creationId xmlns:a16="http://schemas.microsoft.com/office/drawing/2014/main" id="{1F190336-F72B-47BC-8675-71B3BA894C0E}"/>
              </a:ext>
            </a:extLst>
          </p:cNvPr>
          <p:cNvSpPr>
            <a:spLocks noGrp="1"/>
          </p:cNvSpPr>
          <p:nvPr>
            <p:ph idx="1"/>
          </p:nvPr>
        </p:nvSpPr>
        <p:spPr>
          <a:xfrm>
            <a:off x="3050412" y="2979336"/>
            <a:ext cx="5709721" cy="2430864"/>
          </a:xfrm>
        </p:spPr>
        <p:txBody>
          <a:bodyPr anchor="t">
            <a:normAutofit lnSpcReduction="10000"/>
          </a:bodyPr>
          <a:lstStyle/>
          <a:p>
            <a:r>
              <a:rPr lang="tr-TR" sz="1800" dirty="0"/>
              <a:t>Ki-Kare Uyum İyiliği Testi</a:t>
            </a:r>
          </a:p>
          <a:p>
            <a:pPr marL="0" indent="0">
              <a:buNone/>
            </a:pPr>
            <a:endParaRPr lang="tr-TR" sz="1800" dirty="0"/>
          </a:p>
          <a:p>
            <a:r>
              <a:rPr lang="tr-TR" sz="1800" dirty="0"/>
              <a:t>Kolmogorov-Smirnov Uyum İyiliği Testi</a:t>
            </a:r>
          </a:p>
          <a:p>
            <a:pPr marL="0" indent="0">
              <a:buNone/>
            </a:pPr>
            <a:endParaRPr lang="tr-TR" sz="1800" dirty="0"/>
          </a:p>
          <a:p>
            <a:r>
              <a:rPr lang="tr-TR" sz="1800" dirty="0"/>
              <a:t>Lilliefors Uyum İyiliği Testi </a:t>
            </a:r>
          </a:p>
          <a:p>
            <a:pPr marL="0" indent="0">
              <a:buNone/>
            </a:pPr>
            <a:endParaRPr lang="tr-TR" sz="1800" dirty="0"/>
          </a:p>
          <a:p>
            <a:r>
              <a:rPr lang="tr-TR" sz="1800" dirty="0"/>
              <a:t>Shapiro-Wilk Uyum İyiliği Testi</a:t>
            </a:r>
          </a:p>
        </p:txBody>
      </p:sp>
      <p:grpSp>
        <p:nvGrpSpPr>
          <p:cNvPr id="16" name="Group 15">
            <a:extLst>
              <a:ext uri="{FF2B5EF4-FFF2-40B4-BE49-F238E27FC236}">
                <a16:creationId xmlns:a16="http://schemas.microsoft.com/office/drawing/2014/main" id="{06B7259D-F2AD-42FE-B984-6D1D74321C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4" y="3658536"/>
            <a:ext cx="3655725" cy="2743201"/>
            <a:chOff x="-305" y="-1"/>
            <a:chExt cx="3832880" cy="2876136"/>
          </a:xfrm>
        </p:grpSpPr>
        <p:sp>
          <p:nvSpPr>
            <p:cNvPr id="17" name="Freeform: Shape 16">
              <a:extLst>
                <a:ext uri="{FF2B5EF4-FFF2-40B4-BE49-F238E27FC236}">
                  <a16:creationId xmlns:a16="http://schemas.microsoft.com/office/drawing/2014/main" id="{9E5C38C6-2516-45D1-ADFC-3F59F8E34A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6C274C95-E7A7-401D-A8F5-FFF5EB9291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61D598C3-55D0-44FB-8766-A89B34B317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9EBC5C7-E54F-42F3-93F0-75AAC99FF9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2" name="Grafik 21" descr="Onay işareti düz dolguyla">
            <a:extLst>
              <a:ext uri="{FF2B5EF4-FFF2-40B4-BE49-F238E27FC236}">
                <a16:creationId xmlns:a16="http://schemas.microsoft.com/office/drawing/2014/main" id="{9610A2AB-B2FD-476A-95AD-0E59794D0E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3340" y="3575968"/>
            <a:ext cx="409425" cy="409425"/>
          </a:xfrm>
          <a:prstGeom prst="rect">
            <a:avLst/>
          </a:prstGeom>
        </p:spPr>
      </p:pic>
      <p:pic>
        <p:nvPicPr>
          <p:cNvPr id="23" name="Grafik 22" descr="Onay işareti düz dolguyla">
            <a:extLst>
              <a:ext uri="{FF2B5EF4-FFF2-40B4-BE49-F238E27FC236}">
                <a16:creationId xmlns:a16="http://schemas.microsoft.com/office/drawing/2014/main" id="{03D1E70E-8026-4980-A203-7EE52AC75D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39748" y="2876054"/>
            <a:ext cx="409425" cy="409425"/>
          </a:xfrm>
          <a:prstGeom prst="rect">
            <a:avLst/>
          </a:prstGeom>
        </p:spPr>
      </p:pic>
      <p:sp>
        <p:nvSpPr>
          <p:cNvPr id="4" name="Slayt Numarası Yer Tutucusu 3">
            <a:extLst>
              <a:ext uri="{FF2B5EF4-FFF2-40B4-BE49-F238E27FC236}">
                <a16:creationId xmlns:a16="http://schemas.microsoft.com/office/drawing/2014/main" id="{297AD0DF-4439-4F5E-857A-7672719F32C1}"/>
              </a:ext>
            </a:extLst>
          </p:cNvPr>
          <p:cNvSpPr>
            <a:spLocks noGrp="1"/>
          </p:cNvSpPr>
          <p:nvPr>
            <p:ph type="sldNum" sz="quarter" idx="12"/>
          </p:nvPr>
        </p:nvSpPr>
        <p:spPr/>
        <p:txBody>
          <a:bodyPr/>
          <a:lstStyle/>
          <a:p>
            <a:fld id="{3F69A0C6-7921-40C0-9BF7-29A90F37EBCE}" type="slidenum">
              <a:rPr lang="tr-TR" smtClean="0"/>
              <a:t>3</a:t>
            </a:fld>
            <a:endParaRPr lang="tr-TR" dirty="0"/>
          </a:p>
        </p:txBody>
      </p:sp>
    </p:spTree>
    <p:extLst>
      <p:ext uri="{BB962C8B-B14F-4D97-AF65-F5344CB8AC3E}">
        <p14:creationId xmlns:p14="http://schemas.microsoft.com/office/powerpoint/2010/main" val="318441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Akış Çizelgesi: İşlem 10">
            <a:extLst>
              <a:ext uri="{FF2B5EF4-FFF2-40B4-BE49-F238E27FC236}">
                <a16:creationId xmlns:a16="http://schemas.microsoft.com/office/drawing/2014/main" id="{4CD57255-9106-4738-A6EC-7CEC674DF172}"/>
              </a:ext>
            </a:extLst>
          </p:cNvPr>
          <p:cNvSpPr/>
          <p:nvPr/>
        </p:nvSpPr>
        <p:spPr>
          <a:xfrm>
            <a:off x="2393613" y="1673765"/>
            <a:ext cx="3701850" cy="858381"/>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TEK ÖRNEKLEMLİ T-TESTİ</a:t>
            </a:r>
          </a:p>
        </p:txBody>
      </p:sp>
      <p:sp>
        <p:nvSpPr>
          <p:cNvPr id="17" name="Akış Çizelgesi: İşlem 16">
            <a:extLst>
              <a:ext uri="{FF2B5EF4-FFF2-40B4-BE49-F238E27FC236}">
                <a16:creationId xmlns:a16="http://schemas.microsoft.com/office/drawing/2014/main" id="{E4D5E2A0-26D5-4B77-A348-E56A8E05EB13}"/>
              </a:ext>
            </a:extLst>
          </p:cNvPr>
          <p:cNvSpPr/>
          <p:nvPr/>
        </p:nvSpPr>
        <p:spPr>
          <a:xfrm>
            <a:off x="2394150" y="2532146"/>
            <a:ext cx="3701850" cy="856613"/>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İKİ BAĞIMSIZ ÖRNEKLEMLİ T-TESTİ</a:t>
            </a:r>
          </a:p>
        </p:txBody>
      </p:sp>
      <p:sp>
        <p:nvSpPr>
          <p:cNvPr id="18" name="Akış Çizelgesi: İşlem 17">
            <a:extLst>
              <a:ext uri="{FF2B5EF4-FFF2-40B4-BE49-F238E27FC236}">
                <a16:creationId xmlns:a16="http://schemas.microsoft.com/office/drawing/2014/main" id="{2623E813-496F-4CCD-930A-E17F08AFD47D}"/>
              </a:ext>
            </a:extLst>
          </p:cNvPr>
          <p:cNvSpPr/>
          <p:nvPr/>
        </p:nvSpPr>
        <p:spPr>
          <a:xfrm>
            <a:off x="6211274" y="1674019"/>
            <a:ext cx="3698305" cy="8625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BİNOM TESTİ</a:t>
            </a:r>
          </a:p>
        </p:txBody>
      </p:sp>
      <p:sp>
        <p:nvSpPr>
          <p:cNvPr id="19" name="Akış Çizelgesi: İşlem 18">
            <a:extLst>
              <a:ext uri="{FF2B5EF4-FFF2-40B4-BE49-F238E27FC236}">
                <a16:creationId xmlns:a16="http://schemas.microsoft.com/office/drawing/2014/main" id="{37753C88-4BB1-407C-AAC6-98F28EE6B89D}"/>
              </a:ext>
            </a:extLst>
          </p:cNvPr>
          <p:cNvSpPr/>
          <p:nvPr/>
        </p:nvSpPr>
        <p:spPr>
          <a:xfrm>
            <a:off x="6210970" y="2528328"/>
            <a:ext cx="3698073" cy="865118"/>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Kİ-KARE UYUM İYİLİĞİ TESTİ</a:t>
            </a:r>
          </a:p>
        </p:txBody>
      </p:sp>
      <p:sp>
        <p:nvSpPr>
          <p:cNvPr id="20" name="Akış Çizelgesi: İşlem 19">
            <a:extLst>
              <a:ext uri="{FF2B5EF4-FFF2-40B4-BE49-F238E27FC236}">
                <a16:creationId xmlns:a16="http://schemas.microsoft.com/office/drawing/2014/main" id="{DC65F376-A2C5-4836-AC3B-F4D4697AC9B4}"/>
              </a:ext>
            </a:extLst>
          </p:cNvPr>
          <p:cNvSpPr/>
          <p:nvPr/>
        </p:nvSpPr>
        <p:spPr>
          <a:xfrm>
            <a:off x="2394150" y="3386126"/>
            <a:ext cx="3701850" cy="8566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KORELASYON</a:t>
            </a:r>
          </a:p>
        </p:txBody>
      </p:sp>
      <p:sp>
        <p:nvSpPr>
          <p:cNvPr id="21" name="Akış Çizelgesi: İşlem 20">
            <a:extLst>
              <a:ext uri="{FF2B5EF4-FFF2-40B4-BE49-F238E27FC236}">
                <a16:creationId xmlns:a16="http://schemas.microsoft.com/office/drawing/2014/main" id="{3516734F-EF49-4BA4-80AF-6540AB3A88F7}"/>
              </a:ext>
            </a:extLst>
          </p:cNvPr>
          <p:cNvSpPr/>
          <p:nvPr/>
        </p:nvSpPr>
        <p:spPr>
          <a:xfrm>
            <a:off x="6210970" y="3386126"/>
            <a:ext cx="3698073" cy="8566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WİLCOXON-MANN-WHITNEY TESTİ</a:t>
            </a:r>
          </a:p>
        </p:txBody>
      </p:sp>
      <p:sp>
        <p:nvSpPr>
          <p:cNvPr id="22" name="Akış Çizelgesi: İşlem 21">
            <a:extLst>
              <a:ext uri="{FF2B5EF4-FFF2-40B4-BE49-F238E27FC236}">
                <a16:creationId xmlns:a16="http://schemas.microsoft.com/office/drawing/2014/main" id="{47B45830-873B-461F-AF70-A3E332610FAD}"/>
              </a:ext>
            </a:extLst>
          </p:cNvPr>
          <p:cNvSpPr/>
          <p:nvPr/>
        </p:nvSpPr>
        <p:spPr>
          <a:xfrm>
            <a:off x="2393612" y="4242739"/>
            <a:ext cx="3702387" cy="861297"/>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BASİT DOĞRUSAL REGRESYON</a:t>
            </a:r>
          </a:p>
        </p:txBody>
      </p:sp>
      <p:sp>
        <p:nvSpPr>
          <p:cNvPr id="23" name="Akış Çizelgesi: İşlem 22">
            <a:extLst>
              <a:ext uri="{FF2B5EF4-FFF2-40B4-BE49-F238E27FC236}">
                <a16:creationId xmlns:a16="http://schemas.microsoft.com/office/drawing/2014/main" id="{C3300944-4241-4D50-A826-98456B7460B5}"/>
              </a:ext>
            </a:extLst>
          </p:cNvPr>
          <p:cNvSpPr/>
          <p:nvPr/>
        </p:nvSpPr>
        <p:spPr>
          <a:xfrm>
            <a:off x="6211275" y="4241271"/>
            <a:ext cx="3704503" cy="862766"/>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KRUSKAL WALLİS</a:t>
            </a:r>
          </a:p>
        </p:txBody>
      </p:sp>
      <p:sp>
        <p:nvSpPr>
          <p:cNvPr id="24" name="Akış Çizelgesi: İşlem 23">
            <a:extLst>
              <a:ext uri="{FF2B5EF4-FFF2-40B4-BE49-F238E27FC236}">
                <a16:creationId xmlns:a16="http://schemas.microsoft.com/office/drawing/2014/main" id="{72FB4B03-1E7F-4394-BF97-B7CD82E69395}"/>
              </a:ext>
            </a:extLst>
          </p:cNvPr>
          <p:cNvSpPr/>
          <p:nvPr/>
        </p:nvSpPr>
        <p:spPr>
          <a:xfrm>
            <a:off x="2391191" y="5104036"/>
            <a:ext cx="3704810" cy="8566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TEK YÖNLÜ VARYANS ANALİZİ(ANOVA)</a:t>
            </a:r>
          </a:p>
        </p:txBody>
      </p:sp>
      <p:sp>
        <p:nvSpPr>
          <p:cNvPr id="25" name="Akış Çizelgesi: İşlem 24">
            <a:extLst>
              <a:ext uri="{FF2B5EF4-FFF2-40B4-BE49-F238E27FC236}">
                <a16:creationId xmlns:a16="http://schemas.microsoft.com/office/drawing/2014/main" id="{30EE40CA-EDD3-4F4B-A855-D980332ACD37}"/>
              </a:ext>
            </a:extLst>
          </p:cNvPr>
          <p:cNvSpPr/>
          <p:nvPr/>
        </p:nvSpPr>
        <p:spPr>
          <a:xfrm>
            <a:off x="6210970" y="5096720"/>
            <a:ext cx="3704809" cy="862766"/>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WİLCOXSON İŞARETLİ SIRA SAYILARI TESTİ</a:t>
            </a:r>
          </a:p>
        </p:txBody>
      </p:sp>
      <p:sp>
        <p:nvSpPr>
          <p:cNvPr id="26" name="Akış Çizelgesi: İşlem 25">
            <a:extLst>
              <a:ext uri="{FF2B5EF4-FFF2-40B4-BE49-F238E27FC236}">
                <a16:creationId xmlns:a16="http://schemas.microsoft.com/office/drawing/2014/main" id="{122E8EB3-BF86-42C6-B664-3F0A877AC610}"/>
              </a:ext>
            </a:extLst>
          </p:cNvPr>
          <p:cNvSpPr/>
          <p:nvPr/>
        </p:nvSpPr>
        <p:spPr>
          <a:xfrm>
            <a:off x="2394150" y="817735"/>
            <a:ext cx="3698307" cy="85661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bg1"/>
                </a:solidFill>
              </a:rPr>
              <a:t>PARAMETRİK TESTLER</a:t>
            </a:r>
          </a:p>
        </p:txBody>
      </p:sp>
      <p:sp>
        <p:nvSpPr>
          <p:cNvPr id="27" name="Akış Çizelgesi: İşlem 26">
            <a:extLst>
              <a:ext uri="{FF2B5EF4-FFF2-40B4-BE49-F238E27FC236}">
                <a16:creationId xmlns:a16="http://schemas.microsoft.com/office/drawing/2014/main" id="{BBBFA149-7C92-4090-AEA4-29FC753889BD}"/>
              </a:ext>
            </a:extLst>
          </p:cNvPr>
          <p:cNvSpPr/>
          <p:nvPr/>
        </p:nvSpPr>
        <p:spPr>
          <a:xfrm>
            <a:off x="6210737" y="817735"/>
            <a:ext cx="3698307" cy="85661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bg1"/>
                </a:solidFill>
              </a:rPr>
              <a:t>PARAMETRİK OLMAYAN TESTLER</a:t>
            </a:r>
          </a:p>
        </p:txBody>
      </p:sp>
      <p:sp>
        <p:nvSpPr>
          <p:cNvPr id="2" name="Slayt Numarası Yer Tutucusu 1">
            <a:extLst>
              <a:ext uri="{FF2B5EF4-FFF2-40B4-BE49-F238E27FC236}">
                <a16:creationId xmlns:a16="http://schemas.microsoft.com/office/drawing/2014/main" id="{E955AD41-B22E-4552-96F8-2E5182B50055}"/>
              </a:ext>
            </a:extLst>
          </p:cNvPr>
          <p:cNvSpPr>
            <a:spLocks noGrp="1"/>
          </p:cNvSpPr>
          <p:nvPr>
            <p:ph type="sldNum" sz="quarter" idx="12"/>
          </p:nvPr>
        </p:nvSpPr>
        <p:spPr/>
        <p:txBody>
          <a:bodyPr/>
          <a:lstStyle/>
          <a:p>
            <a:fld id="{3F69A0C6-7921-40C0-9BF7-29A90F37EBCE}" type="slidenum">
              <a:rPr lang="tr-TR" smtClean="0"/>
              <a:t>4</a:t>
            </a:fld>
            <a:endParaRPr lang="tr-TR" dirty="0"/>
          </a:p>
        </p:txBody>
      </p:sp>
    </p:spTree>
    <p:extLst>
      <p:ext uri="{BB962C8B-B14F-4D97-AF65-F5344CB8AC3E}">
        <p14:creationId xmlns:p14="http://schemas.microsoft.com/office/powerpoint/2010/main" val="239327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Akış Çizelgesi: İşlem 8">
            <a:extLst>
              <a:ext uri="{FF2B5EF4-FFF2-40B4-BE49-F238E27FC236}">
                <a16:creationId xmlns:a16="http://schemas.microsoft.com/office/drawing/2014/main" id="{00FBAAE1-13AC-4E7C-ACD3-1D3D3FF79B9B}"/>
              </a:ext>
            </a:extLst>
          </p:cNvPr>
          <p:cNvSpPr/>
          <p:nvPr/>
        </p:nvSpPr>
        <p:spPr>
          <a:xfrm>
            <a:off x="2393613" y="1673765"/>
            <a:ext cx="3701850" cy="858381"/>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SIRALI VE NOMİNAL ÖLÇEKLİ VERİLER ÜZERİNDE KULLANILABİLİR</a:t>
            </a:r>
          </a:p>
        </p:txBody>
      </p:sp>
      <p:sp>
        <p:nvSpPr>
          <p:cNvPr id="19" name="Akış Çizelgesi: İşlem 18">
            <a:extLst>
              <a:ext uri="{FF2B5EF4-FFF2-40B4-BE49-F238E27FC236}">
                <a16:creationId xmlns:a16="http://schemas.microsoft.com/office/drawing/2014/main" id="{23CA71BD-3FFB-4935-B0C3-60A114AA6113}"/>
              </a:ext>
            </a:extLst>
          </p:cNvPr>
          <p:cNvSpPr/>
          <p:nvPr/>
        </p:nvSpPr>
        <p:spPr>
          <a:xfrm>
            <a:off x="2394150" y="2532146"/>
            <a:ext cx="3701850" cy="856613"/>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KÜÇÜK ÇAPLI ÖRNEKLEMLER İÇİN KULLANILABİLİR</a:t>
            </a:r>
          </a:p>
        </p:txBody>
      </p:sp>
      <p:sp>
        <p:nvSpPr>
          <p:cNvPr id="20" name="Akış Çizelgesi: İşlem 19">
            <a:extLst>
              <a:ext uri="{FF2B5EF4-FFF2-40B4-BE49-F238E27FC236}">
                <a16:creationId xmlns:a16="http://schemas.microsoft.com/office/drawing/2014/main" id="{386C3525-71D9-4BE2-9CD7-9D4741778141}"/>
              </a:ext>
            </a:extLst>
          </p:cNvPr>
          <p:cNvSpPr/>
          <p:nvPr/>
        </p:nvSpPr>
        <p:spPr>
          <a:xfrm>
            <a:off x="6211274" y="1674019"/>
            <a:ext cx="3698305" cy="8625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GENEL OLARAK ARALIK VE ORAN ÖLÇEKLİ VERİLERDE KULLANILIR</a:t>
            </a:r>
          </a:p>
        </p:txBody>
      </p:sp>
      <p:sp>
        <p:nvSpPr>
          <p:cNvPr id="21" name="Akış Çizelgesi: İşlem 20">
            <a:extLst>
              <a:ext uri="{FF2B5EF4-FFF2-40B4-BE49-F238E27FC236}">
                <a16:creationId xmlns:a16="http://schemas.microsoft.com/office/drawing/2014/main" id="{833B4E43-4DCC-487B-9F72-C1467FA2EE22}"/>
              </a:ext>
            </a:extLst>
          </p:cNvPr>
          <p:cNvSpPr/>
          <p:nvPr/>
        </p:nvSpPr>
        <p:spPr>
          <a:xfrm>
            <a:off x="6210970" y="2528328"/>
            <a:ext cx="3698073" cy="865118"/>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DAHA BÜYÜK ÖRNEKLEMLER ÜZERİNDE KULLANILABİLİR</a:t>
            </a:r>
          </a:p>
        </p:txBody>
      </p:sp>
      <p:sp>
        <p:nvSpPr>
          <p:cNvPr id="22" name="Akış Çizelgesi: İşlem 21">
            <a:extLst>
              <a:ext uri="{FF2B5EF4-FFF2-40B4-BE49-F238E27FC236}">
                <a16:creationId xmlns:a16="http://schemas.microsoft.com/office/drawing/2014/main" id="{CA3F9A19-5FF8-459D-80BB-150D9852E4EC}"/>
              </a:ext>
            </a:extLst>
          </p:cNvPr>
          <p:cNvSpPr/>
          <p:nvPr/>
        </p:nvSpPr>
        <p:spPr>
          <a:xfrm>
            <a:off x="2394150" y="3386126"/>
            <a:ext cx="3701850" cy="8566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NORMAL OLARAK DAĞITILMAYAN VERİLER ÜZERİNDE KULLANILABİLİR</a:t>
            </a:r>
          </a:p>
        </p:txBody>
      </p:sp>
      <p:sp>
        <p:nvSpPr>
          <p:cNvPr id="23" name="Akış Çizelgesi: İşlem 22">
            <a:extLst>
              <a:ext uri="{FF2B5EF4-FFF2-40B4-BE49-F238E27FC236}">
                <a16:creationId xmlns:a16="http://schemas.microsoft.com/office/drawing/2014/main" id="{7D48AAE2-CC45-42E7-91F9-2B2A4F60788D}"/>
              </a:ext>
            </a:extLst>
          </p:cNvPr>
          <p:cNvSpPr/>
          <p:nvPr/>
        </p:nvSpPr>
        <p:spPr>
          <a:xfrm>
            <a:off x="6210970" y="3386126"/>
            <a:ext cx="3698073" cy="8566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VERİLER GELDİĞİ DAĞILIMA UYGUN OLMALIDIR</a:t>
            </a:r>
          </a:p>
        </p:txBody>
      </p:sp>
      <p:sp>
        <p:nvSpPr>
          <p:cNvPr id="24" name="Akış Çizelgesi: İşlem 23">
            <a:extLst>
              <a:ext uri="{FF2B5EF4-FFF2-40B4-BE49-F238E27FC236}">
                <a16:creationId xmlns:a16="http://schemas.microsoft.com/office/drawing/2014/main" id="{40ACD7B0-18B3-478D-8B32-7B3E8DCC89E5}"/>
              </a:ext>
            </a:extLst>
          </p:cNvPr>
          <p:cNvSpPr/>
          <p:nvPr/>
        </p:nvSpPr>
        <p:spPr>
          <a:xfrm>
            <a:off x="2393612" y="4242739"/>
            <a:ext cx="3702387" cy="861297"/>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ÖRNEKLERİN RASGELE SEÇİLMEDİĞİ YERLERDE KULLANILABİLİR</a:t>
            </a:r>
          </a:p>
        </p:txBody>
      </p:sp>
      <p:sp>
        <p:nvSpPr>
          <p:cNvPr id="25" name="Akış Çizelgesi: İşlem 24">
            <a:extLst>
              <a:ext uri="{FF2B5EF4-FFF2-40B4-BE49-F238E27FC236}">
                <a16:creationId xmlns:a16="http://schemas.microsoft.com/office/drawing/2014/main" id="{79669B60-3E2B-4029-9778-52085F12B59F}"/>
              </a:ext>
            </a:extLst>
          </p:cNvPr>
          <p:cNvSpPr/>
          <p:nvPr/>
        </p:nvSpPr>
        <p:spPr>
          <a:xfrm>
            <a:off x="6211275" y="4241271"/>
            <a:ext cx="3704503" cy="862766"/>
          </a:xfrm>
          <a:prstGeom prst="flowChartProcess">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ÖRNEKLER RASGELE ÇEKİLİR</a:t>
            </a:r>
          </a:p>
        </p:txBody>
      </p:sp>
      <p:sp>
        <p:nvSpPr>
          <p:cNvPr id="26" name="Akış Çizelgesi: İşlem 25">
            <a:extLst>
              <a:ext uri="{FF2B5EF4-FFF2-40B4-BE49-F238E27FC236}">
                <a16:creationId xmlns:a16="http://schemas.microsoft.com/office/drawing/2014/main" id="{F13757E8-C70B-420E-BCCA-F64942C43274}"/>
              </a:ext>
            </a:extLst>
          </p:cNvPr>
          <p:cNvSpPr/>
          <p:nvPr/>
        </p:nvSpPr>
        <p:spPr>
          <a:xfrm>
            <a:off x="2391191" y="5104036"/>
            <a:ext cx="3704810" cy="856613"/>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PARAMETRİK TESTE GÖRE DAHA ZAYIFTIR</a:t>
            </a:r>
          </a:p>
        </p:txBody>
      </p:sp>
      <p:sp>
        <p:nvSpPr>
          <p:cNvPr id="27" name="Akış Çizelgesi: İşlem 26">
            <a:extLst>
              <a:ext uri="{FF2B5EF4-FFF2-40B4-BE49-F238E27FC236}">
                <a16:creationId xmlns:a16="http://schemas.microsoft.com/office/drawing/2014/main" id="{83C687C2-32DA-400F-ABA7-20E33C8650EA}"/>
              </a:ext>
            </a:extLst>
          </p:cNvPr>
          <p:cNvSpPr/>
          <p:nvPr/>
        </p:nvSpPr>
        <p:spPr>
          <a:xfrm>
            <a:off x="6210970" y="5096720"/>
            <a:ext cx="3704809" cy="862766"/>
          </a:xfrm>
          <a:prstGeom prst="flowChartProcess">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tx1">
                    <a:lumMod val="75000"/>
                    <a:lumOff val="25000"/>
                  </a:schemeClr>
                </a:solidFill>
              </a:rPr>
              <a:t>PARAMETRİK OLMAYAN TESTLERE GÖRE DAHA GÜÇLÜDÜR</a:t>
            </a:r>
          </a:p>
        </p:txBody>
      </p:sp>
      <p:sp>
        <p:nvSpPr>
          <p:cNvPr id="34" name="Akış Çizelgesi: İşlem 33">
            <a:extLst>
              <a:ext uri="{FF2B5EF4-FFF2-40B4-BE49-F238E27FC236}">
                <a16:creationId xmlns:a16="http://schemas.microsoft.com/office/drawing/2014/main" id="{A59F4ECC-9DBE-4F64-A527-EED27A21F77E}"/>
              </a:ext>
            </a:extLst>
          </p:cNvPr>
          <p:cNvSpPr/>
          <p:nvPr/>
        </p:nvSpPr>
        <p:spPr>
          <a:xfrm>
            <a:off x="2394150" y="817735"/>
            <a:ext cx="3698307" cy="85661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bg1"/>
                </a:solidFill>
              </a:rPr>
              <a:t>PARAMETRİK OLMAYAN TESTLERİN ÖZELLİKLERİ</a:t>
            </a:r>
          </a:p>
        </p:txBody>
      </p:sp>
      <p:sp>
        <p:nvSpPr>
          <p:cNvPr id="35" name="Akış Çizelgesi: İşlem 34">
            <a:extLst>
              <a:ext uri="{FF2B5EF4-FFF2-40B4-BE49-F238E27FC236}">
                <a16:creationId xmlns:a16="http://schemas.microsoft.com/office/drawing/2014/main" id="{A7394E17-9F58-4FE8-B2DD-7A9D0CE71D95}"/>
              </a:ext>
            </a:extLst>
          </p:cNvPr>
          <p:cNvSpPr/>
          <p:nvPr/>
        </p:nvSpPr>
        <p:spPr>
          <a:xfrm>
            <a:off x="6210737" y="817735"/>
            <a:ext cx="3698307" cy="856613"/>
          </a:xfrm>
          <a:prstGeom prst="flowChartProcess">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bg1"/>
                </a:solidFill>
              </a:rPr>
              <a:t>PARAMETRİK TESTLERİN ÖZELLİKLERİ</a:t>
            </a:r>
          </a:p>
        </p:txBody>
      </p:sp>
      <p:sp>
        <p:nvSpPr>
          <p:cNvPr id="2" name="Slayt Numarası Yer Tutucusu 1">
            <a:extLst>
              <a:ext uri="{FF2B5EF4-FFF2-40B4-BE49-F238E27FC236}">
                <a16:creationId xmlns:a16="http://schemas.microsoft.com/office/drawing/2014/main" id="{1D26DC80-8DF8-462C-97F2-3A545FDF4DA4}"/>
              </a:ext>
            </a:extLst>
          </p:cNvPr>
          <p:cNvSpPr>
            <a:spLocks noGrp="1"/>
          </p:cNvSpPr>
          <p:nvPr>
            <p:ph type="sldNum" sz="quarter" idx="12"/>
          </p:nvPr>
        </p:nvSpPr>
        <p:spPr/>
        <p:txBody>
          <a:bodyPr/>
          <a:lstStyle/>
          <a:p>
            <a:fld id="{3F69A0C6-7921-40C0-9BF7-29A90F37EBCE}" type="slidenum">
              <a:rPr lang="tr-TR" smtClean="0"/>
              <a:t>5</a:t>
            </a:fld>
            <a:endParaRPr lang="tr-TR" dirty="0"/>
          </a:p>
        </p:txBody>
      </p:sp>
    </p:spTree>
    <p:extLst>
      <p:ext uri="{BB962C8B-B14F-4D97-AF65-F5344CB8AC3E}">
        <p14:creationId xmlns:p14="http://schemas.microsoft.com/office/powerpoint/2010/main" val="1809850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85">
            <a:extLst>
              <a:ext uri="{FF2B5EF4-FFF2-40B4-BE49-F238E27FC236}">
                <a16:creationId xmlns:a16="http://schemas.microsoft.com/office/drawing/2014/main" id="{1ED8053C-AF28-403A-90F2-67A100EDEC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Freeform: Shape 87">
            <a:extLst>
              <a:ext uri="{FF2B5EF4-FFF2-40B4-BE49-F238E27FC236}">
                <a16:creationId xmlns:a16="http://schemas.microsoft.com/office/drawing/2014/main" id="{10BCDCE7-03A4-438B-9B4A-0F5E37C4C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2677" y="456020"/>
            <a:ext cx="6737282" cy="6032228"/>
          </a:xfrm>
          <a:custGeom>
            <a:avLst/>
            <a:gdLst>
              <a:gd name="connsiteX0" fmla="*/ 3069307 w 6737282"/>
              <a:gd name="connsiteY0" fmla="*/ 4550727 h 6032228"/>
              <a:gd name="connsiteX1" fmla="*/ 3741218 w 6737282"/>
              <a:gd name="connsiteY1" fmla="*/ 4550727 h 6032228"/>
              <a:gd name="connsiteX2" fmla="*/ 3772850 w 6737282"/>
              <a:gd name="connsiteY2" fmla="*/ 4554928 h 6032228"/>
              <a:gd name="connsiteX3" fmla="*/ 3794605 w 6737282"/>
              <a:gd name="connsiteY3" fmla="*/ 4564050 h 6032228"/>
              <a:gd name="connsiteX4" fmla="*/ 3781310 w 6737282"/>
              <a:gd name="connsiteY4" fmla="*/ 4587045 h 6032228"/>
              <a:gd name="connsiteX5" fmla="*/ 3310252 w 6737282"/>
              <a:gd name="connsiteY5" fmla="*/ 5401750 h 6032228"/>
              <a:gd name="connsiteX6" fmla="*/ 3029607 w 6737282"/>
              <a:gd name="connsiteY6" fmla="*/ 5564857 h 6032228"/>
              <a:gd name="connsiteX7" fmla="*/ 2804017 w 6737282"/>
              <a:gd name="connsiteY7" fmla="*/ 5564857 h 6032228"/>
              <a:gd name="connsiteX8" fmla="*/ 2777701 w 6737282"/>
              <a:gd name="connsiteY8" fmla="*/ 5564857 h 6032228"/>
              <a:gd name="connsiteX9" fmla="*/ 2752589 w 6737282"/>
              <a:gd name="connsiteY9" fmla="*/ 5521614 h 6032228"/>
              <a:gd name="connsiteX10" fmla="*/ 2629590 w 6737282"/>
              <a:gd name="connsiteY10" fmla="*/ 5309799 h 6032228"/>
              <a:gd name="connsiteX11" fmla="*/ 2629590 w 6737282"/>
              <a:gd name="connsiteY11" fmla="*/ 5191240 h 6032228"/>
              <a:gd name="connsiteX12" fmla="*/ 2966272 w 6737282"/>
              <a:gd name="connsiteY12" fmla="*/ 4611452 h 6032228"/>
              <a:gd name="connsiteX13" fmla="*/ 3069307 w 6737282"/>
              <a:gd name="connsiteY13" fmla="*/ 4550727 h 6032228"/>
              <a:gd name="connsiteX14" fmla="*/ 1224899 w 6737282"/>
              <a:gd name="connsiteY14" fmla="*/ 1805663 h 6032228"/>
              <a:gd name="connsiteX15" fmla="*/ 3029607 w 6737282"/>
              <a:gd name="connsiteY15" fmla="*/ 1805663 h 6032228"/>
              <a:gd name="connsiteX16" fmla="*/ 3310252 w 6737282"/>
              <a:gd name="connsiteY16" fmla="*/ 1968768 h 6032228"/>
              <a:gd name="connsiteX17" fmla="*/ 4210657 w 6737282"/>
              <a:gd name="connsiteY17" fmla="*/ 3526038 h 6032228"/>
              <a:gd name="connsiteX18" fmla="*/ 4210657 w 6737282"/>
              <a:gd name="connsiteY18" fmla="*/ 3844482 h 6032228"/>
              <a:gd name="connsiteX19" fmla="*/ 3876331 w 6737282"/>
              <a:gd name="connsiteY19" fmla="*/ 4422707 h 6032228"/>
              <a:gd name="connsiteX20" fmla="*/ 3848154 w 6737282"/>
              <a:gd name="connsiteY20" fmla="*/ 4471437 h 6032228"/>
              <a:gd name="connsiteX21" fmla="*/ 3849146 w 6737282"/>
              <a:gd name="connsiteY21" fmla="*/ 4471853 h 6032228"/>
              <a:gd name="connsiteX22" fmla="*/ 3898870 w 6737282"/>
              <a:gd name="connsiteY22" fmla="*/ 4522003 h 6032228"/>
              <a:gd name="connsiteX23" fmla="*/ 4277006 w 6737282"/>
              <a:gd name="connsiteY23" fmla="*/ 5175999 h 6032228"/>
              <a:gd name="connsiteX24" fmla="*/ 4277006 w 6737282"/>
              <a:gd name="connsiteY24" fmla="*/ 5309735 h 6032228"/>
              <a:gd name="connsiteX25" fmla="*/ 3898870 w 6737282"/>
              <a:gd name="connsiteY25" fmla="*/ 5963729 h 6032228"/>
              <a:gd name="connsiteX26" fmla="*/ 3781007 w 6737282"/>
              <a:gd name="connsiteY26" fmla="*/ 6032228 h 6032228"/>
              <a:gd name="connsiteX27" fmla="*/ 3023096 w 6737282"/>
              <a:gd name="connsiteY27" fmla="*/ 6032228 h 6032228"/>
              <a:gd name="connsiteX28" fmla="*/ 2906872 w 6737282"/>
              <a:gd name="connsiteY28" fmla="*/ 5963729 h 6032228"/>
              <a:gd name="connsiteX29" fmla="*/ 2703170 w 6737282"/>
              <a:gd name="connsiteY29" fmla="*/ 5612942 h 6032228"/>
              <a:gd name="connsiteX30" fmla="*/ 2680159 w 6737282"/>
              <a:gd name="connsiteY30" fmla="*/ 5573313 h 6032228"/>
              <a:gd name="connsiteX31" fmla="*/ 2698265 w 6737282"/>
              <a:gd name="connsiteY31" fmla="*/ 5573313 h 6032228"/>
              <a:gd name="connsiteX32" fmla="*/ 2783846 w 6737282"/>
              <a:gd name="connsiteY32" fmla="*/ 5573313 h 6032228"/>
              <a:gd name="connsiteX33" fmla="*/ 2821023 w 6737282"/>
              <a:gd name="connsiteY33" fmla="*/ 5637336 h 6032228"/>
              <a:gd name="connsiteX34" fmla="*/ 2963060 w 6737282"/>
              <a:gd name="connsiteY34" fmla="*/ 5881934 h 6032228"/>
              <a:gd name="connsiteX35" fmla="*/ 3066097 w 6737282"/>
              <a:gd name="connsiteY35" fmla="*/ 5942660 h 6032228"/>
              <a:gd name="connsiteX36" fmla="*/ 3738008 w 6737282"/>
              <a:gd name="connsiteY36" fmla="*/ 5942660 h 6032228"/>
              <a:gd name="connsiteX37" fmla="*/ 3842494 w 6737282"/>
              <a:gd name="connsiteY37" fmla="*/ 5881934 h 6032228"/>
              <a:gd name="connsiteX38" fmla="*/ 4177724 w 6737282"/>
              <a:gd name="connsiteY38" fmla="*/ 5302148 h 6032228"/>
              <a:gd name="connsiteX39" fmla="*/ 4177724 w 6737282"/>
              <a:gd name="connsiteY39" fmla="*/ 5183586 h 6032228"/>
              <a:gd name="connsiteX40" fmla="*/ 3842494 w 6737282"/>
              <a:gd name="connsiteY40" fmla="*/ 4603800 h 6032228"/>
              <a:gd name="connsiteX41" fmla="*/ 3798414 w 6737282"/>
              <a:gd name="connsiteY41" fmla="*/ 4559340 h 6032228"/>
              <a:gd name="connsiteX42" fmla="*/ 3793313 w 6737282"/>
              <a:gd name="connsiteY42" fmla="*/ 4557203 h 6032228"/>
              <a:gd name="connsiteX43" fmla="*/ 3820657 w 6737282"/>
              <a:gd name="connsiteY43" fmla="*/ 4509913 h 6032228"/>
              <a:gd name="connsiteX44" fmla="*/ 3840991 w 6737282"/>
              <a:gd name="connsiteY44" fmla="*/ 4474742 h 6032228"/>
              <a:gd name="connsiteX45" fmla="*/ 3819900 w 6737282"/>
              <a:gd name="connsiteY45" fmla="*/ 4465898 h 6032228"/>
              <a:gd name="connsiteX46" fmla="*/ 3784219 w 6737282"/>
              <a:gd name="connsiteY46" fmla="*/ 4461158 h 6032228"/>
              <a:gd name="connsiteX47" fmla="*/ 3026307 w 6737282"/>
              <a:gd name="connsiteY47" fmla="*/ 4461158 h 6032228"/>
              <a:gd name="connsiteX48" fmla="*/ 2910084 w 6737282"/>
              <a:gd name="connsiteY48" fmla="*/ 4529655 h 6032228"/>
              <a:gd name="connsiteX49" fmla="*/ 2530310 w 6737282"/>
              <a:gd name="connsiteY49" fmla="*/ 5183651 h 6032228"/>
              <a:gd name="connsiteX50" fmla="*/ 2530310 w 6737282"/>
              <a:gd name="connsiteY50" fmla="*/ 5317387 h 6032228"/>
              <a:gd name="connsiteX51" fmla="*/ 2655664 w 6737282"/>
              <a:gd name="connsiteY51" fmla="*/ 5533256 h 6032228"/>
              <a:gd name="connsiteX52" fmla="*/ 2674015 w 6737282"/>
              <a:gd name="connsiteY52" fmla="*/ 5564857 h 6032228"/>
              <a:gd name="connsiteX53" fmla="*/ 2589005 w 6737282"/>
              <a:gd name="connsiteY53" fmla="*/ 5564857 h 6032228"/>
              <a:gd name="connsiteX54" fmla="*/ 1224899 w 6737282"/>
              <a:gd name="connsiteY54" fmla="*/ 5564857 h 6032228"/>
              <a:gd name="connsiteX55" fmla="*/ 948151 w 6737282"/>
              <a:gd name="connsiteY55" fmla="*/ 5401750 h 6032228"/>
              <a:gd name="connsiteX56" fmla="*/ 43851 w 6737282"/>
              <a:gd name="connsiteY56" fmla="*/ 3844482 h 6032228"/>
              <a:gd name="connsiteX57" fmla="*/ 43851 w 6737282"/>
              <a:gd name="connsiteY57" fmla="*/ 3526038 h 6032228"/>
              <a:gd name="connsiteX58" fmla="*/ 948151 w 6737282"/>
              <a:gd name="connsiteY58" fmla="*/ 1968768 h 6032228"/>
              <a:gd name="connsiteX59" fmla="*/ 1224899 w 6737282"/>
              <a:gd name="connsiteY59" fmla="*/ 1805663 h 6032228"/>
              <a:gd name="connsiteX60" fmla="*/ 4371720 w 6737282"/>
              <a:gd name="connsiteY60" fmla="*/ 257854 h 6032228"/>
              <a:gd name="connsiteX61" fmla="*/ 5796146 w 6737282"/>
              <a:gd name="connsiteY61" fmla="*/ 257854 h 6032228"/>
              <a:gd name="connsiteX62" fmla="*/ 5999634 w 6737282"/>
              <a:gd name="connsiteY62" fmla="*/ 374270 h 6032228"/>
              <a:gd name="connsiteX63" fmla="*/ 6711846 w 6737282"/>
              <a:gd name="connsiteY63" fmla="*/ 1628971 h 6032228"/>
              <a:gd name="connsiteX64" fmla="*/ 6711846 w 6737282"/>
              <a:gd name="connsiteY64" fmla="*/ 1870427 h 6032228"/>
              <a:gd name="connsiteX65" fmla="*/ 5999634 w 6737282"/>
              <a:gd name="connsiteY65" fmla="*/ 3125126 h 6032228"/>
              <a:gd name="connsiteX66" fmla="*/ 5796146 w 6737282"/>
              <a:gd name="connsiteY66" fmla="*/ 3241542 h 6032228"/>
              <a:gd name="connsiteX67" fmla="*/ 4371720 w 6737282"/>
              <a:gd name="connsiteY67" fmla="*/ 3241542 h 6032228"/>
              <a:gd name="connsiteX68" fmla="*/ 4168233 w 6737282"/>
              <a:gd name="connsiteY68" fmla="*/ 3125126 h 6032228"/>
              <a:gd name="connsiteX69" fmla="*/ 3456020 w 6737282"/>
              <a:gd name="connsiteY69" fmla="*/ 1870427 h 6032228"/>
              <a:gd name="connsiteX70" fmla="*/ 3456020 w 6737282"/>
              <a:gd name="connsiteY70" fmla="*/ 1628971 h 6032228"/>
              <a:gd name="connsiteX71" fmla="*/ 4168233 w 6737282"/>
              <a:gd name="connsiteY71" fmla="*/ 374270 h 6032228"/>
              <a:gd name="connsiteX72" fmla="*/ 4371720 w 6737282"/>
              <a:gd name="connsiteY72" fmla="*/ 257854 h 6032228"/>
              <a:gd name="connsiteX73" fmla="*/ 2350132 w 6737282"/>
              <a:gd name="connsiteY73" fmla="*/ 0 h 6032228"/>
              <a:gd name="connsiteX74" fmla="*/ 3150522 w 6737282"/>
              <a:gd name="connsiteY74" fmla="*/ 0 h 6032228"/>
              <a:gd name="connsiteX75" fmla="*/ 3264863 w 6737282"/>
              <a:gd name="connsiteY75" fmla="*/ 65415 h 6032228"/>
              <a:gd name="connsiteX76" fmla="*/ 3665057 w 6737282"/>
              <a:gd name="connsiteY76" fmla="*/ 770436 h 6032228"/>
              <a:gd name="connsiteX77" fmla="*/ 3665057 w 6737282"/>
              <a:gd name="connsiteY77" fmla="*/ 906111 h 6032228"/>
              <a:gd name="connsiteX78" fmla="*/ 3264863 w 6737282"/>
              <a:gd name="connsiteY78" fmla="*/ 1611131 h 6032228"/>
              <a:gd name="connsiteX79" fmla="*/ 3150522 w 6737282"/>
              <a:gd name="connsiteY79" fmla="*/ 1676547 h 6032228"/>
              <a:gd name="connsiteX80" fmla="*/ 2350132 w 6737282"/>
              <a:gd name="connsiteY80" fmla="*/ 1676547 h 6032228"/>
              <a:gd name="connsiteX81" fmla="*/ 2235791 w 6737282"/>
              <a:gd name="connsiteY81" fmla="*/ 1611131 h 6032228"/>
              <a:gd name="connsiteX82" fmla="*/ 1835596 w 6737282"/>
              <a:gd name="connsiteY82" fmla="*/ 906111 h 6032228"/>
              <a:gd name="connsiteX83" fmla="*/ 1835596 w 6737282"/>
              <a:gd name="connsiteY83" fmla="*/ 770436 h 6032228"/>
              <a:gd name="connsiteX84" fmla="*/ 2235791 w 6737282"/>
              <a:gd name="connsiteY84" fmla="*/ 65415 h 6032228"/>
              <a:gd name="connsiteX85" fmla="*/ 2350132 w 6737282"/>
              <a:gd name="connsiteY85" fmla="*/ 0 h 6032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737282" h="6032228">
                <a:moveTo>
                  <a:pt x="3069307" y="4550727"/>
                </a:moveTo>
                <a:cubicBezTo>
                  <a:pt x="3069307" y="4550727"/>
                  <a:pt x="3069307" y="4550727"/>
                  <a:pt x="3741218" y="4550727"/>
                </a:cubicBezTo>
                <a:cubicBezTo>
                  <a:pt x="3752102" y="4550727"/>
                  <a:pt x="3762715" y="4552172"/>
                  <a:pt x="3772850" y="4554928"/>
                </a:cubicBezTo>
                <a:lnTo>
                  <a:pt x="3794605" y="4564050"/>
                </a:lnTo>
                <a:lnTo>
                  <a:pt x="3781310" y="4587045"/>
                </a:lnTo>
                <a:cubicBezTo>
                  <a:pt x="3661093" y="4794962"/>
                  <a:pt x="3507216" y="5061097"/>
                  <a:pt x="3310252" y="5401750"/>
                </a:cubicBezTo>
                <a:cubicBezTo>
                  <a:pt x="3251786" y="5502720"/>
                  <a:pt x="3146542" y="5564857"/>
                  <a:pt x="3029607" y="5564857"/>
                </a:cubicBezTo>
                <a:cubicBezTo>
                  <a:pt x="3029607" y="5564857"/>
                  <a:pt x="3029607" y="5564857"/>
                  <a:pt x="2804017" y="5564857"/>
                </a:cubicBezTo>
                <a:lnTo>
                  <a:pt x="2777701" y="5564857"/>
                </a:lnTo>
                <a:lnTo>
                  <a:pt x="2752589" y="5521614"/>
                </a:lnTo>
                <a:cubicBezTo>
                  <a:pt x="2717623" y="5461398"/>
                  <a:pt x="2676936" y="5391332"/>
                  <a:pt x="2629590" y="5309799"/>
                </a:cubicBezTo>
                <a:cubicBezTo>
                  <a:pt x="2607824" y="5273652"/>
                  <a:pt x="2607824" y="5227386"/>
                  <a:pt x="2629590" y="5191240"/>
                </a:cubicBezTo>
                <a:cubicBezTo>
                  <a:pt x="2629590" y="5191240"/>
                  <a:pt x="2629590" y="5191240"/>
                  <a:pt x="2966272" y="4611452"/>
                </a:cubicBezTo>
                <a:cubicBezTo>
                  <a:pt x="2986590" y="4573861"/>
                  <a:pt x="3027221" y="4550727"/>
                  <a:pt x="3069307" y="4550727"/>
                </a:cubicBezTo>
                <a:close/>
                <a:moveTo>
                  <a:pt x="1224899" y="1805663"/>
                </a:moveTo>
                <a:cubicBezTo>
                  <a:pt x="1224899" y="1805663"/>
                  <a:pt x="1224899" y="1805663"/>
                  <a:pt x="3029607" y="1805663"/>
                </a:cubicBezTo>
                <a:cubicBezTo>
                  <a:pt x="3146542" y="1805663"/>
                  <a:pt x="3251786" y="1867798"/>
                  <a:pt x="3310252" y="1968768"/>
                </a:cubicBezTo>
                <a:cubicBezTo>
                  <a:pt x="3310252" y="1968768"/>
                  <a:pt x="3310252" y="1968768"/>
                  <a:pt x="4210657" y="3526038"/>
                </a:cubicBezTo>
                <a:cubicBezTo>
                  <a:pt x="4269126" y="3623125"/>
                  <a:pt x="4269126" y="3747395"/>
                  <a:pt x="4210657" y="3844482"/>
                </a:cubicBezTo>
                <a:cubicBezTo>
                  <a:pt x="4210657" y="3844482"/>
                  <a:pt x="4210657" y="3844482"/>
                  <a:pt x="3876331" y="4422707"/>
                </a:cubicBezTo>
                <a:lnTo>
                  <a:pt x="3848154" y="4471437"/>
                </a:lnTo>
                <a:lnTo>
                  <a:pt x="3849146" y="4471853"/>
                </a:lnTo>
                <a:cubicBezTo>
                  <a:pt x="3869404" y="4483677"/>
                  <a:pt x="3886591" y="4500801"/>
                  <a:pt x="3898870" y="4522003"/>
                </a:cubicBezTo>
                <a:cubicBezTo>
                  <a:pt x="3898870" y="4522003"/>
                  <a:pt x="3898870" y="4522003"/>
                  <a:pt x="4277006" y="5175999"/>
                </a:cubicBezTo>
                <a:cubicBezTo>
                  <a:pt x="4301561" y="5216772"/>
                  <a:pt x="4301561" y="5268961"/>
                  <a:pt x="4277006" y="5309735"/>
                </a:cubicBezTo>
                <a:cubicBezTo>
                  <a:pt x="4277006" y="5309735"/>
                  <a:pt x="4277006" y="5309735"/>
                  <a:pt x="3898870" y="5963729"/>
                </a:cubicBezTo>
                <a:cubicBezTo>
                  <a:pt x="3874314" y="6006133"/>
                  <a:pt x="3830116" y="6032228"/>
                  <a:pt x="3781007" y="6032228"/>
                </a:cubicBezTo>
                <a:cubicBezTo>
                  <a:pt x="3781007" y="6032228"/>
                  <a:pt x="3781007" y="6032228"/>
                  <a:pt x="3023096" y="6032228"/>
                </a:cubicBezTo>
                <a:cubicBezTo>
                  <a:pt x="2975623" y="6032228"/>
                  <a:pt x="2929790" y="6006133"/>
                  <a:pt x="2906872" y="5963729"/>
                </a:cubicBezTo>
                <a:cubicBezTo>
                  <a:pt x="2906872" y="5963729"/>
                  <a:pt x="2906872" y="5963729"/>
                  <a:pt x="2703170" y="5612942"/>
                </a:cubicBezTo>
                <a:lnTo>
                  <a:pt x="2680159" y="5573313"/>
                </a:lnTo>
                <a:lnTo>
                  <a:pt x="2698265" y="5573313"/>
                </a:lnTo>
                <a:lnTo>
                  <a:pt x="2783846" y="5573313"/>
                </a:lnTo>
                <a:lnTo>
                  <a:pt x="2821023" y="5637336"/>
                </a:lnTo>
                <a:cubicBezTo>
                  <a:pt x="2963060" y="5881934"/>
                  <a:pt x="2963060" y="5881934"/>
                  <a:pt x="2963060" y="5881934"/>
                </a:cubicBezTo>
                <a:cubicBezTo>
                  <a:pt x="2983378" y="5919525"/>
                  <a:pt x="3024012" y="5942660"/>
                  <a:pt x="3066097" y="5942660"/>
                </a:cubicBezTo>
                <a:cubicBezTo>
                  <a:pt x="3738008" y="5942660"/>
                  <a:pt x="3738008" y="5942660"/>
                  <a:pt x="3738008" y="5942660"/>
                </a:cubicBezTo>
                <a:cubicBezTo>
                  <a:pt x="3781543" y="5942660"/>
                  <a:pt x="3820726" y="5919525"/>
                  <a:pt x="3842494" y="5881934"/>
                </a:cubicBezTo>
                <a:cubicBezTo>
                  <a:pt x="4177724" y="5302148"/>
                  <a:pt x="4177724" y="5302148"/>
                  <a:pt x="4177724" y="5302148"/>
                </a:cubicBezTo>
                <a:cubicBezTo>
                  <a:pt x="4199492" y="5266000"/>
                  <a:pt x="4199492" y="5219733"/>
                  <a:pt x="4177724" y="5183586"/>
                </a:cubicBezTo>
                <a:cubicBezTo>
                  <a:pt x="3842494" y="4603800"/>
                  <a:pt x="3842494" y="4603800"/>
                  <a:pt x="3842494" y="4603800"/>
                </a:cubicBezTo>
                <a:cubicBezTo>
                  <a:pt x="3831610" y="4585003"/>
                  <a:pt x="3816372" y="4569821"/>
                  <a:pt x="3798414" y="4559340"/>
                </a:cubicBezTo>
                <a:lnTo>
                  <a:pt x="3793313" y="4557203"/>
                </a:lnTo>
                <a:lnTo>
                  <a:pt x="3820657" y="4509913"/>
                </a:lnTo>
                <a:lnTo>
                  <a:pt x="3840991" y="4474742"/>
                </a:lnTo>
                <a:lnTo>
                  <a:pt x="3819900" y="4465898"/>
                </a:lnTo>
                <a:cubicBezTo>
                  <a:pt x="3808466" y="4462788"/>
                  <a:pt x="3796496" y="4461158"/>
                  <a:pt x="3784219" y="4461158"/>
                </a:cubicBezTo>
                <a:cubicBezTo>
                  <a:pt x="3026307" y="4461158"/>
                  <a:pt x="3026307" y="4461158"/>
                  <a:pt x="3026307" y="4461158"/>
                </a:cubicBezTo>
                <a:cubicBezTo>
                  <a:pt x="2978836" y="4461158"/>
                  <a:pt x="2933001" y="4487252"/>
                  <a:pt x="2910084" y="4529655"/>
                </a:cubicBezTo>
                <a:cubicBezTo>
                  <a:pt x="2530310" y="5183651"/>
                  <a:pt x="2530310" y="5183651"/>
                  <a:pt x="2530310" y="5183651"/>
                </a:cubicBezTo>
                <a:cubicBezTo>
                  <a:pt x="2505754" y="5224424"/>
                  <a:pt x="2505754" y="5276613"/>
                  <a:pt x="2530310" y="5317387"/>
                </a:cubicBezTo>
                <a:cubicBezTo>
                  <a:pt x="2577781" y="5399135"/>
                  <a:pt x="2619318" y="5470667"/>
                  <a:pt x="2655664" y="5533256"/>
                </a:cubicBezTo>
                <a:lnTo>
                  <a:pt x="2674015" y="5564857"/>
                </a:lnTo>
                <a:lnTo>
                  <a:pt x="2589005" y="5564857"/>
                </a:lnTo>
                <a:cubicBezTo>
                  <a:pt x="2324644" y="5564857"/>
                  <a:pt x="1901666" y="5564857"/>
                  <a:pt x="1224899" y="5564857"/>
                </a:cubicBezTo>
                <a:cubicBezTo>
                  <a:pt x="1111863" y="5564857"/>
                  <a:pt x="1002722" y="5502720"/>
                  <a:pt x="948151" y="5401750"/>
                </a:cubicBezTo>
                <a:cubicBezTo>
                  <a:pt x="948151" y="5401750"/>
                  <a:pt x="948151" y="5401750"/>
                  <a:pt x="43851" y="3844482"/>
                </a:cubicBezTo>
                <a:cubicBezTo>
                  <a:pt x="-14618" y="3747395"/>
                  <a:pt x="-14618" y="3623125"/>
                  <a:pt x="43851" y="3526038"/>
                </a:cubicBezTo>
                <a:cubicBezTo>
                  <a:pt x="43851" y="3526038"/>
                  <a:pt x="43851" y="3526038"/>
                  <a:pt x="948151" y="1968768"/>
                </a:cubicBezTo>
                <a:cubicBezTo>
                  <a:pt x="1002722" y="1867798"/>
                  <a:pt x="1111863" y="1805663"/>
                  <a:pt x="1224899" y="1805663"/>
                </a:cubicBezTo>
                <a:close/>
                <a:moveTo>
                  <a:pt x="4371720" y="257854"/>
                </a:moveTo>
                <a:cubicBezTo>
                  <a:pt x="5796146" y="257854"/>
                  <a:pt x="5796146" y="257854"/>
                  <a:pt x="5796146" y="257854"/>
                </a:cubicBezTo>
                <a:cubicBezTo>
                  <a:pt x="5868214" y="257854"/>
                  <a:pt x="5961481" y="309594"/>
                  <a:pt x="5999634" y="374270"/>
                </a:cubicBezTo>
                <a:cubicBezTo>
                  <a:pt x="6711846" y="1628971"/>
                  <a:pt x="6711846" y="1628971"/>
                  <a:pt x="6711846" y="1628971"/>
                </a:cubicBezTo>
                <a:cubicBezTo>
                  <a:pt x="6745761" y="1697958"/>
                  <a:pt x="6745761" y="1801438"/>
                  <a:pt x="6711846" y="1870427"/>
                </a:cubicBezTo>
                <a:cubicBezTo>
                  <a:pt x="5999634" y="3125126"/>
                  <a:pt x="5999634" y="3125126"/>
                  <a:pt x="5999634" y="3125126"/>
                </a:cubicBezTo>
                <a:cubicBezTo>
                  <a:pt x="5961481" y="3189803"/>
                  <a:pt x="5868214" y="3241542"/>
                  <a:pt x="5796146" y="3241542"/>
                </a:cubicBezTo>
                <a:lnTo>
                  <a:pt x="4371720" y="3241542"/>
                </a:lnTo>
                <a:cubicBezTo>
                  <a:pt x="4295413" y="3241542"/>
                  <a:pt x="4202148" y="3189803"/>
                  <a:pt x="4168233" y="3125126"/>
                </a:cubicBezTo>
                <a:cubicBezTo>
                  <a:pt x="3456020" y="1870427"/>
                  <a:pt x="3456020" y="1870427"/>
                  <a:pt x="3456020" y="1870427"/>
                </a:cubicBezTo>
                <a:cubicBezTo>
                  <a:pt x="3417865" y="1801438"/>
                  <a:pt x="3417865" y="1697958"/>
                  <a:pt x="3456020" y="1628971"/>
                </a:cubicBezTo>
                <a:cubicBezTo>
                  <a:pt x="4168233" y="374270"/>
                  <a:pt x="4168233" y="374270"/>
                  <a:pt x="4168233" y="374270"/>
                </a:cubicBezTo>
                <a:cubicBezTo>
                  <a:pt x="4202148" y="309594"/>
                  <a:pt x="4295413" y="257854"/>
                  <a:pt x="4371720" y="257854"/>
                </a:cubicBezTo>
                <a:close/>
                <a:moveTo>
                  <a:pt x="2350132" y="0"/>
                </a:moveTo>
                <a:cubicBezTo>
                  <a:pt x="3150522" y="0"/>
                  <a:pt x="3150522" y="0"/>
                  <a:pt x="3150522" y="0"/>
                </a:cubicBezTo>
                <a:cubicBezTo>
                  <a:pt x="3191018" y="0"/>
                  <a:pt x="3243425" y="29073"/>
                  <a:pt x="3264863" y="65415"/>
                </a:cubicBezTo>
                <a:cubicBezTo>
                  <a:pt x="3665057" y="770436"/>
                  <a:pt x="3665057" y="770436"/>
                  <a:pt x="3665057" y="770436"/>
                </a:cubicBezTo>
                <a:cubicBezTo>
                  <a:pt x="3684115" y="809200"/>
                  <a:pt x="3684115" y="867346"/>
                  <a:pt x="3665057" y="906111"/>
                </a:cubicBezTo>
                <a:cubicBezTo>
                  <a:pt x="3264863" y="1611131"/>
                  <a:pt x="3264863" y="1611131"/>
                  <a:pt x="3264863" y="1611131"/>
                </a:cubicBezTo>
                <a:cubicBezTo>
                  <a:pt x="3243425" y="1647474"/>
                  <a:pt x="3191018" y="1676547"/>
                  <a:pt x="3150522" y="1676547"/>
                </a:cubicBezTo>
                <a:lnTo>
                  <a:pt x="2350132" y="1676547"/>
                </a:lnTo>
                <a:cubicBezTo>
                  <a:pt x="2307254" y="1676547"/>
                  <a:pt x="2254848" y="1647474"/>
                  <a:pt x="2235791" y="1611131"/>
                </a:cubicBezTo>
                <a:cubicBezTo>
                  <a:pt x="1835596" y="906111"/>
                  <a:pt x="1835596" y="906111"/>
                  <a:pt x="1835596" y="906111"/>
                </a:cubicBezTo>
                <a:cubicBezTo>
                  <a:pt x="1814157" y="867346"/>
                  <a:pt x="1814157" y="809200"/>
                  <a:pt x="1835596" y="770436"/>
                </a:cubicBezTo>
                <a:cubicBezTo>
                  <a:pt x="2235791" y="65415"/>
                  <a:pt x="2235791" y="65415"/>
                  <a:pt x="2235791" y="65415"/>
                </a:cubicBezTo>
                <a:cubicBezTo>
                  <a:pt x="2254848" y="29073"/>
                  <a:pt x="2307254" y="0"/>
                  <a:pt x="2350132"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DAF83B9C-5D1E-4C91-A1FF-7691C03337DA}"/>
              </a:ext>
            </a:extLst>
          </p:cNvPr>
          <p:cNvSpPr>
            <a:spLocks noGrp="1"/>
          </p:cNvSpPr>
          <p:nvPr>
            <p:ph type="title"/>
          </p:nvPr>
        </p:nvSpPr>
        <p:spPr>
          <a:xfrm>
            <a:off x="4937760" y="3865615"/>
            <a:ext cx="6757415" cy="1748006"/>
          </a:xfrm>
        </p:spPr>
        <p:txBody>
          <a:bodyPr vert="horz" lIns="91440" tIns="45720" rIns="91440" bIns="45720" rtlCol="0" anchor="t">
            <a:normAutofit/>
          </a:bodyPr>
          <a:lstStyle/>
          <a:p>
            <a:pPr algn="r"/>
            <a:r>
              <a:rPr lang="en-US" sz="5600" dirty="0"/>
              <a:t>Kİ-KARE(CHI-SQUARE) TESTİ</a:t>
            </a:r>
          </a:p>
        </p:txBody>
      </p:sp>
      <p:pic>
        <p:nvPicPr>
          <p:cNvPr id="28" name="Resim 27" descr="ok içeren bir resim&#10;&#10;Açıklama otomatik olarak oluşturuldu">
            <a:extLst>
              <a:ext uri="{FF2B5EF4-FFF2-40B4-BE49-F238E27FC236}">
                <a16:creationId xmlns:a16="http://schemas.microsoft.com/office/drawing/2014/main" id="{98A6F53A-4402-4597-BD88-B9DA1DF8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8112" y="3320464"/>
            <a:ext cx="2964704" cy="1660233"/>
          </a:xfrm>
          <a:prstGeom prst="rect">
            <a:avLst/>
          </a:prstGeom>
        </p:spPr>
      </p:pic>
      <p:sp>
        <p:nvSpPr>
          <p:cNvPr id="3" name="Slayt Numarası Yer Tutucusu 2">
            <a:extLst>
              <a:ext uri="{FF2B5EF4-FFF2-40B4-BE49-F238E27FC236}">
                <a16:creationId xmlns:a16="http://schemas.microsoft.com/office/drawing/2014/main" id="{82389573-4B73-4907-8D55-E93E8A3AA775}"/>
              </a:ext>
            </a:extLst>
          </p:cNvPr>
          <p:cNvSpPr>
            <a:spLocks noGrp="1"/>
          </p:cNvSpPr>
          <p:nvPr>
            <p:ph type="sldNum" sz="quarter" idx="12"/>
          </p:nvPr>
        </p:nvSpPr>
        <p:spPr/>
        <p:txBody>
          <a:bodyPr/>
          <a:lstStyle/>
          <a:p>
            <a:fld id="{3F69A0C6-7921-40C0-9BF7-29A90F37EBCE}" type="slidenum">
              <a:rPr lang="tr-TR" smtClean="0"/>
              <a:t>6</a:t>
            </a:fld>
            <a:endParaRPr lang="tr-TR" dirty="0"/>
          </a:p>
        </p:txBody>
      </p:sp>
    </p:spTree>
    <p:extLst>
      <p:ext uri="{BB962C8B-B14F-4D97-AF65-F5344CB8AC3E}">
        <p14:creationId xmlns:p14="http://schemas.microsoft.com/office/powerpoint/2010/main" val="372406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İçerik Yer Tutucusu 2">
            <a:extLst>
              <a:ext uri="{FF2B5EF4-FFF2-40B4-BE49-F238E27FC236}">
                <a16:creationId xmlns:a16="http://schemas.microsoft.com/office/drawing/2014/main" id="{BE9FA94F-12B7-4142-9D29-95708A99F0B7}"/>
              </a:ext>
            </a:extLst>
          </p:cNvPr>
          <p:cNvSpPr>
            <a:spLocks noGrp="1"/>
          </p:cNvSpPr>
          <p:nvPr>
            <p:ph idx="1"/>
          </p:nvPr>
        </p:nvSpPr>
        <p:spPr>
          <a:xfrm>
            <a:off x="787340" y="1397727"/>
            <a:ext cx="9833548" cy="4822098"/>
          </a:xfrm>
        </p:spPr>
        <p:txBody>
          <a:bodyPr anchor="ctr">
            <a:normAutofit/>
          </a:bodyPr>
          <a:lstStyle/>
          <a:p>
            <a:pPr marL="0" indent="0">
              <a:buNone/>
            </a:pPr>
            <a:r>
              <a:rPr lang="tr-TR" sz="1800" dirty="0"/>
              <a:t>Ki-kare testinin esası Karl Pearson tarafından 1900 yılında yazılan makalede ki-kare dağılımına dayandırılmıştır.</a:t>
            </a:r>
          </a:p>
          <a:p>
            <a:pPr marL="0" indent="0">
              <a:buNone/>
            </a:pPr>
            <a:endParaRPr lang="tr-TR" sz="1800" dirty="0">
              <a:solidFill>
                <a:schemeClr val="tx2"/>
              </a:solidFill>
            </a:endParaRPr>
          </a:p>
          <a:p>
            <a:pPr marL="0" indent="0">
              <a:buNone/>
            </a:pPr>
            <a:r>
              <a:rPr lang="tr-TR" sz="1800" dirty="0"/>
              <a:t>Ki-kare testi gözlenen frekanslarla beklenen frekanslar arasındaki farkların anlamlı olup olmadığını test etme temeline dayanır.</a:t>
            </a:r>
          </a:p>
          <a:p>
            <a:pPr marL="0" indent="0">
              <a:buNone/>
            </a:pPr>
            <a:endParaRPr lang="tr-TR" sz="1800" dirty="0">
              <a:solidFill>
                <a:schemeClr val="tx2"/>
              </a:solidFill>
            </a:endParaRPr>
          </a:p>
          <a:p>
            <a:pPr marL="0" indent="0">
              <a:buNone/>
            </a:pPr>
            <a:r>
              <a:rPr lang="tr-TR" sz="1800" dirty="0">
                <a:latin typeface="Times New Roman" panose="02020603050405020304" pitchFamily="18" charset="0"/>
                <a:cs typeface="Times New Roman" panose="02020603050405020304" pitchFamily="18" charset="0"/>
              </a:rPr>
              <a:t>Bir akciğer kanseri hastasının sigara içip içmeme durumu , günlük gazete satışlarının dağılımı gibi.</a:t>
            </a:r>
          </a:p>
          <a:p>
            <a:pPr marL="0" indent="0">
              <a:buNone/>
            </a:pPr>
            <a:endParaRPr lang="tr-TR" sz="1800" dirty="0">
              <a:solidFill>
                <a:schemeClr val="tx2"/>
              </a:solidFill>
            </a:endParaRPr>
          </a:p>
        </p:txBody>
      </p:sp>
      <p:sp>
        <p:nvSpPr>
          <p:cNvPr id="4" name="Slayt Numarası Yer Tutucusu 3">
            <a:extLst>
              <a:ext uri="{FF2B5EF4-FFF2-40B4-BE49-F238E27FC236}">
                <a16:creationId xmlns:a16="http://schemas.microsoft.com/office/drawing/2014/main" id="{8FAC3B9A-48D0-48DB-80FF-C7F96C385631}"/>
              </a:ext>
            </a:extLst>
          </p:cNvPr>
          <p:cNvSpPr>
            <a:spLocks noGrp="1"/>
          </p:cNvSpPr>
          <p:nvPr>
            <p:ph type="sldNum" sz="quarter" idx="12"/>
          </p:nvPr>
        </p:nvSpPr>
        <p:spPr/>
        <p:txBody>
          <a:bodyPr/>
          <a:lstStyle/>
          <a:p>
            <a:fld id="{3F69A0C6-7921-40C0-9BF7-29A90F37EBCE}" type="slidenum">
              <a:rPr lang="tr-TR" smtClean="0"/>
              <a:t>7</a:t>
            </a:fld>
            <a:endParaRPr lang="tr-TR" dirty="0"/>
          </a:p>
        </p:txBody>
      </p:sp>
      <p:sp>
        <p:nvSpPr>
          <p:cNvPr id="18" name="Başlık 1">
            <a:extLst>
              <a:ext uri="{FF2B5EF4-FFF2-40B4-BE49-F238E27FC236}">
                <a16:creationId xmlns:a16="http://schemas.microsoft.com/office/drawing/2014/main" id="{42D4C941-E545-4FF2-A894-3004E24F8515}"/>
              </a:ext>
            </a:extLst>
          </p:cNvPr>
          <p:cNvSpPr txBox="1">
            <a:spLocks/>
          </p:cNvSpPr>
          <p:nvPr/>
        </p:nvSpPr>
        <p:spPr>
          <a:xfrm>
            <a:off x="1179226" y="0"/>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tx2"/>
                </a:solidFill>
              </a:rPr>
              <a:t>Kİ-KARE UYUM İYİLİĞİ TESTİ</a:t>
            </a:r>
          </a:p>
        </p:txBody>
      </p:sp>
    </p:spTree>
    <p:extLst>
      <p:ext uri="{BB962C8B-B14F-4D97-AF65-F5344CB8AC3E}">
        <p14:creationId xmlns:p14="http://schemas.microsoft.com/office/powerpoint/2010/main" val="3538430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Başlık 1">
            <a:extLst>
              <a:ext uri="{FF2B5EF4-FFF2-40B4-BE49-F238E27FC236}">
                <a16:creationId xmlns:a16="http://schemas.microsoft.com/office/drawing/2014/main" id="{DBE85BF5-EDA1-44D8-8567-517710C698D3}"/>
              </a:ext>
            </a:extLst>
          </p:cNvPr>
          <p:cNvSpPr txBox="1">
            <a:spLocks/>
          </p:cNvSpPr>
          <p:nvPr/>
        </p:nvSpPr>
        <p:spPr>
          <a:xfrm>
            <a:off x="1179226" y="0"/>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tx2"/>
                </a:solidFill>
              </a:rPr>
              <a:t>Kİ-KARE UYUM İYİLİĞİ TESTİ</a:t>
            </a:r>
          </a:p>
        </p:txBody>
      </p:sp>
      <p:sp>
        <p:nvSpPr>
          <p:cNvPr id="34" name="İçerik Yer Tutucusu 2">
            <a:extLst>
              <a:ext uri="{FF2B5EF4-FFF2-40B4-BE49-F238E27FC236}">
                <a16:creationId xmlns:a16="http://schemas.microsoft.com/office/drawing/2014/main" id="{E19DC92E-E61D-4F13-99D7-C5ADE79AFB25}"/>
              </a:ext>
            </a:extLst>
          </p:cNvPr>
          <p:cNvSpPr>
            <a:spLocks noGrp="1"/>
          </p:cNvSpPr>
          <p:nvPr>
            <p:ph idx="1"/>
          </p:nvPr>
        </p:nvSpPr>
        <p:spPr>
          <a:xfrm>
            <a:off x="787340" y="1476103"/>
            <a:ext cx="9833548" cy="4743721"/>
          </a:xfrm>
        </p:spPr>
        <p:txBody>
          <a:bodyPr anchor="ctr">
            <a:normAutofit/>
          </a:bodyPr>
          <a:lstStyle/>
          <a:p>
            <a:pPr marL="0" indent="0">
              <a:buNone/>
            </a:pPr>
            <a:r>
              <a:rPr lang="tr-TR" sz="1800" dirty="0"/>
              <a:t>Ki kare testinde nitel veriler kullanılır</a:t>
            </a:r>
            <a:endParaRPr lang="tr-TR" sz="1800" dirty="0">
              <a:solidFill>
                <a:schemeClr val="tx2"/>
              </a:solidFill>
            </a:endParaRPr>
          </a:p>
          <a:p>
            <a:pPr marL="0" indent="0">
              <a:buNone/>
            </a:pPr>
            <a:r>
              <a:rPr lang="tr-TR" sz="1800" dirty="0"/>
              <a:t>	Kadın-Erkek </a:t>
            </a:r>
          </a:p>
          <a:p>
            <a:pPr marL="0" indent="0">
              <a:buNone/>
            </a:pPr>
            <a:r>
              <a:rPr lang="tr-TR" sz="1800" dirty="0"/>
              <a:t>	İyileşti-İyileşmedi </a:t>
            </a:r>
          </a:p>
          <a:p>
            <a:pPr marL="0" indent="0">
              <a:buNone/>
            </a:pPr>
            <a:r>
              <a:rPr lang="tr-TR" sz="1800" dirty="0"/>
              <a:t>	Hasta-Sağlam </a:t>
            </a:r>
          </a:p>
          <a:p>
            <a:pPr marL="0" indent="0">
              <a:buNone/>
            </a:pPr>
            <a:r>
              <a:rPr lang="tr-TR" sz="1800" dirty="0"/>
              <a:t>	</a:t>
            </a:r>
            <a:r>
              <a:rPr lang="tr-TR" sz="1800" dirty="0" err="1"/>
              <a:t>Sosyo</a:t>
            </a:r>
            <a:r>
              <a:rPr lang="tr-TR" sz="1800" dirty="0"/>
              <a:t>-Ekonomik Düzey (İyi / Orta / Kötü)</a:t>
            </a:r>
          </a:p>
          <a:p>
            <a:pPr marL="0" indent="0">
              <a:buNone/>
            </a:pPr>
            <a:endParaRPr lang="tr-TR" sz="1800" dirty="0">
              <a:solidFill>
                <a:schemeClr val="tx2"/>
              </a:solidFill>
            </a:endParaRPr>
          </a:p>
          <a:p>
            <a:pPr marL="0" indent="0">
              <a:buNone/>
            </a:pPr>
            <a:r>
              <a:rPr lang="tr-TR" sz="1800" dirty="0"/>
              <a:t>Ayrıca ölçümle belirtildiği halde sonradan nitel veri haline dönüştürülmüş verilerin incelenmesinde de ki-kare testi kullanılır.</a:t>
            </a:r>
            <a:endParaRPr lang="tr-TR" sz="1800" dirty="0">
              <a:solidFill>
                <a:schemeClr val="tx2"/>
              </a:solidFill>
            </a:endParaRPr>
          </a:p>
        </p:txBody>
      </p:sp>
    </p:spTree>
    <p:extLst>
      <p:ext uri="{BB962C8B-B14F-4D97-AF65-F5344CB8AC3E}">
        <p14:creationId xmlns:p14="http://schemas.microsoft.com/office/powerpoint/2010/main" val="1194524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fade">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fade">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xEl>
                                              <p:pRg st="2" end="2"/>
                                            </p:txEl>
                                          </p:spTgt>
                                        </p:tgtEl>
                                        <p:attrNameLst>
                                          <p:attrName>style.visibility</p:attrName>
                                        </p:attrNameLst>
                                      </p:cBhvr>
                                      <p:to>
                                        <p:strVal val="visible"/>
                                      </p:to>
                                    </p:set>
                                    <p:animEffect transition="in" filter="fade">
                                      <p:cBhvr>
                                        <p:cTn id="17" dur="500"/>
                                        <p:tgtEl>
                                          <p:spTgt spid="3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xEl>
                                              <p:pRg st="3" end="3"/>
                                            </p:txEl>
                                          </p:spTgt>
                                        </p:tgtEl>
                                        <p:attrNameLst>
                                          <p:attrName>style.visibility</p:attrName>
                                        </p:attrNameLst>
                                      </p:cBhvr>
                                      <p:to>
                                        <p:strVal val="visible"/>
                                      </p:to>
                                    </p:set>
                                    <p:animEffect transition="in" filter="fade">
                                      <p:cBhvr>
                                        <p:cTn id="22" dur="500"/>
                                        <p:tgtEl>
                                          <p:spTgt spid="3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4">
                                            <p:txEl>
                                              <p:pRg st="4" end="4"/>
                                            </p:txEl>
                                          </p:spTgt>
                                        </p:tgtEl>
                                        <p:attrNameLst>
                                          <p:attrName>style.visibility</p:attrName>
                                        </p:attrNameLst>
                                      </p:cBhvr>
                                      <p:to>
                                        <p:strVal val="visible"/>
                                      </p:to>
                                    </p:set>
                                    <p:animEffect transition="in" filter="fade">
                                      <p:cBhvr>
                                        <p:cTn id="27" dur="500"/>
                                        <p:tgtEl>
                                          <p:spTgt spid="3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4">
                                            <p:txEl>
                                              <p:pRg st="6" end="6"/>
                                            </p:txEl>
                                          </p:spTgt>
                                        </p:tgtEl>
                                        <p:attrNameLst>
                                          <p:attrName>style.visibility</p:attrName>
                                        </p:attrNameLst>
                                      </p:cBhvr>
                                      <p:to>
                                        <p:strVal val="visible"/>
                                      </p:to>
                                    </p:set>
                                    <p:animEffect transition="in" filter="fade">
                                      <p:cBhvr>
                                        <p:cTn id="32" dur="500"/>
                                        <p:tgtEl>
                                          <p:spTgt spid="3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FA3C7DEA-BCC2-4295-8850-1479932961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9">
            <a:extLst>
              <a:ext uri="{FF2B5EF4-FFF2-40B4-BE49-F238E27FC236}">
                <a16:creationId xmlns:a16="http://schemas.microsoft.com/office/drawing/2014/main" id="{C289949D-B9F6-468A-86FE-2694DC5AE7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2" name="Group 11">
            <a:extLst>
              <a:ext uri="{FF2B5EF4-FFF2-40B4-BE49-F238E27FC236}">
                <a16:creationId xmlns:a16="http://schemas.microsoft.com/office/drawing/2014/main" id="{E4DF0958-0C87-4C28-9554-2FADC788C2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DEC53B48-7B73-49D1-A6FD-9DBF5141E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13">
              <a:extLst>
                <a:ext uri="{FF2B5EF4-FFF2-40B4-BE49-F238E27FC236}">
                  <a16:creationId xmlns:a16="http://schemas.microsoft.com/office/drawing/2014/main" id="{7DEDDC41-2C98-4AF1-A0EA-AEEC3482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D2208F20-F93C-4530-8370-FC7818BABB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15">
              <a:extLst>
                <a:ext uri="{FF2B5EF4-FFF2-40B4-BE49-F238E27FC236}">
                  <a16:creationId xmlns:a16="http://schemas.microsoft.com/office/drawing/2014/main" id="{E52F51E0-B50B-43EA-B6AC-C16BD29C3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İçerik Yer Tutucusu 2">
            <a:extLst>
              <a:ext uri="{FF2B5EF4-FFF2-40B4-BE49-F238E27FC236}">
                <a16:creationId xmlns:a16="http://schemas.microsoft.com/office/drawing/2014/main" id="{06197BF6-772F-477B-9109-B703029F1863}"/>
              </a:ext>
            </a:extLst>
          </p:cNvPr>
          <p:cNvSpPr>
            <a:spLocks noGrp="1"/>
          </p:cNvSpPr>
          <p:nvPr>
            <p:ph idx="1"/>
          </p:nvPr>
        </p:nvSpPr>
        <p:spPr>
          <a:xfrm>
            <a:off x="1293222" y="1724297"/>
            <a:ext cx="9719551" cy="4270602"/>
          </a:xfrm>
        </p:spPr>
        <p:txBody>
          <a:bodyPr anchor="ctr">
            <a:normAutofit/>
          </a:bodyPr>
          <a:lstStyle/>
          <a:p>
            <a:pPr marL="0" indent="0">
              <a:buNone/>
            </a:pPr>
            <a:endParaRPr lang="tr-TR" sz="1800" dirty="0">
              <a:solidFill>
                <a:schemeClr val="tx2"/>
              </a:solidFill>
            </a:endParaRPr>
          </a:p>
          <a:p>
            <a:pPr marL="0" indent="0">
              <a:buNone/>
            </a:pPr>
            <a:r>
              <a:rPr lang="tr-TR" sz="1800" dirty="0">
                <a:solidFill>
                  <a:schemeClr val="tx2"/>
                </a:solidFill>
              </a:rPr>
              <a:t>VARSAYIMLAR</a:t>
            </a:r>
          </a:p>
          <a:p>
            <a:pPr marL="0" indent="0">
              <a:buNone/>
            </a:pPr>
            <a:endParaRPr lang="tr-TR" sz="1800" dirty="0">
              <a:solidFill>
                <a:schemeClr val="tx2"/>
              </a:solidFill>
            </a:endParaRPr>
          </a:p>
          <a:p>
            <a:pPr marL="0" indent="0">
              <a:buNone/>
            </a:pPr>
            <a:r>
              <a:rPr lang="tr-TR" sz="1800" dirty="0">
                <a:solidFill>
                  <a:schemeClr val="tx2"/>
                </a:solidFill>
              </a:rPr>
              <a:t>1)</a:t>
            </a:r>
            <a:r>
              <a:rPr lang="tr-TR" sz="1800" dirty="0"/>
              <a:t>İki kategorik değişken olması (cinsiyet ,medeni durum </a:t>
            </a:r>
            <a:r>
              <a:rPr lang="tr-TR" sz="1800" dirty="0" err="1"/>
              <a:t>vb</a:t>
            </a:r>
            <a:r>
              <a:rPr lang="tr-TR" sz="1800" dirty="0"/>
              <a:t>)</a:t>
            </a:r>
          </a:p>
          <a:p>
            <a:pPr marL="0" indent="0">
              <a:buNone/>
            </a:pPr>
            <a:endParaRPr lang="tr-TR" sz="1800" dirty="0"/>
          </a:p>
          <a:p>
            <a:pPr marL="0" indent="0">
              <a:buNone/>
            </a:pPr>
            <a:r>
              <a:rPr lang="tr-TR" sz="1800" dirty="0">
                <a:solidFill>
                  <a:schemeClr val="tx2"/>
                </a:solidFill>
              </a:rPr>
              <a:t>2)</a:t>
            </a:r>
            <a:r>
              <a:rPr lang="tr-TR" sz="1800" dirty="0"/>
              <a:t>Grupların birbirinden bağımsız olması </a:t>
            </a:r>
          </a:p>
          <a:p>
            <a:pPr marL="0" indent="0">
              <a:buNone/>
            </a:pPr>
            <a:endParaRPr lang="tr-TR" sz="1800" dirty="0"/>
          </a:p>
          <a:p>
            <a:pPr marL="0" indent="0">
              <a:buNone/>
            </a:pPr>
            <a:r>
              <a:rPr lang="tr-TR" sz="1800" dirty="0">
                <a:solidFill>
                  <a:srgbClr val="5C646F"/>
                </a:solidFill>
              </a:rPr>
              <a:t>3)</a:t>
            </a:r>
            <a:r>
              <a:rPr lang="tr-TR" sz="1800" dirty="0"/>
              <a:t>Tek bir örnek ve varsayılan bir oranın olmaması</a:t>
            </a:r>
          </a:p>
          <a:p>
            <a:pPr marL="0" indent="0">
              <a:buNone/>
            </a:pPr>
            <a:endParaRPr lang="tr-TR" sz="1800" dirty="0"/>
          </a:p>
          <a:p>
            <a:pPr marL="0" indent="0">
              <a:buNone/>
            </a:pPr>
            <a:r>
              <a:rPr lang="tr-TR" sz="1800" dirty="0">
                <a:solidFill>
                  <a:srgbClr val="5C646F"/>
                </a:solidFill>
              </a:rPr>
              <a:t>4)</a:t>
            </a:r>
            <a:r>
              <a:rPr lang="tr-TR" sz="1800" dirty="0"/>
              <a:t>Bir kategorik değişkenin diğerleri ile  </a:t>
            </a:r>
            <a:r>
              <a:rPr lang="tr-TR" sz="1800" dirty="0">
                <a:solidFill>
                  <a:srgbClr val="5C646F"/>
                </a:solidFill>
              </a:rPr>
              <a:t>İLİŞKİLİ</a:t>
            </a:r>
            <a:r>
              <a:rPr lang="tr-TR" sz="1800" dirty="0"/>
              <a:t> olup olmadığının test edilemsi</a:t>
            </a:r>
          </a:p>
        </p:txBody>
      </p:sp>
      <p:sp>
        <p:nvSpPr>
          <p:cNvPr id="4" name="Slayt Numarası Yer Tutucusu 3">
            <a:extLst>
              <a:ext uri="{FF2B5EF4-FFF2-40B4-BE49-F238E27FC236}">
                <a16:creationId xmlns:a16="http://schemas.microsoft.com/office/drawing/2014/main" id="{CCE4124E-42B5-4ECF-8523-62F0C62DCBC1}"/>
              </a:ext>
            </a:extLst>
          </p:cNvPr>
          <p:cNvSpPr>
            <a:spLocks noGrp="1"/>
          </p:cNvSpPr>
          <p:nvPr>
            <p:ph type="sldNum" sz="quarter" idx="12"/>
          </p:nvPr>
        </p:nvSpPr>
        <p:spPr/>
        <p:txBody>
          <a:bodyPr/>
          <a:lstStyle/>
          <a:p>
            <a:fld id="{3F69A0C6-7921-40C0-9BF7-29A90F37EBCE}" type="slidenum">
              <a:rPr lang="tr-TR" smtClean="0"/>
              <a:t>9</a:t>
            </a:fld>
            <a:endParaRPr lang="tr-TR" dirty="0"/>
          </a:p>
        </p:txBody>
      </p:sp>
      <p:sp>
        <p:nvSpPr>
          <p:cNvPr id="14" name="Başlık 1">
            <a:extLst>
              <a:ext uri="{FF2B5EF4-FFF2-40B4-BE49-F238E27FC236}">
                <a16:creationId xmlns:a16="http://schemas.microsoft.com/office/drawing/2014/main" id="{7CE6D4E6-5004-4657-BD2B-AEBE736EFE1B}"/>
              </a:ext>
            </a:extLst>
          </p:cNvPr>
          <p:cNvSpPr txBox="1">
            <a:spLocks/>
          </p:cNvSpPr>
          <p:nvPr/>
        </p:nvSpPr>
        <p:spPr>
          <a:xfrm>
            <a:off x="1179226" y="0"/>
            <a:ext cx="9833548" cy="106680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3600" dirty="0">
                <a:solidFill>
                  <a:schemeClr val="tx2"/>
                </a:solidFill>
              </a:rPr>
              <a:t>Kİ-KARE UYUM İYİLİĞİ TESTİ</a:t>
            </a:r>
          </a:p>
        </p:txBody>
      </p:sp>
      <p:graphicFrame>
        <p:nvGraphicFramePr>
          <p:cNvPr id="17" name="Group 42">
            <a:extLst>
              <a:ext uri="{FF2B5EF4-FFF2-40B4-BE49-F238E27FC236}">
                <a16:creationId xmlns:a16="http://schemas.microsoft.com/office/drawing/2014/main" id="{0E0F8F8F-F460-4C79-9722-23937365B312}"/>
              </a:ext>
            </a:extLst>
          </p:cNvPr>
          <p:cNvGraphicFramePr>
            <a:graphicFrameLocks/>
          </p:cNvGraphicFramePr>
          <p:nvPr>
            <p:extLst>
              <p:ext uri="{D42A27DB-BD31-4B8C-83A1-F6EECF244321}">
                <p14:modId xmlns:p14="http://schemas.microsoft.com/office/powerpoint/2010/main" val="193232588"/>
              </p:ext>
            </p:extLst>
          </p:nvPr>
        </p:nvGraphicFramePr>
        <p:xfrm>
          <a:off x="7221329" y="520704"/>
          <a:ext cx="4659313" cy="2499360"/>
        </p:xfrm>
        <a:graphic>
          <a:graphicData uri="http://schemas.openxmlformats.org/drawingml/2006/table">
            <a:tbl>
              <a:tblPr/>
              <a:tblGrid>
                <a:gridCol w="1553104">
                  <a:extLst>
                    <a:ext uri="{9D8B030D-6E8A-4147-A177-3AD203B41FA5}">
                      <a16:colId xmlns:a16="http://schemas.microsoft.com/office/drawing/2014/main" val="20000"/>
                    </a:ext>
                  </a:extLst>
                </a:gridCol>
                <a:gridCol w="1553105">
                  <a:extLst>
                    <a:ext uri="{9D8B030D-6E8A-4147-A177-3AD203B41FA5}">
                      <a16:colId xmlns:a16="http://schemas.microsoft.com/office/drawing/2014/main" val="20001"/>
                    </a:ext>
                  </a:extLst>
                </a:gridCol>
                <a:gridCol w="1553104">
                  <a:extLst>
                    <a:ext uri="{9D8B030D-6E8A-4147-A177-3AD203B41FA5}">
                      <a16:colId xmlns:a16="http://schemas.microsoft.com/office/drawing/2014/main" val="20002"/>
                    </a:ext>
                  </a:extLst>
                </a:gridCol>
              </a:tblGrid>
              <a:tr h="4438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tr-TR" sz="2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bg1"/>
                          </a:solidFill>
                          <a:effectLst/>
                          <a:latin typeface="Arial" charset="0"/>
                        </a:rPr>
                        <a:t>Akciğer kanseri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hMerge="1">
                  <a:txBody>
                    <a:bodyPr/>
                    <a:lstStyle/>
                    <a:p>
                      <a:endParaRPr lang="tr-TR"/>
                    </a:p>
                  </a:txBody>
                  <a:tcPr/>
                </a:tc>
                <a:extLst>
                  <a:ext uri="{0D108BD9-81ED-4DB2-BD59-A6C34878D82A}">
                    <a16:rowId xmlns:a16="http://schemas.microsoft.com/office/drawing/2014/main" val="10000"/>
                  </a:ext>
                </a:extLst>
              </a:tr>
              <a:tr h="80946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bg1"/>
                          </a:solidFill>
                          <a:effectLst/>
                          <a:latin typeface="Arial" charset="0"/>
                        </a:rPr>
                        <a:t>Sigara içme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bg1"/>
                          </a:solidFill>
                          <a:effectLst/>
                          <a:latin typeface="Arial" charset="0"/>
                        </a:rPr>
                        <a:t>Var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bg1"/>
                          </a:solidFill>
                          <a:effectLst/>
                          <a:latin typeface="Arial" charset="0"/>
                        </a:rPr>
                        <a:t>Yok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438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bg1"/>
                          </a:solidFill>
                          <a:effectLst/>
                          <a:latin typeface="Arial" charset="0"/>
                        </a:rPr>
                        <a:t>İçen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tx1"/>
                          </a:solidFill>
                          <a:effectLst/>
                          <a:latin typeface="Arial"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tx1"/>
                          </a:solidFill>
                          <a:effectLst/>
                          <a:latin typeface="Arial" charset="0"/>
                        </a:rPr>
                        <a:t>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4438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bg1"/>
                          </a:solidFill>
                          <a:effectLst/>
                          <a:latin typeface="Arial" charset="0"/>
                        </a:rPr>
                        <a:t>İçmeyen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tx1"/>
                          </a:solidFill>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tr-TR" sz="2800" b="0" i="0" u="none" strike="noStrike" cap="none" normalizeH="0" baseline="0" dirty="0">
                          <a:ln>
                            <a:noFill/>
                          </a:ln>
                          <a:solidFill>
                            <a:schemeClr val="tx1"/>
                          </a:solidFill>
                          <a:effectLst/>
                          <a:latin typeface="Arial" charset="0"/>
                        </a:rPr>
                        <a:t>95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3275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TotalTime>
  <Words>798</Words>
  <Application>Microsoft Office PowerPoint</Application>
  <PresentationFormat>Geniş ekran</PresentationFormat>
  <Paragraphs>138</Paragraphs>
  <Slides>14</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14</vt:i4>
      </vt:variant>
    </vt:vector>
  </HeadingPairs>
  <TitlesOfParts>
    <vt:vector size="20" baseType="lpstr">
      <vt:lpstr>Arial</vt:lpstr>
      <vt:lpstr>Calibri</vt:lpstr>
      <vt:lpstr>Calibri Light</vt:lpstr>
      <vt:lpstr>Cambria Math</vt:lpstr>
      <vt:lpstr>Times New Roman</vt:lpstr>
      <vt:lpstr>Office Teması</vt:lpstr>
      <vt:lpstr> UYUM İYİLİĞİ TESTİ </vt:lpstr>
      <vt:lpstr>UYUM İYİLİĞİ TESTİ NEDİR?</vt:lpstr>
      <vt:lpstr>UYUM İYİLİĞİ TESTLERİ</vt:lpstr>
      <vt:lpstr>PowerPoint Sunusu</vt:lpstr>
      <vt:lpstr>PowerPoint Sunusu</vt:lpstr>
      <vt:lpstr>Kİ-KARE(CHI-SQUARE) TESTİ</vt:lpstr>
      <vt:lpstr>PowerPoint Sunusu</vt:lpstr>
      <vt:lpstr>PowerPoint Sunusu</vt:lpstr>
      <vt:lpstr>PowerPoint Sunusu</vt:lpstr>
      <vt:lpstr>Kİ-KARE UYUM İYİLİĞİ TESTİ</vt:lpstr>
      <vt:lpstr>Örnek:</vt:lpstr>
      <vt:lpstr>Kİ-KARE UYUM İYİLİĞİ TESTİ</vt:lpstr>
      <vt:lpstr> Örnek olarak daha önceki deterjan tercih problemi ele alınırsa;    Piyasada sadece 6 marka deterjan varsa ve bunların tüketim miktarları aynı ise tüketim oranları da aynı  olacaktır.    Yani bir düzgün (uniform, tekdüze) dağılımdan söz edilmektedir.     Bu durumda Bj değeri j’inci sınıfa ilişkin beklenen frekans olmak üzere aşağıdaki eşitlikler yazılabilir.    p1 = p2 = … = p6 (1/6)    B_j = B1 = B2 = B3 = B4 = B5 = B6 = 90 (1/6) = 15  Gözlenen frekanslar ve beklenen frekanslar aşağıda sınıflara göre verilmiştir. </vt:lpstr>
      <vt:lpstr>Kİ-KARE UYUM İYİLİĞİ TESTİ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UYUM İYİLİĞİ TESTİ</dc:title>
  <dc:creator>Cihan Mizrak</dc:creator>
  <cp:lastModifiedBy>hamit dincel</cp:lastModifiedBy>
  <cp:revision>61</cp:revision>
  <dcterms:created xsi:type="dcterms:W3CDTF">2021-03-05T10:15:28Z</dcterms:created>
  <dcterms:modified xsi:type="dcterms:W3CDTF">2021-03-08T18:29:18Z</dcterms:modified>
</cp:coreProperties>
</file>