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63" r:id="rId9"/>
    <p:sldId id="266" r:id="rId10"/>
    <p:sldId id="267" r:id="rId11"/>
    <p:sldId id="268" r:id="rId12"/>
    <p:sldId id="269" r:id="rId13"/>
    <p:sldId id="270" r:id="rId14"/>
    <p:sldId id="271" r:id="rId15"/>
    <p:sldId id="272" r:id="rId16"/>
    <p:sldId id="273" r:id="rId17"/>
    <p:sldId id="274" r:id="rId18"/>
    <p:sldId id="275" r:id="rId19"/>
    <p:sldId id="276" r:id="rId2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2/19/2021</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202254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2/19/2021</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45566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2/19/2021</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213765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2/19/2021</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478322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2/19/2021</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200379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2/19/2021</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795190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2/19/2021</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35463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2/19/2021</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096122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2/19/2021</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918425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2/19/2021</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12885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2/19/2021</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577781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2/19/2021</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226079786"/>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6" r:id="rId6"/>
    <p:sldLayoutId id="2147483702" r:id="rId7"/>
    <p:sldLayoutId id="2147483703" r:id="rId8"/>
    <p:sldLayoutId id="2147483704" r:id="rId9"/>
    <p:sldLayoutId id="2147483705" r:id="rId10"/>
    <p:sldLayoutId id="2147483707"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C31099-1BBD-40CE-BC60-FCE507419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2BCBDFC-4ADF-4297-B113-3B3F524F2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D1FC1EF-ABB9-4B80-9582-E47C76BD0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1088ED32-3423-429F-96E6-C5BF1A957D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7C788C1-07E3-4AC3-B8E7-37A0856A0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Bir renk tayfını içeren geotatlı kristal şromatik küre">
            <a:extLst>
              <a:ext uri="{FF2B5EF4-FFF2-40B4-BE49-F238E27FC236}">
                <a16:creationId xmlns:a16="http://schemas.microsoft.com/office/drawing/2014/main" id="{EBD1906B-A840-46A2-9123-AEDF506A4AC0}"/>
              </a:ext>
            </a:extLst>
          </p:cNvPr>
          <p:cNvPicPr>
            <a:picLocks noChangeAspect="1"/>
          </p:cNvPicPr>
          <p:nvPr/>
        </p:nvPicPr>
        <p:blipFill rotWithShape="1">
          <a:blip r:embed="rId2">
            <a:alphaModFix amt="20000"/>
          </a:blip>
          <a:srcRect t="5647" r="-1" b="10069"/>
          <a:stretch/>
        </p:blipFill>
        <p:spPr>
          <a:xfrm>
            <a:off x="20" y="10"/>
            <a:ext cx="12188932" cy="6857326"/>
          </a:xfrm>
          <a:prstGeom prst="rect">
            <a:avLst/>
          </a:prstGeom>
        </p:spPr>
      </p:pic>
      <p:sp>
        <p:nvSpPr>
          <p:cNvPr id="21" name="Frame 20">
            <a:extLst>
              <a:ext uri="{FF2B5EF4-FFF2-40B4-BE49-F238E27FC236}">
                <a16:creationId xmlns:a16="http://schemas.microsoft.com/office/drawing/2014/main" id="{BBB1F149-105F-4CE9-A59E-12133DCF58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664"/>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771BF805-C294-4C3C-84B6-0A0332FAC3D8}"/>
              </a:ext>
            </a:extLst>
          </p:cNvPr>
          <p:cNvSpPr>
            <a:spLocks noGrp="1"/>
          </p:cNvSpPr>
          <p:nvPr>
            <p:ph type="ctrTitle"/>
          </p:nvPr>
        </p:nvSpPr>
        <p:spPr>
          <a:xfrm>
            <a:off x="1522475" y="710214"/>
            <a:ext cx="9144000" cy="3912254"/>
          </a:xfrm>
        </p:spPr>
        <p:txBody>
          <a:bodyPr>
            <a:normAutofit/>
          </a:bodyPr>
          <a:lstStyle/>
          <a:p>
            <a:pPr algn="just"/>
            <a:r>
              <a:rPr lang="en-US" b="1" i="0" dirty="0">
                <a:solidFill>
                  <a:srgbClr val="292929"/>
                </a:solidFill>
                <a:effectLst/>
                <a:latin typeface="sohne"/>
              </a:rPr>
              <a:t>Abstract Factory Design Pattern </a:t>
            </a:r>
            <a:r>
              <a:rPr lang="en-US" b="1" i="0" dirty="0" err="1">
                <a:solidFill>
                  <a:srgbClr val="292929"/>
                </a:solidFill>
                <a:effectLst/>
                <a:latin typeface="sohne"/>
              </a:rPr>
              <a:t>Nedir</a:t>
            </a:r>
            <a:r>
              <a:rPr lang="en-US" b="1" i="0" dirty="0">
                <a:solidFill>
                  <a:srgbClr val="292929"/>
                </a:solidFill>
                <a:effectLst/>
                <a:latin typeface="sohne"/>
              </a:rPr>
              <a:t>?</a:t>
            </a:r>
            <a:br>
              <a:rPr lang="tr-TR" b="1" i="0" dirty="0">
                <a:solidFill>
                  <a:srgbClr val="292929"/>
                </a:solidFill>
                <a:effectLst/>
                <a:latin typeface="sohne"/>
              </a:rPr>
            </a:br>
            <a:r>
              <a:rPr lang="tr-TR" b="1" i="0" dirty="0">
                <a:solidFill>
                  <a:srgbClr val="292929"/>
                </a:solidFill>
                <a:effectLst/>
                <a:latin typeface="sohne"/>
              </a:rPr>
              <a:t>  </a:t>
            </a:r>
            <a:br>
              <a:rPr lang="tr-TR" b="1" i="0" dirty="0">
                <a:solidFill>
                  <a:srgbClr val="292929"/>
                </a:solidFill>
                <a:effectLst/>
                <a:latin typeface="sohne"/>
              </a:rPr>
            </a:br>
            <a:r>
              <a:rPr lang="tr-TR" b="1" i="0" dirty="0">
                <a:solidFill>
                  <a:srgbClr val="292929"/>
                </a:solidFill>
                <a:effectLst/>
                <a:latin typeface="sohne"/>
              </a:rPr>
              <a:t>                                Duygu Havare</a:t>
            </a:r>
            <a:endParaRPr lang="tr-TR" dirty="0">
              <a:solidFill>
                <a:srgbClr val="FFFFFF"/>
              </a:solidFill>
            </a:endParaRPr>
          </a:p>
        </p:txBody>
      </p:sp>
    </p:spTree>
    <p:extLst>
      <p:ext uri="{BB962C8B-B14F-4D97-AF65-F5344CB8AC3E}">
        <p14:creationId xmlns:p14="http://schemas.microsoft.com/office/powerpoint/2010/main" val="805984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50AC6FA-7437-4D6B-BF42-7E106E292F60}"/>
              </a:ext>
            </a:extLst>
          </p:cNvPr>
          <p:cNvSpPr>
            <a:spLocks noGrp="1"/>
          </p:cNvSpPr>
          <p:nvPr>
            <p:ph idx="1"/>
          </p:nvPr>
        </p:nvSpPr>
        <p:spPr>
          <a:xfrm>
            <a:off x="278907" y="509655"/>
            <a:ext cx="10515600" cy="972916"/>
          </a:xfrm>
        </p:spPr>
        <p:txBody>
          <a:bodyPr>
            <a:normAutofit/>
          </a:bodyPr>
          <a:lstStyle/>
          <a:p>
            <a:r>
              <a:rPr lang="tr-TR" sz="2000" b="0" i="0" dirty="0">
                <a:solidFill>
                  <a:srgbClr val="292929"/>
                </a:solidFill>
                <a:effectLst/>
                <a:latin typeface="charter"/>
              </a:rPr>
              <a:t>Green.java                                                                           Blue.java</a:t>
            </a:r>
            <a:endParaRPr lang="tr-TR" sz="2000" dirty="0"/>
          </a:p>
        </p:txBody>
      </p:sp>
      <p:sp>
        <p:nvSpPr>
          <p:cNvPr id="5" name="Rectangle 1">
            <a:extLst>
              <a:ext uri="{FF2B5EF4-FFF2-40B4-BE49-F238E27FC236}">
                <a16:creationId xmlns:a16="http://schemas.microsoft.com/office/drawing/2014/main" id="{9250E296-4A03-4BEF-9690-10AB85630E58}"/>
              </a:ext>
            </a:extLst>
          </p:cNvPr>
          <p:cNvSpPr>
            <a:spLocks noChangeArrowheads="1"/>
          </p:cNvSpPr>
          <p:nvPr/>
        </p:nvSpPr>
        <p:spPr bwMode="auto">
          <a:xfrm>
            <a:off x="719092" y="996113"/>
            <a:ext cx="4149598" cy="312894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err="1">
                <a:ln>
                  <a:noFill/>
                </a:ln>
                <a:solidFill>
                  <a:srgbClr val="292929"/>
                </a:solidFill>
                <a:effectLst/>
                <a:latin typeface="Menlo"/>
              </a:rPr>
              <a:t>public</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class</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Green</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implements</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Color</a:t>
            </a:r>
            <a:r>
              <a:rPr kumimoji="0" lang="tr-TR" altLang="tr-TR" sz="2000" b="0" i="0" u="none" strike="noStrike" cap="none" normalizeH="0" baseline="0" dirty="0">
                <a:ln>
                  <a:noFill/>
                </a:ln>
                <a:solidFill>
                  <a:srgbClr val="292929"/>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solidFill>
                  <a:srgbClr val="292929"/>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solidFill>
                  <a:srgbClr val="292929"/>
                </a:solidFill>
                <a:effectLst/>
                <a:latin typeface="Menlo"/>
              </a:rPr>
              <a:t>@Override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2000" b="0" i="0" u="none" strike="noStrike" cap="none" normalizeH="0" baseline="0" dirty="0">
              <a:ln>
                <a:noFill/>
              </a:ln>
              <a:solidFill>
                <a:srgbClr val="292929"/>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public</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void</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fill</a:t>
            </a:r>
            <a:r>
              <a:rPr kumimoji="0" lang="tr-TR" altLang="tr-TR" sz="2000" b="0" i="0" u="none" strike="noStrike" cap="none" normalizeH="0" baseline="0" dirty="0">
                <a:ln>
                  <a:noFill/>
                </a:ln>
                <a:solidFill>
                  <a:srgbClr val="292929"/>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2000" b="0" i="0" u="none" strike="noStrike" cap="none" normalizeH="0" baseline="0" dirty="0">
              <a:ln>
                <a:noFill/>
              </a:ln>
              <a:solidFill>
                <a:srgbClr val="292929"/>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System.out.println</a:t>
            </a:r>
            <a:r>
              <a:rPr kumimoji="0" lang="tr-TR" altLang="tr-TR" sz="2000" b="0" i="0" u="none" strike="noStrike" cap="none" normalizeH="0" baseline="0" dirty="0">
                <a:ln>
                  <a:noFill/>
                </a:ln>
                <a:solidFill>
                  <a:srgbClr val="292929"/>
                </a:solidFill>
                <a:effectLst/>
                <a:latin typeface="Menlo"/>
              </a:rPr>
              <a:t>("</a:t>
            </a:r>
            <a:r>
              <a:rPr kumimoji="0" lang="tr-TR" altLang="tr-TR" sz="2000" b="0" i="0" u="none" strike="noStrike" cap="none" normalizeH="0" baseline="0" dirty="0" err="1">
                <a:ln>
                  <a:noFill/>
                </a:ln>
                <a:solidFill>
                  <a:srgbClr val="292929"/>
                </a:solidFill>
                <a:effectLst/>
                <a:latin typeface="Menlo"/>
              </a:rPr>
              <a:t>Green</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was</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filled</a:t>
            </a:r>
            <a:r>
              <a:rPr kumimoji="0" lang="tr-TR" altLang="tr-TR" sz="2000" b="0" i="0" u="none" strike="noStrike" cap="none" normalizeH="0" baseline="0" dirty="0">
                <a:ln>
                  <a:noFill/>
                </a:ln>
                <a:solidFill>
                  <a:srgbClr val="292929"/>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solidFill>
                  <a:srgbClr val="292929"/>
                </a:solidFill>
                <a:effectLst/>
                <a:latin typeface="Menlo"/>
              </a:rPr>
              <a:t>        }</a:t>
            </a:r>
            <a:br>
              <a:rPr kumimoji="0" lang="tr-TR" altLang="tr-TR" sz="2000" b="0" i="0" u="none" strike="noStrike" cap="none" normalizeH="0" baseline="0" dirty="0">
                <a:ln>
                  <a:noFill/>
                </a:ln>
                <a:solidFill>
                  <a:srgbClr val="292929"/>
                </a:solidFill>
                <a:effectLst/>
                <a:latin typeface="Menlo"/>
              </a:rPr>
            </a:br>
            <a:r>
              <a:rPr kumimoji="0" lang="tr-TR" altLang="tr-TR" sz="2000" b="0" i="0" u="none" strike="noStrike" cap="none" normalizeH="0" baseline="0" dirty="0">
                <a:ln>
                  <a:noFill/>
                </a:ln>
                <a:solidFill>
                  <a:srgbClr val="292929"/>
                </a:solidFill>
                <a:effectLst/>
                <a:latin typeface="Menlo"/>
              </a:rPr>
              <a:t>}</a:t>
            </a:r>
            <a:r>
              <a:rPr kumimoji="0" lang="tr-TR" altLang="tr-TR" sz="2000" b="0" i="0" u="none" strike="noStrike" cap="none" normalizeH="0" baseline="0" dirty="0">
                <a:ln>
                  <a:noFill/>
                </a:ln>
                <a:solidFill>
                  <a:schemeClr val="tx1"/>
                </a:solidFill>
                <a:effectLst/>
              </a:rPr>
              <a:t> </a:t>
            </a:r>
            <a:endParaRPr kumimoji="0" lang="tr-TR" altLang="tr-TR" sz="20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29FA4335-0861-4198-B1CF-F3CCC890EDCA}"/>
              </a:ext>
            </a:extLst>
          </p:cNvPr>
          <p:cNvSpPr>
            <a:spLocks noChangeArrowheads="1"/>
          </p:cNvSpPr>
          <p:nvPr/>
        </p:nvSpPr>
        <p:spPr bwMode="auto">
          <a:xfrm>
            <a:off x="6249879" y="996112"/>
            <a:ext cx="3914148" cy="312894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err="1">
                <a:ln>
                  <a:noFill/>
                </a:ln>
                <a:solidFill>
                  <a:srgbClr val="292929"/>
                </a:solidFill>
                <a:effectLst/>
                <a:latin typeface="Menlo"/>
              </a:rPr>
              <a:t>public</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class</a:t>
            </a:r>
            <a:r>
              <a:rPr kumimoji="0" lang="tr-TR" altLang="tr-TR" sz="2000" b="0" i="0" u="none" strike="noStrike" cap="none" normalizeH="0" baseline="0" dirty="0">
                <a:ln>
                  <a:noFill/>
                </a:ln>
                <a:solidFill>
                  <a:srgbClr val="292929"/>
                </a:solidFill>
                <a:effectLst/>
                <a:latin typeface="Menlo"/>
              </a:rPr>
              <a:t> Blue </a:t>
            </a:r>
            <a:r>
              <a:rPr kumimoji="0" lang="tr-TR" altLang="tr-TR" sz="2000" b="0" i="0" u="none" strike="noStrike" cap="none" normalizeH="0" baseline="0" dirty="0" err="1">
                <a:ln>
                  <a:noFill/>
                </a:ln>
                <a:solidFill>
                  <a:srgbClr val="292929"/>
                </a:solidFill>
                <a:effectLst/>
                <a:latin typeface="Menlo"/>
              </a:rPr>
              <a:t>implements</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Color</a:t>
            </a:r>
            <a:r>
              <a:rPr kumimoji="0" lang="tr-TR" altLang="tr-TR" sz="2000" b="0" i="0" u="none" strike="noStrike" cap="none" normalizeH="0" baseline="0" dirty="0">
                <a:ln>
                  <a:noFill/>
                </a:ln>
                <a:solidFill>
                  <a:srgbClr val="292929"/>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2000" b="0" i="0" u="none" strike="noStrike" cap="none" normalizeH="0" baseline="0" dirty="0">
              <a:ln>
                <a:noFill/>
              </a:ln>
              <a:solidFill>
                <a:srgbClr val="292929"/>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solidFill>
                  <a:srgbClr val="292929"/>
                </a:solidFill>
                <a:effectLst/>
                <a:latin typeface="Menlo"/>
              </a:rPr>
              <a:t>@Override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2000" b="0" i="0" u="none" strike="noStrike" cap="none" normalizeH="0" baseline="0" dirty="0">
              <a:ln>
                <a:noFill/>
              </a:ln>
              <a:solidFill>
                <a:srgbClr val="292929"/>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err="1">
                <a:ln>
                  <a:noFill/>
                </a:ln>
                <a:solidFill>
                  <a:srgbClr val="292929"/>
                </a:solidFill>
                <a:effectLst/>
                <a:latin typeface="Menlo"/>
              </a:rPr>
              <a:t>public</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void</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fill</a:t>
            </a:r>
            <a:r>
              <a:rPr kumimoji="0" lang="tr-TR" altLang="tr-TR" sz="2000" b="0" i="0" u="none" strike="noStrike" cap="none" normalizeH="0" baseline="0" dirty="0">
                <a:ln>
                  <a:noFill/>
                </a:ln>
                <a:solidFill>
                  <a:srgbClr val="292929"/>
                </a:solidFill>
                <a:effectLst/>
                <a:latin typeface="Menlo"/>
              </a:rPr>
              <a:t>()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2000" b="0" i="0" u="none" strike="noStrike" cap="none" normalizeH="0" baseline="0" dirty="0">
              <a:ln>
                <a:noFill/>
              </a:ln>
              <a:solidFill>
                <a:srgbClr val="292929"/>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err="1">
                <a:ln>
                  <a:noFill/>
                </a:ln>
                <a:solidFill>
                  <a:srgbClr val="292929"/>
                </a:solidFill>
                <a:effectLst/>
                <a:latin typeface="Menlo"/>
              </a:rPr>
              <a:t>System.out.println</a:t>
            </a:r>
            <a:r>
              <a:rPr kumimoji="0" lang="tr-TR" altLang="tr-TR" sz="2000" b="0" i="0" u="none" strike="noStrike" cap="none" normalizeH="0" baseline="0" dirty="0">
                <a:ln>
                  <a:noFill/>
                </a:ln>
                <a:solidFill>
                  <a:srgbClr val="292929"/>
                </a:solidFill>
                <a:effectLst/>
                <a:latin typeface="Menlo"/>
              </a:rPr>
              <a:t>("Blue </a:t>
            </a:r>
            <a:r>
              <a:rPr kumimoji="0" lang="tr-TR" altLang="tr-TR" sz="2000" b="0" i="0" u="none" strike="noStrike" cap="none" normalizeH="0" baseline="0" dirty="0" err="1">
                <a:ln>
                  <a:noFill/>
                </a:ln>
                <a:solidFill>
                  <a:srgbClr val="292929"/>
                </a:solidFill>
                <a:effectLst/>
                <a:latin typeface="Menlo"/>
              </a:rPr>
              <a:t>was</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filled</a:t>
            </a:r>
            <a:r>
              <a:rPr kumimoji="0" lang="tr-TR" altLang="tr-TR" sz="2000" b="0" i="0" u="none" strike="noStrike" cap="none" normalizeH="0" baseline="0" dirty="0">
                <a:ln>
                  <a:noFill/>
                </a:ln>
                <a:solidFill>
                  <a:srgbClr val="292929"/>
                </a:solidFill>
                <a:effectLst/>
                <a:latin typeface="Menlo"/>
              </a:rPr>
              <a:t>"); </a:t>
            </a:r>
            <a:br>
              <a:rPr kumimoji="0" lang="tr-TR" altLang="tr-TR" sz="2000" b="0" i="0" u="none" strike="noStrike" cap="none" normalizeH="0" baseline="0" dirty="0">
                <a:ln>
                  <a:noFill/>
                </a:ln>
                <a:solidFill>
                  <a:srgbClr val="292929"/>
                </a:solidFill>
                <a:effectLst/>
                <a:latin typeface="Menlo"/>
              </a:rPr>
            </a:br>
            <a:r>
              <a:rPr kumimoji="0" lang="tr-TR" altLang="tr-TR" sz="2000" b="0" i="0" u="none" strike="noStrike" cap="none" normalizeH="0" baseline="0" dirty="0">
                <a:ln>
                  <a:noFill/>
                </a:ln>
                <a:solidFill>
                  <a:srgbClr val="292929"/>
                </a:solidFill>
                <a:effectLst/>
                <a:latin typeface="Menlo"/>
              </a:rPr>
              <a:t>      }</a:t>
            </a:r>
            <a:br>
              <a:rPr kumimoji="0" lang="tr-TR" altLang="tr-TR" sz="2000" b="0" i="0" u="none" strike="noStrike" cap="none" normalizeH="0" baseline="0" dirty="0">
                <a:ln>
                  <a:noFill/>
                </a:ln>
                <a:solidFill>
                  <a:srgbClr val="292929"/>
                </a:solidFill>
                <a:effectLst/>
                <a:latin typeface="Menlo"/>
              </a:rPr>
            </a:br>
            <a:r>
              <a:rPr kumimoji="0" lang="tr-TR" altLang="tr-TR" sz="2000" b="0" i="0" u="none" strike="noStrike" cap="none" normalizeH="0" baseline="0" dirty="0">
                <a:ln>
                  <a:noFill/>
                </a:ln>
                <a:solidFill>
                  <a:srgbClr val="292929"/>
                </a:solidFill>
                <a:effectLst/>
                <a:latin typeface="Menlo"/>
              </a:rPr>
              <a:t>}</a:t>
            </a:r>
            <a:r>
              <a:rPr kumimoji="0" lang="tr-TR" altLang="tr-TR" sz="2000" b="0" i="0" u="none" strike="noStrike" cap="none" normalizeH="0" baseline="0" dirty="0">
                <a:ln>
                  <a:noFill/>
                </a:ln>
                <a:solidFill>
                  <a:schemeClr val="tx1"/>
                </a:solidFill>
                <a:effectLst/>
              </a:rPr>
              <a:t> </a:t>
            </a:r>
            <a:endParaRPr kumimoji="0" lang="tr-TR" altLang="tr-T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77039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CCB0C71-2093-4C9B-842C-CA9A34BB0ADC}"/>
              </a:ext>
            </a:extLst>
          </p:cNvPr>
          <p:cNvSpPr>
            <a:spLocks noGrp="1"/>
          </p:cNvSpPr>
          <p:nvPr>
            <p:ph idx="1"/>
          </p:nvPr>
        </p:nvSpPr>
        <p:spPr>
          <a:xfrm>
            <a:off x="536359" y="518533"/>
            <a:ext cx="10515600" cy="1026182"/>
          </a:xfrm>
        </p:spPr>
        <p:txBody>
          <a:bodyPr/>
          <a:lstStyle/>
          <a:p>
            <a:pPr algn="l"/>
            <a:r>
              <a:rPr lang="tr-TR" sz="2000" b="1" i="0" dirty="0">
                <a:solidFill>
                  <a:srgbClr val="292929"/>
                </a:solidFill>
                <a:effectLst/>
                <a:latin typeface="charter"/>
              </a:rPr>
              <a:t>Adım 5:</a:t>
            </a:r>
            <a:endParaRPr lang="tr-TR" sz="2000" b="0" i="0" dirty="0">
              <a:solidFill>
                <a:srgbClr val="292929"/>
              </a:solidFill>
              <a:effectLst/>
              <a:latin typeface="charter"/>
            </a:endParaRPr>
          </a:p>
          <a:p>
            <a:pPr algn="l"/>
            <a:r>
              <a:rPr lang="tr-TR" sz="2000" b="0" i="0" dirty="0">
                <a:solidFill>
                  <a:srgbClr val="292929"/>
                </a:solidFill>
                <a:effectLst/>
                <a:latin typeface="charter"/>
              </a:rPr>
              <a:t>AbstractFactory.java</a:t>
            </a:r>
          </a:p>
          <a:p>
            <a:endParaRPr lang="tr-TR" dirty="0"/>
          </a:p>
        </p:txBody>
      </p:sp>
      <p:sp>
        <p:nvSpPr>
          <p:cNvPr id="4" name="Rectangle 1">
            <a:extLst>
              <a:ext uri="{FF2B5EF4-FFF2-40B4-BE49-F238E27FC236}">
                <a16:creationId xmlns:a16="http://schemas.microsoft.com/office/drawing/2014/main" id="{EEFCCB57-5CBB-4238-96B6-789E88CF9AEA}"/>
              </a:ext>
            </a:extLst>
          </p:cNvPr>
          <p:cNvSpPr>
            <a:spLocks noChangeArrowheads="1"/>
          </p:cNvSpPr>
          <p:nvPr/>
        </p:nvSpPr>
        <p:spPr bwMode="auto">
          <a:xfrm>
            <a:off x="938074" y="2041864"/>
            <a:ext cx="4143698" cy="220561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err="1">
                <a:ln>
                  <a:noFill/>
                </a:ln>
                <a:solidFill>
                  <a:srgbClr val="292929"/>
                </a:solidFill>
                <a:effectLst/>
                <a:latin typeface="Menlo"/>
              </a:rPr>
              <a:t>public</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abstract</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class</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AbstractFactory</a:t>
            </a:r>
            <a:r>
              <a:rPr kumimoji="0" lang="tr-TR" altLang="tr-TR" sz="2000" b="0" i="0" u="none" strike="noStrike" cap="none" normalizeH="0" baseline="0" dirty="0">
                <a:ln>
                  <a:noFill/>
                </a:ln>
                <a:solidFill>
                  <a:srgbClr val="292929"/>
                </a:solidFill>
                <a:effectLst/>
                <a:latin typeface="Menlo"/>
              </a:rPr>
              <a:t>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2000" b="0" i="0" u="none" strike="noStrike" cap="none" normalizeH="0" baseline="0" dirty="0">
              <a:ln>
                <a:noFill/>
              </a:ln>
              <a:solidFill>
                <a:srgbClr val="292929"/>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err="1">
                <a:ln>
                  <a:noFill/>
                </a:ln>
                <a:solidFill>
                  <a:srgbClr val="292929"/>
                </a:solidFill>
                <a:effectLst/>
                <a:latin typeface="Menlo"/>
              </a:rPr>
              <a:t>abstract</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Color</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getColor</a:t>
            </a:r>
            <a:r>
              <a:rPr kumimoji="0" lang="tr-TR" altLang="tr-TR" sz="2000" b="0" i="0" u="none" strike="noStrike" cap="none" normalizeH="0" baseline="0" dirty="0">
                <a:ln>
                  <a:noFill/>
                </a:ln>
                <a:solidFill>
                  <a:srgbClr val="292929"/>
                </a:solidFill>
                <a:effectLst/>
                <a:latin typeface="Menlo"/>
              </a:rPr>
              <a:t>(</a:t>
            </a:r>
            <a:r>
              <a:rPr kumimoji="0" lang="tr-TR" altLang="tr-TR" sz="2000" b="0" i="0" u="none" strike="noStrike" cap="none" normalizeH="0" baseline="0" dirty="0" err="1">
                <a:ln>
                  <a:noFill/>
                </a:ln>
                <a:solidFill>
                  <a:srgbClr val="292929"/>
                </a:solidFill>
                <a:effectLst/>
                <a:latin typeface="Menlo"/>
              </a:rPr>
              <a:t>String</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color</a:t>
            </a:r>
            <a:r>
              <a:rPr kumimoji="0" lang="tr-TR" altLang="tr-TR" sz="2000" b="0" i="0" u="none" strike="noStrike" cap="none" normalizeH="0" baseline="0" dirty="0">
                <a:ln>
                  <a:noFill/>
                </a:ln>
                <a:solidFill>
                  <a:srgbClr val="292929"/>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solidFill>
                  <a:srgbClr val="292929"/>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err="1">
                <a:ln>
                  <a:noFill/>
                </a:ln>
                <a:solidFill>
                  <a:srgbClr val="292929"/>
                </a:solidFill>
                <a:effectLst/>
                <a:latin typeface="Menlo"/>
              </a:rPr>
              <a:t>abstract</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Shape</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getShape</a:t>
            </a:r>
            <a:r>
              <a:rPr kumimoji="0" lang="tr-TR" altLang="tr-TR" sz="2000" b="0" i="0" u="none" strike="noStrike" cap="none" normalizeH="0" baseline="0" dirty="0">
                <a:ln>
                  <a:noFill/>
                </a:ln>
                <a:solidFill>
                  <a:srgbClr val="292929"/>
                </a:solidFill>
                <a:effectLst/>
                <a:latin typeface="Menlo"/>
              </a:rPr>
              <a:t>(</a:t>
            </a:r>
            <a:r>
              <a:rPr kumimoji="0" lang="tr-TR" altLang="tr-TR" sz="2000" b="0" i="0" u="none" strike="noStrike" cap="none" normalizeH="0" baseline="0" dirty="0" err="1">
                <a:ln>
                  <a:noFill/>
                </a:ln>
                <a:solidFill>
                  <a:srgbClr val="292929"/>
                </a:solidFill>
                <a:effectLst/>
                <a:latin typeface="Menlo"/>
              </a:rPr>
              <a:t>String</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shape</a:t>
            </a:r>
            <a:r>
              <a:rPr kumimoji="0" lang="tr-TR" altLang="tr-TR" sz="2000" b="0" i="0" u="none" strike="noStrike" cap="none" normalizeH="0" baseline="0" dirty="0">
                <a:ln>
                  <a:noFill/>
                </a:ln>
                <a:solidFill>
                  <a:srgbClr val="292929"/>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a:ln>
                  <a:noFill/>
                </a:ln>
                <a:solidFill>
                  <a:schemeClr val="tx1"/>
                </a:solidFill>
                <a:effectLst/>
              </a:rPr>
              <a:t> </a:t>
            </a:r>
            <a:endParaRPr kumimoji="0" lang="tr-TR" altLang="tr-T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16432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29436B5-812C-463A-BEAE-C7B30835B262}"/>
              </a:ext>
            </a:extLst>
          </p:cNvPr>
          <p:cNvSpPr>
            <a:spLocks noGrp="1"/>
          </p:cNvSpPr>
          <p:nvPr>
            <p:ph idx="1"/>
          </p:nvPr>
        </p:nvSpPr>
        <p:spPr>
          <a:xfrm>
            <a:off x="420949" y="497150"/>
            <a:ext cx="10515600" cy="937405"/>
          </a:xfrm>
        </p:spPr>
        <p:txBody>
          <a:bodyPr/>
          <a:lstStyle/>
          <a:p>
            <a:pPr algn="l"/>
            <a:r>
              <a:rPr lang="tr-TR" sz="2000" b="1" i="0" dirty="0">
                <a:solidFill>
                  <a:srgbClr val="292929"/>
                </a:solidFill>
                <a:effectLst/>
                <a:latin typeface="charter"/>
              </a:rPr>
              <a:t>Adım 6:</a:t>
            </a:r>
            <a:endParaRPr lang="tr-TR" sz="2000" b="0" i="0" dirty="0">
              <a:solidFill>
                <a:srgbClr val="292929"/>
              </a:solidFill>
              <a:effectLst/>
              <a:latin typeface="charter"/>
            </a:endParaRPr>
          </a:p>
          <a:p>
            <a:pPr algn="l"/>
            <a:r>
              <a:rPr lang="tr-TR" sz="2000" b="0" i="0" dirty="0">
                <a:solidFill>
                  <a:srgbClr val="292929"/>
                </a:solidFill>
                <a:effectLst/>
                <a:latin typeface="charter"/>
              </a:rPr>
              <a:t>ShapeFactory.java</a:t>
            </a:r>
          </a:p>
          <a:p>
            <a:endParaRPr lang="tr-TR" dirty="0"/>
          </a:p>
        </p:txBody>
      </p:sp>
      <p:sp>
        <p:nvSpPr>
          <p:cNvPr id="4" name="Rectangle 1">
            <a:extLst>
              <a:ext uri="{FF2B5EF4-FFF2-40B4-BE49-F238E27FC236}">
                <a16:creationId xmlns:a16="http://schemas.microsoft.com/office/drawing/2014/main" id="{7E3B1934-FD1C-41D1-9683-7BB4CD34B11A}"/>
              </a:ext>
            </a:extLst>
          </p:cNvPr>
          <p:cNvSpPr>
            <a:spLocks noChangeArrowheads="1"/>
          </p:cNvSpPr>
          <p:nvPr/>
        </p:nvSpPr>
        <p:spPr bwMode="auto">
          <a:xfrm>
            <a:off x="6330133" y="497150"/>
            <a:ext cx="5361019" cy="5591161"/>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err="1">
                <a:ln>
                  <a:noFill/>
                </a:ln>
                <a:solidFill>
                  <a:srgbClr val="292929"/>
                </a:solidFill>
                <a:effectLst/>
                <a:latin typeface="Menlo"/>
              </a:rPr>
              <a:t>public</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class</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ShapeFactory</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extends</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AbstractFactory</a:t>
            </a:r>
            <a:r>
              <a:rPr kumimoji="0" lang="tr-TR" altLang="tr-TR" sz="2000" b="0" i="0" u="none" strike="noStrike" cap="none" normalizeH="0" baseline="0" dirty="0">
                <a:ln>
                  <a:noFill/>
                </a:ln>
                <a:solidFill>
                  <a:srgbClr val="292929"/>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solidFill>
                  <a:srgbClr val="292929"/>
                </a:solidFill>
                <a:effectLst/>
                <a:latin typeface="Menlo"/>
              </a:rPr>
              <a:t>@Override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err="1">
                <a:ln>
                  <a:noFill/>
                </a:ln>
                <a:solidFill>
                  <a:srgbClr val="292929"/>
                </a:solidFill>
                <a:effectLst/>
                <a:latin typeface="Menlo"/>
              </a:rPr>
              <a:t>Color</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getColor</a:t>
            </a:r>
            <a:r>
              <a:rPr kumimoji="0" lang="tr-TR" altLang="tr-TR" sz="2000" b="0" i="0" u="none" strike="noStrike" cap="none" normalizeH="0" baseline="0" dirty="0">
                <a:ln>
                  <a:noFill/>
                </a:ln>
                <a:solidFill>
                  <a:srgbClr val="292929"/>
                </a:solidFill>
                <a:effectLst/>
                <a:latin typeface="Menlo"/>
              </a:rPr>
              <a:t>(</a:t>
            </a:r>
            <a:r>
              <a:rPr kumimoji="0" lang="tr-TR" altLang="tr-TR" sz="2000" b="0" i="0" u="none" strike="noStrike" cap="none" normalizeH="0" baseline="0" dirty="0" err="1">
                <a:ln>
                  <a:noFill/>
                </a:ln>
                <a:solidFill>
                  <a:srgbClr val="292929"/>
                </a:solidFill>
                <a:effectLst/>
                <a:latin typeface="Menlo"/>
              </a:rPr>
              <a:t>String</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color</a:t>
            </a:r>
            <a:r>
              <a:rPr kumimoji="0" lang="tr-TR" altLang="tr-TR" sz="2000" b="0" i="0" u="none" strike="noStrike" cap="none" normalizeH="0" baseline="0" dirty="0">
                <a:ln>
                  <a:noFill/>
                </a:ln>
                <a:solidFill>
                  <a:srgbClr val="292929"/>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return</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null</a:t>
            </a:r>
            <a:r>
              <a:rPr kumimoji="0" lang="tr-TR" altLang="tr-TR" sz="2000" b="0" i="0" u="none" strike="noStrike" cap="none" normalizeH="0" baseline="0" dirty="0">
                <a:ln>
                  <a:noFill/>
                </a:ln>
                <a:solidFill>
                  <a:srgbClr val="292929"/>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solidFill>
                  <a:srgbClr val="292929"/>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solidFill>
                  <a:srgbClr val="292929"/>
                </a:solidFill>
                <a:effectLst/>
                <a:latin typeface="Menlo"/>
              </a:rPr>
              <a:t> @Override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err="1">
                <a:ln>
                  <a:noFill/>
                </a:ln>
                <a:solidFill>
                  <a:srgbClr val="292929"/>
                </a:solidFill>
                <a:effectLst/>
                <a:latin typeface="Menlo"/>
              </a:rPr>
              <a:t>Shape</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getShape</a:t>
            </a:r>
            <a:r>
              <a:rPr kumimoji="0" lang="tr-TR" altLang="tr-TR" sz="2000" b="0" i="0" u="none" strike="noStrike" cap="none" normalizeH="0" baseline="0" dirty="0">
                <a:ln>
                  <a:noFill/>
                </a:ln>
                <a:solidFill>
                  <a:srgbClr val="292929"/>
                </a:solidFill>
                <a:effectLst/>
                <a:latin typeface="Menlo"/>
              </a:rPr>
              <a:t>(</a:t>
            </a:r>
            <a:r>
              <a:rPr kumimoji="0" lang="tr-TR" altLang="tr-TR" sz="2000" b="0" i="0" u="none" strike="noStrike" cap="none" normalizeH="0" baseline="0" dirty="0" err="1">
                <a:ln>
                  <a:noFill/>
                </a:ln>
                <a:solidFill>
                  <a:srgbClr val="292929"/>
                </a:solidFill>
                <a:effectLst/>
                <a:latin typeface="Menlo"/>
              </a:rPr>
              <a:t>String</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shape</a:t>
            </a:r>
            <a:r>
              <a:rPr kumimoji="0" lang="tr-TR" altLang="tr-TR" sz="2000" b="0" i="0" u="none" strike="noStrike" cap="none" normalizeH="0" baseline="0" dirty="0">
                <a:ln>
                  <a:noFill/>
                </a:ln>
                <a:solidFill>
                  <a:srgbClr val="292929"/>
                </a:solidFill>
                <a:effectLst/>
                <a:latin typeface="Menlo"/>
              </a:rPr>
              <a:t> ) {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err="1">
                <a:ln>
                  <a:noFill/>
                </a:ln>
                <a:solidFill>
                  <a:srgbClr val="292929"/>
                </a:solidFill>
                <a:effectLst/>
                <a:latin typeface="Menlo"/>
              </a:rPr>
              <a:t>if</a:t>
            </a:r>
            <a:r>
              <a:rPr kumimoji="0" lang="tr-TR" altLang="tr-TR" sz="2000" b="0" i="0" u="none" strike="noStrike" cap="none" normalizeH="0" baseline="0" dirty="0">
                <a:ln>
                  <a:noFill/>
                </a:ln>
                <a:solidFill>
                  <a:srgbClr val="292929"/>
                </a:solidFill>
                <a:effectLst/>
                <a:latin typeface="Menlo"/>
              </a:rPr>
              <a:t>(</a:t>
            </a:r>
            <a:r>
              <a:rPr kumimoji="0" lang="tr-TR" altLang="tr-TR" sz="2000" b="0" i="0" u="none" strike="noStrike" cap="none" normalizeH="0" baseline="0" dirty="0" err="1">
                <a:ln>
                  <a:noFill/>
                </a:ln>
                <a:solidFill>
                  <a:srgbClr val="292929"/>
                </a:solidFill>
                <a:effectLst/>
                <a:latin typeface="Menlo"/>
              </a:rPr>
              <a:t>shape.equalsIgnoreCase</a:t>
            </a:r>
            <a:r>
              <a:rPr kumimoji="0" lang="tr-TR" altLang="tr-TR" sz="2000" b="0" i="0" u="none" strike="noStrike" cap="none" normalizeH="0" baseline="0" dirty="0">
                <a:ln>
                  <a:noFill/>
                </a:ln>
                <a:solidFill>
                  <a:srgbClr val="292929"/>
                </a:solidFill>
                <a:effectLst/>
                <a:latin typeface="Menlo"/>
              </a:rPr>
              <a:t>("</a:t>
            </a:r>
            <a:r>
              <a:rPr kumimoji="0" lang="tr-TR" altLang="tr-TR" sz="2000" b="0" i="0" u="none" strike="noStrike" cap="none" normalizeH="0" baseline="0" dirty="0" err="1">
                <a:ln>
                  <a:noFill/>
                </a:ln>
                <a:solidFill>
                  <a:srgbClr val="292929"/>
                </a:solidFill>
                <a:effectLst/>
                <a:latin typeface="Menlo"/>
              </a:rPr>
              <a:t>circle</a:t>
            </a:r>
            <a:r>
              <a:rPr kumimoji="0" lang="tr-TR" altLang="tr-TR" sz="2000" b="0" i="0" u="none" strike="noStrike" cap="none" normalizeH="0" baseline="0" dirty="0">
                <a:ln>
                  <a:noFill/>
                </a:ln>
                <a:solidFill>
                  <a:srgbClr val="292929"/>
                </a:solidFill>
                <a:effectLst/>
                <a:latin typeface="Menlo"/>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return</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new</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Circle</a:t>
            </a:r>
            <a:r>
              <a:rPr kumimoji="0" lang="tr-TR" altLang="tr-TR" sz="2000" b="0" i="0" u="none" strike="noStrike" cap="none" normalizeH="0" baseline="0" dirty="0">
                <a:ln>
                  <a:noFill/>
                </a:ln>
                <a:solidFill>
                  <a:srgbClr val="292929"/>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solidFill>
                  <a:srgbClr val="292929"/>
                </a:solidFill>
                <a:effectLst/>
                <a:latin typeface="Menlo"/>
              </a:rPr>
              <a:t> else </a:t>
            </a:r>
            <a:r>
              <a:rPr kumimoji="0" lang="tr-TR" altLang="tr-TR" sz="2000" b="0" i="0" u="none" strike="noStrike" cap="none" normalizeH="0" baseline="0" dirty="0" err="1">
                <a:ln>
                  <a:noFill/>
                </a:ln>
                <a:solidFill>
                  <a:srgbClr val="292929"/>
                </a:solidFill>
                <a:effectLst/>
                <a:latin typeface="Menlo"/>
              </a:rPr>
              <a:t>if</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shape.equalsIgnoreCase</a:t>
            </a:r>
            <a:r>
              <a:rPr kumimoji="0" lang="tr-TR" altLang="tr-TR" sz="2000" b="0" i="0" u="none" strike="noStrike" cap="none" normalizeH="0" baseline="0" dirty="0">
                <a:ln>
                  <a:noFill/>
                </a:ln>
                <a:solidFill>
                  <a:srgbClr val="292929"/>
                </a:solidFill>
                <a:effectLst/>
                <a:latin typeface="Menlo"/>
              </a:rPr>
              <a:t>("</a:t>
            </a:r>
            <a:r>
              <a:rPr kumimoji="0" lang="tr-TR" altLang="tr-TR" sz="2000" b="0" i="0" u="none" strike="noStrike" cap="none" normalizeH="0" baseline="0" dirty="0" err="1">
                <a:ln>
                  <a:noFill/>
                </a:ln>
                <a:solidFill>
                  <a:srgbClr val="292929"/>
                </a:solidFill>
                <a:effectLst/>
                <a:latin typeface="Menlo"/>
              </a:rPr>
              <a:t>square</a:t>
            </a:r>
            <a:r>
              <a:rPr kumimoji="0" lang="tr-TR" altLang="tr-TR" sz="2000" b="0" i="0" u="none" strike="noStrike" cap="none" normalizeH="0" baseline="0" dirty="0">
                <a:ln>
                  <a:noFill/>
                </a:ln>
                <a:solidFill>
                  <a:srgbClr val="292929"/>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return</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new</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Square</a:t>
            </a:r>
            <a:r>
              <a:rPr kumimoji="0" lang="tr-TR" altLang="tr-TR" sz="2000" b="0" i="0" u="none" strike="noStrike" cap="none" normalizeH="0" baseline="0" dirty="0">
                <a:ln>
                  <a:noFill/>
                </a:ln>
                <a:solidFill>
                  <a:srgbClr val="292929"/>
                </a:solidFill>
                <a:effectLst/>
                <a:latin typeface="Menlo"/>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solidFill>
                  <a:srgbClr val="292929"/>
                </a:solidFill>
                <a:effectLst/>
                <a:latin typeface="Menlo"/>
              </a:rPr>
              <a:t>else </a:t>
            </a:r>
            <a:r>
              <a:rPr kumimoji="0" lang="tr-TR" altLang="tr-TR" sz="2000" b="0" i="0" u="none" strike="noStrike" cap="none" normalizeH="0" baseline="0" dirty="0" err="1">
                <a:ln>
                  <a:noFill/>
                </a:ln>
                <a:solidFill>
                  <a:srgbClr val="292929"/>
                </a:solidFill>
                <a:effectLst/>
                <a:latin typeface="Menlo"/>
              </a:rPr>
              <a:t>if</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shape.equalsIgnoreCase</a:t>
            </a:r>
            <a:r>
              <a:rPr kumimoji="0" lang="tr-TR" altLang="tr-TR" sz="2000" b="0" i="0" u="none" strike="noStrike" cap="none" normalizeH="0" baseline="0" dirty="0">
                <a:ln>
                  <a:noFill/>
                </a:ln>
                <a:solidFill>
                  <a:srgbClr val="292929"/>
                </a:solidFill>
                <a:effectLst/>
                <a:latin typeface="Menlo"/>
              </a:rPr>
              <a:t>("</a:t>
            </a:r>
            <a:r>
              <a:rPr kumimoji="0" lang="tr-TR" altLang="tr-TR" sz="2000" b="0" i="0" u="none" strike="noStrike" cap="none" normalizeH="0" baseline="0" dirty="0" err="1">
                <a:ln>
                  <a:noFill/>
                </a:ln>
                <a:solidFill>
                  <a:srgbClr val="292929"/>
                </a:solidFill>
                <a:effectLst/>
                <a:latin typeface="Menlo"/>
              </a:rPr>
              <a:t>rectangle</a:t>
            </a:r>
            <a:r>
              <a:rPr kumimoji="0" lang="tr-TR" altLang="tr-TR" sz="2000" b="0" i="0" u="none" strike="noStrike" cap="none" normalizeH="0" baseline="0" dirty="0">
                <a:ln>
                  <a:noFill/>
                </a:ln>
                <a:solidFill>
                  <a:srgbClr val="292929"/>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return</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new</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Rectangle</a:t>
            </a:r>
            <a:r>
              <a:rPr kumimoji="0" lang="tr-TR" altLang="tr-TR" sz="2000" b="0" i="0" u="none" strike="noStrike" cap="none" normalizeH="0" baseline="0" dirty="0">
                <a:ln>
                  <a:noFill/>
                </a:ln>
                <a:solidFill>
                  <a:srgbClr val="292929"/>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solidFill>
                  <a:srgbClr val="292929"/>
                </a:solidFill>
                <a:effectLst/>
                <a:latin typeface="Menlo"/>
              </a:rPr>
              <a:t>          }</a:t>
            </a:r>
            <a:br>
              <a:rPr kumimoji="0" lang="tr-TR" altLang="tr-TR" sz="2000" b="0" i="0" u="none" strike="noStrike" cap="none" normalizeH="0" baseline="0" dirty="0">
                <a:ln>
                  <a:noFill/>
                </a:ln>
                <a:solidFill>
                  <a:srgbClr val="292929"/>
                </a:solidFill>
                <a:effectLst/>
                <a:latin typeface="Menlo"/>
              </a:rPr>
            </a:b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return</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null</a:t>
            </a:r>
            <a:r>
              <a:rPr kumimoji="0" lang="tr-TR" altLang="tr-TR" sz="2000" b="0" i="0" u="none" strike="noStrike" cap="none" normalizeH="0" baseline="0" dirty="0">
                <a:ln>
                  <a:noFill/>
                </a:ln>
                <a:solidFill>
                  <a:srgbClr val="292929"/>
                </a:solidFill>
                <a:effectLst/>
                <a:latin typeface="Menlo"/>
              </a:rPr>
              <a:t>;</a:t>
            </a:r>
            <a:br>
              <a:rPr kumimoji="0" lang="tr-TR" altLang="tr-TR" sz="2000" b="0" i="0" u="none" strike="noStrike" cap="none" normalizeH="0" baseline="0" dirty="0">
                <a:ln>
                  <a:noFill/>
                </a:ln>
                <a:solidFill>
                  <a:srgbClr val="292929"/>
                </a:solidFill>
                <a:effectLst/>
                <a:latin typeface="Menlo"/>
              </a:rPr>
            </a:br>
            <a:r>
              <a:rPr kumimoji="0" lang="tr-TR" altLang="tr-TR" sz="2000" b="0" i="0" u="none" strike="noStrike" cap="none" normalizeH="0" baseline="0" dirty="0">
                <a:ln>
                  <a:noFill/>
                </a:ln>
                <a:solidFill>
                  <a:srgbClr val="292929"/>
                </a:solidFill>
                <a:effectLst/>
                <a:latin typeface="Menlo"/>
              </a:rPr>
              <a:t>          }</a:t>
            </a:r>
            <a:br>
              <a:rPr kumimoji="0" lang="tr-TR" altLang="tr-TR" sz="2000" b="0" i="0" u="none" strike="noStrike" cap="none" normalizeH="0" baseline="0" dirty="0">
                <a:ln>
                  <a:noFill/>
                </a:ln>
                <a:solidFill>
                  <a:srgbClr val="292929"/>
                </a:solidFill>
                <a:effectLst/>
                <a:latin typeface="Menlo"/>
              </a:rPr>
            </a:br>
            <a:r>
              <a:rPr kumimoji="0" lang="tr-TR" altLang="tr-TR" sz="2000" b="0" i="0" u="none" strike="noStrike" cap="none" normalizeH="0" baseline="0" dirty="0">
                <a:ln>
                  <a:noFill/>
                </a:ln>
                <a:solidFill>
                  <a:srgbClr val="292929"/>
                </a:solidFill>
                <a:effectLst/>
                <a:latin typeface="Menlo"/>
              </a:rPr>
              <a:t>}</a:t>
            </a:r>
            <a:r>
              <a:rPr kumimoji="0" lang="tr-TR" altLang="tr-TR" sz="2000" b="0" i="0" u="none" strike="noStrike" cap="none" normalizeH="0" baseline="0" dirty="0">
                <a:ln>
                  <a:noFill/>
                </a:ln>
                <a:solidFill>
                  <a:schemeClr val="tx1"/>
                </a:solidFill>
                <a:effectLst/>
              </a:rPr>
              <a:t> </a:t>
            </a:r>
            <a:endParaRPr kumimoji="0" lang="tr-TR" altLang="tr-T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8955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CF75E48-7494-40A6-B89F-DE85A6B158A6}"/>
              </a:ext>
            </a:extLst>
          </p:cNvPr>
          <p:cNvSpPr>
            <a:spLocks noGrp="1"/>
          </p:cNvSpPr>
          <p:nvPr>
            <p:ph idx="1"/>
          </p:nvPr>
        </p:nvSpPr>
        <p:spPr>
          <a:xfrm>
            <a:off x="385943" y="506028"/>
            <a:ext cx="10515600" cy="413623"/>
          </a:xfrm>
        </p:spPr>
        <p:txBody>
          <a:bodyPr>
            <a:normAutofit/>
          </a:bodyPr>
          <a:lstStyle/>
          <a:p>
            <a:r>
              <a:rPr lang="tr-TR" sz="2000" b="0" i="0" dirty="0">
                <a:solidFill>
                  <a:srgbClr val="292929"/>
                </a:solidFill>
                <a:effectLst/>
                <a:latin typeface="charter"/>
              </a:rPr>
              <a:t>ColorFactory.java</a:t>
            </a:r>
            <a:endParaRPr lang="tr-TR" sz="2000" dirty="0"/>
          </a:p>
        </p:txBody>
      </p:sp>
      <p:sp>
        <p:nvSpPr>
          <p:cNvPr id="4" name="Rectangle 1">
            <a:extLst>
              <a:ext uri="{FF2B5EF4-FFF2-40B4-BE49-F238E27FC236}">
                <a16:creationId xmlns:a16="http://schemas.microsoft.com/office/drawing/2014/main" id="{3454D236-E283-4BA0-B668-35C65840A5EF}"/>
              </a:ext>
            </a:extLst>
          </p:cNvPr>
          <p:cNvSpPr>
            <a:spLocks noChangeArrowheads="1"/>
          </p:cNvSpPr>
          <p:nvPr/>
        </p:nvSpPr>
        <p:spPr bwMode="auto">
          <a:xfrm>
            <a:off x="6422254" y="506028"/>
            <a:ext cx="5276060" cy="6206714"/>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err="1">
                <a:ln>
                  <a:noFill/>
                </a:ln>
                <a:solidFill>
                  <a:srgbClr val="292929"/>
                </a:solidFill>
                <a:effectLst/>
                <a:latin typeface="Menlo"/>
              </a:rPr>
              <a:t>public</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class</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ColorFactory</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extends</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AbstractFactory</a:t>
            </a:r>
            <a:r>
              <a:rPr kumimoji="0" lang="tr-TR" altLang="tr-TR" sz="2000" b="0" i="0" u="none" strike="noStrike" cap="none" normalizeH="0" baseline="0" dirty="0">
                <a:ln>
                  <a:noFill/>
                </a:ln>
                <a:solidFill>
                  <a:srgbClr val="292929"/>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solidFill>
                  <a:srgbClr val="292929"/>
                </a:solidFill>
                <a:effectLst/>
                <a:latin typeface="Menlo"/>
              </a:rPr>
              <a:t> @Override</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Color</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getColor</a:t>
            </a:r>
            <a:r>
              <a:rPr kumimoji="0" lang="tr-TR" altLang="tr-TR" sz="2000" b="0" i="0" u="none" strike="noStrike" cap="none" normalizeH="0" baseline="0" dirty="0">
                <a:ln>
                  <a:noFill/>
                </a:ln>
                <a:solidFill>
                  <a:srgbClr val="292929"/>
                </a:solidFill>
                <a:effectLst/>
                <a:latin typeface="Menlo"/>
              </a:rPr>
              <a:t>(</a:t>
            </a:r>
            <a:r>
              <a:rPr kumimoji="0" lang="tr-TR" altLang="tr-TR" sz="2000" b="0" i="0" u="none" strike="noStrike" cap="none" normalizeH="0" baseline="0" dirty="0" err="1">
                <a:ln>
                  <a:noFill/>
                </a:ln>
                <a:solidFill>
                  <a:srgbClr val="292929"/>
                </a:solidFill>
                <a:effectLst/>
                <a:latin typeface="Menlo"/>
              </a:rPr>
              <a:t>String</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color</a:t>
            </a:r>
            <a:r>
              <a:rPr kumimoji="0" lang="tr-TR" altLang="tr-TR" sz="2000" b="0" i="0" u="none" strike="noStrike" cap="none" normalizeH="0" baseline="0" dirty="0">
                <a:ln>
                  <a:noFill/>
                </a:ln>
                <a:solidFill>
                  <a:srgbClr val="292929"/>
                </a:solidFill>
                <a:effectLst/>
                <a:latin typeface="Menlo"/>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err="1">
                <a:ln>
                  <a:noFill/>
                </a:ln>
                <a:solidFill>
                  <a:srgbClr val="292929"/>
                </a:solidFill>
                <a:effectLst/>
                <a:latin typeface="Menlo"/>
              </a:rPr>
              <a:t>if</a:t>
            </a:r>
            <a:r>
              <a:rPr kumimoji="0" lang="tr-TR" altLang="tr-TR" sz="2000" b="0" i="0" u="none" strike="noStrike" cap="none" normalizeH="0" baseline="0" dirty="0">
                <a:ln>
                  <a:noFill/>
                </a:ln>
                <a:solidFill>
                  <a:srgbClr val="292929"/>
                </a:solidFill>
                <a:effectLst/>
                <a:latin typeface="Menlo"/>
              </a:rPr>
              <a:t>(</a:t>
            </a:r>
            <a:r>
              <a:rPr kumimoji="0" lang="tr-TR" altLang="tr-TR" sz="2000" b="0" i="0" u="none" strike="noStrike" cap="none" normalizeH="0" baseline="0" dirty="0" err="1">
                <a:ln>
                  <a:noFill/>
                </a:ln>
                <a:solidFill>
                  <a:srgbClr val="292929"/>
                </a:solidFill>
                <a:effectLst/>
                <a:latin typeface="Menlo"/>
              </a:rPr>
              <a:t>color.equalsIgnoreCase</a:t>
            </a:r>
            <a:r>
              <a:rPr kumimoji="0" lang="tr-TR" altLang="tr-TR" sz="2000" b="0" i="0" u="none" strike="noStrike" cap="none" normalizeH="0" baseline="0" dirty="0">
                <a:ln>
                  <a:noFill/>
                </a:ln>
                <a:solidFill>
                  <a:srgbClr val="292929"/>
                </a:solidFill>
                <a:effectLst/>
                <a:latin typeface="Menlo"/>
              </a:rPr>
              <a:t>("</a:t>
            </a:r>
            <a:r>
              <a:rPr kumimoji="0" lang="tr-TR" altLang="tr-TR" sz="2000" b="0" i="0" u="none" strike="noStrike" cap="none" normalizeH="0" baseline="0" dirty="0" err="1">
                <a:ln>
                  <a:noFill/>
                </a:ln>
                <a:solidFill>
                  <a:srgbClr val="292929"/>
                </a:solidFill>
                <a:effectLst/>
                <a:latin typeface="Menlo"/>
              </a:rPr>
              <a:t>red</a:t>
            </a:r>
            <a:r>
              <a:rPr kumimoji="0" lang="tr-TR" altLang="tr-TR" sz="2000" b="0" i="0" u="none" strike="noStrike" cap="none" normalizeH="0" baseline="0" dirty="0">
                <a:ln>
                  <a:noFill/>
                </a:ln>
                <a:solidFill>
                  <a:srgbClr val="292929"/>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return</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new</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Red</a:t>
            </a:r>
            <a:r>
              <a:rPr kumimoji="0" lang="tr-TR" altLang="tr-TR" sz="2000" b="0" i="0" u="none" strike="noStrike" cap="none" normalizeH="0" baseline="0" dirty="0">
                <a:ln>
                  <a:noFill/>
                </a:ln>
                <a:solidFill>
                  <a:srgbClr val="292929"/>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solidFill>
                  <a:srgbClr val="292929"/>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solidFill>
                  <a:srgbClr val="292929"/>
                </a:solidFill>
                <a:effectLst/>
                <a:latin typeface="Menlo"/>
              </a:rPr>
              <a:t>else </a:t>
            </a:r>
            <a:r>
              <a:rPr kumimoji="0" lang="tr-TR" altLang="tr-TR" sz="2000" b="0" i="0" u="none" strike="noStrike" cap="none" normalizeH="0" baseline="0" dirty="0" err="1">
                <a:ln>
                  <a:noFill/>
                </a:ln>
                <a:solidFill>
                  <a:srgbClr val="292929"/>
                </a:solidFill>
                <a:effectLst/>
                <a:latin typeface="Menlo"/>
              </a:rPr>
              <a:t>if</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color.equalsIgnoreCase</a:t>
            </a:r>
            <a:r>
              <a:rPr kumimoji="0" lang="tr-TR" altLang="tr-TR" sz="2000" b="0" i="0" u="none" strike="noStrike" cap="none" normalizeH="0" baseline="0" dirty="0">
                <a:ln>
                  <a:noFill/>
                </a:ln>
                <a:solidFill>
                  <a:srgbClr val="292929"/>
                </a:solidFill>
                <a:effectLst/>
                <a:latin typeface="Menlo"/>
              </a:rPr>
              <a:t>("</a:t>
            </a:r>
            <a:r>
              <a:rPr kumimoji="0" lang="tr-TR" altLang="tr-TR" sz="2000" b="0" i="0" u="none" strike="noStrike" cap="none" normalizeH="0" baseline="0" dirty="0" err="1">
                <a:ln>
                  <a:noFill/>
                </a:ln>
                <a:solidFill>
                  <a:srgbClr val="292929"/>
                </a:solidFill>
                <a:effectLst/>
                <a:latin typeface="Menlo"/>
              </a:rPr>
              <a:t>blue</a:t>
            </a:r>
            <a:r>
              <a:rPr kumimoji="0" lang="tr-TR" altLang="tr-TR" sz="2000" b="0" i="0" u="none" strike="noStrike" cap="none" normalizeH="0" baseline="0" dirty="0">
                <a:ln>
                  <a:noFill/>
                </a:ln>
                <a:solidFill>
                  <a:srgbClr val="292929"/>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return</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new</a:t>
            </a:r>
            <a:r>
              <a:rPr kumimoji="0" lang="tr-TR" altLang="tr-TR" sz="2000" b="0" i="0" u="none" strike="noStrike" cap="none" normalizeH="0" baseline="0" dirty="0">
                <a:ln>
                  <a:noFill/>
                </a:ln>
                <a:solidFill>
                  <a:srgbClr val="292929"/>
                </a:solidFill>
                <a:effectLst/>
                <a:latin typeface="Menlo"/>
              </a:rPr>
              <a:t> Blue();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solidFill>
                  <a:srgbClr val="292929"/>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solidFill>
                  <a:srgbClr val="292929"/>
                </a:solidFill>
                <a:effectLst/>
                <a:latin typeface="Menlo"/>
              </a:rPr>
              <a:t> else </a:t>
            </a:r>
            <a:r>
              <a:rPr kumimoji="0" lang="tr-TR" altLang="tr-TR" sz="2000" b="0" i="0" u="none" strike="noStrike" cap="none" normalizeH="0" baseline="0" dirty="0" err="1">
                <a:ln>
                  <a:noFill/>
                </a:ln>
                <a:solidFill>
                  <a:srgbClr val="292929"/>
                </a:solidFill>
                <a:effectLst/>
                <a:latin typeface="Menlo"/>
              </a:rPr>
              <a:t>if</a:t>
            </a:r>
            <a:r>
              <a:rPr kumimoji="0" lang="tr-TR" altLang="tr-TR" sz="2000" b="0" i="0" u="none" strike="noStrike" cap="none" normalizeH="0" baseline="0" dirty="0">
                <a:ln>
                  <a:noFill/>
                </a:ln>
                <a:solidFill>
                  <a:srgbClr val="292929"/>
                </a:solidFill>
                <a:effectLst/>
                <a:latin typeface="Menlo"/>
              </a:rPr>
              <a:t>(</a:t>
            </a:r>
            <a:r>
              <a:rPr kumimoji="0" lang="tr-TR" altLang="tr-TR" sz="2000" b="0" i="0" u="none" strike="noStrike" cap="none" normalizeH="0" baseline="0" dirty="0" err="1">
                <a:ln>
                  <a:noFill/>
                </a:ln>
                <a:solidFill>
                  <a:srgbClr val="292929"/>
                </a:solidFill>
                <a:effectLst/>
                <a:latin typeface="Menlo"/>
              </a:rPr>
              <a:t>color.equalsIgnoreCase</a:t>
            </a:r>
            <a:r>
              <a:rPr kumimoji="0" lang="tr-TR" altLang="tr-TR" sz="2000" b="0" i="0" u="none" strike="noStrike" cap="none" normalizeH="0" baseline="0" dirty="0">
                <a:ln>
                  <a:noFill/>
                </a:ln>
                <a:solidFill>
                  <a:srgbClr val="292929"/>
                </a:solidFill>
                <a:effectLst/>
                <a:latin typeface="Menlo"/>
              </a:rPr>
              <a:t>("</a:t>
            </a:r>
            <a:r>
              <a:rPr kumimoji="0" lang="tr-TR" altLang="tr-TR" sz="2000" b="0" i="0" u="none" strike="noStrike" cap="none" normalizeH="0" baseline="0" dirty="0" err="1">
                <a:ln>
                  <a:noFill/>
                </a:ln>
                <a:solidFill>
                  <a:srgbClr val="292929"/>
                </a:solidFill>
                <a:effectLst/>
                <a:latin typeface="Menlo"/>
              </a:rPr>
              <a:t>green</a:t>
            </a:r>
            <a:r>
              <a:rPr kumimoji="0" lang="tr-TR" altLang="tr-TR" sz="2000" b="0" i="0" u="none" strike="noStrike" cap="none" normalizeH="0" baseline="0" dirty="0">
                <a:ln>
                  <a:noFill/>
                </a:ln>
                <a:solidFill>
                  <a:srgbClr val="292929"/>
                </a:solidFill>
                <a:effectLst/>
                <a:latin typeface="Menlo"/>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err="1">
                <a:ln>
                  <a:noFill/>
                </a:ln>
                <a:solidFill>
                  <a:srgbClr val="292929"/>
                </a:solidFill>
                <a:effectLst/>
                <a:latin typeface="Menlo"/>
              </a:rPr>
              <a:t>return</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new</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Green</a:t>
            </a:r>
            <a:r>
              <a:rPr kumimoji="0" lang="tr-TR" altLang="tr-TR" sz="2000" b="0" i="0" u="none" strike="noStrike" cap="none" normalizeH="0" baseline="0" dirty="0">
                <a:ln>
                  <a:noFill/>
                </a:ln>
                <a:solidFill>
                  <a:srgbClr val="292929"/>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solidFill>
                  <a:srgbClr val="292929"/>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return</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null</a:t>
            </a:r>
            <a:r>
              <a:rPr kumimoji="0" lang="tr-TR" altLang="tr-TR" sz="2000" b="0" i="0" u="none" strike="noStrike" cap="none" normalizeH="0" baseline="0" dirty="0">
                <a:ln>
                  <a:noFill/>
                </a:ln>
                <a:solidFill>
                  <a:srgbClr val="292929"/>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solidFill>
                  <a:srgbClr val="292929"/>
                </a:solidFill>
                <a:effectLst/>
                <a:latin typeface="Menlo"/>
              </a:rPr>
              <a:t>}</a:t>
            </a:r>
            <a:br>
              <a:rPr kumimoji="0" lang="tr-TR" altLang="tr-TR" sz="2000" b="0" i="0" u="none" strike="noStrike" cap="none" normalizeH="0" baseline="0" dirty="0">
                <a:ln>
                  <a:noFill/>
                </a:ln>
                <a:solidFill>
                  <a:srgbClr val="292929"/>
                </a:solidFill>
                <a:effectLst/>
                <a:latin typeface="Menlo"/>
              </a:rPr>
            </a:br>
            <a:r>
              <a:rPr kumimoji="0" lang="tr-TR" altLang="tr-TR" sz="2000" b="0" i="0" u="none" strike="noStrike" cap="none" normalizeH="0" baseline="0" dirty="0">
                <a:ln>
                  <a:noFill/>
                </a:ln>
                <a:solidFill>
                  <a:srgbClr val="292929"/>
                </a:solidFill>
                <a:effectLst/>
                <a:latin typeface="Menlo"/>
              </a:rPr>
              <a:t>@Override</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Shape</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getShape</a:t>
            </a:r>
            <a:r>
              <a:rPr kumimoji="0" lang="tr-TR" altLang="tr-TR" sz="2000" b="0" i="0" u="none" strike="noStrike" cap="none" normalizeH="0" baseline="0" dirty="0">
                <a:ln>
                  <a:noFill/>
                </a:ln>
                <a:solidFill>
                  <a:srgbClr val="292929"/>
                </a:solidFill>
                <a:effectLst/>
                <a:latin typeface="Menlo"/>
              </a:rPr>
              <a:t>(</a:t>
            </a:r>
            <a:r>
              <a:rPr kumimoji="0" lang="tr-TR" altLang="tr-TR" sz="2000" b="0" i="0" u="none" strike="noStrike" cap="none" normalizeH="0" baseline="0" dirty="0" err="1">
                <a:ln>
                  <a:noFill/>
                </a:ln>
                <a:solidFill>
                  <a:srgbClr val="292929"/>
                </a:solidFill>
                <a:effectLst/>
                <a:latin typeface="Menlo"/>
              </a:rPr>
              <a:t>String</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shape</a:t>
            </a:r>
            <a:r>
              <a:rPr kumimoji="0" lang="tr-TR" altLang="tr-TR" sz="2000" b="0" i="0" u="none" strike="noStrike" cap="none" normalizeH="0" baseline="0" dirty="0">
                <a:ln>
                  <a:noFill/>
                </a:ln>
                <a:solidFill>
                  <a:srgbClr val="292929"/>
                </a:solidFill>
                <a:effectLst/>
                <a:latin typeface="Menlo"/>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err="1">
                <a:ln>
                  <a:noFill/>
                </a:ln>
                <a:solidFill>
                  <a:srgbClr val="292929"/>
                </a:solidFill>
                <a:effectLst/>
                <a:latin typeface="Menlo"/>
              </a:rPr>
              <a:t>return</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null</a:t>
            </a:r>
            <a:r>
              <a:rPr kumimoji="0" lang="tr-TR" altLang="tr-TR" sz="2000" b="0" i="0" u="none" strike="noStrike" cap="none" normalizeH="0" baseline="0" dirty="0">
                <a:ln>
                  <a:noFill/>
                </a:ln>
                <a:solidFill>
                  <a:srgbClr val="292929"/>
                </a:solidFill>
                <a:effectLst/>
                <a:latin typeface="Menlo"/>
              </a:rPr>
              <a:t>;</a:t>
            </a:r>
            <a:br>
              <a:rPr kumimoji="0" lang="tr-TR" altLang="tr-TR" sz="2000" b="0" i="0" u="none" strike="noStrike" cap="none" normalizeH="0" baseline="0" dirty="0">
                <a:ln>
                  <a:noFill/>
                </a:ln>
                <a:solidFill>
                  <a:srgbClr val="292929"/>
                </a:solidFill>
                <a:effectLst/>
                <a:latin typeface="Menlo"/>
              </a:rPr>
            </a:br>
            <a:r>
              <a:rPr kumimoji="0" lang="tr-TR" altLang="tr-TR" sz="2000" b="0" i="0" u="none" strike="noStrike" cap="none" normalizeH="0" baseline="0" dirty="0">
                <a:ln>
                  <a:noFill/>
                </a:ln>
                <a:solidFill>
                  <a:srgbClr val="292929"/>
                </a:solidFill>
                <a:effectLst/>
                <a:latin typeface="Menlo"/>
              </a:rPr>
              <a:t>}</a:t>
            </a:r>
            <a:br>
              <a:rPr kumimoji="0" lang="tr-TR" altLang="tr-TR" sz="2000" b="0" i="0" u="none" strike="noStrike" cap="none" normalizeH="0" baseline="0" dirty="0">
                <a:ln>
                  <a:noFill/>
                </a:ln>
                <a:solidFill>
                  <a:srgbClr val="292929"/>
                </a:solidFill>
                <a:effectLst/>
                <a:latin typeface="Menlo"/>
              </a:rPr>
            </a:br>
            <a:r>
              <a:rPr kumimoji="0" lang="tr-TR" altLang="tr-TR" sz="2000" b="0" i="0" u="none" strike="noStrike" cap="none" normalizeH="0" baseline="0" dirty="0">
                <a:ln>
                  <a:noFill/>
                </a:ln>
                <a:solidFill>
                  <a:srgbClr val="292929"/>
                </a:solidFill>
                <a:effectLst/>
                <a:latin typeface="Menlo"/>
              </a:rPr>
              <a:t>}</a:t>
            </a:r>
            <a:r>
              <a:rPr kumimoji="0" lang="tr-TR" altLang="tr-TR" sz="2000" b="0" i="0" u="none" strike="noStrike" cap="none" normalizeH="0" baseline="0" dirty="0">
                <a:ln>
                  <a:noFill/>
                </a:ln>
                <a:solidFill>
                  <a:schemeClr val="tx1"/>
                </a:solidFill>
                <a:effectLst/>
              </a:rPr>
              <a:t> </a:t>
            </a:r>
            <a:endParaRPr kumimoji="0" lang="tr-TR" altLang="tr-T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02897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E6DB107-C984-4EF4-839B-9C5102676991}"/>
              </a:ext>
            </a:extLst>
          </p:cNvPr>
          <p:cNvSpPr>
            <a:spLocks noGrp="1"/>
          </p:cNvSpPr>
          <p:nvPr>
            <p:ph idx="1"/>
          </p:nvPr>
        </p:nvSpPr>
        <p:spPr>
          <a:xfrm>
            <a:off x="429827" y="491900"/>
            <a:ext cx="10515600" cy="990671"/>
          </a:xfrm>
        </p:spPr>
        <p:txBody>
          <a:bodyPr/>
          <a:lstStyle/>
          <a:p>
            <a:pPr algn="l"/>
            <a:r>
              <a:rPr lang="tr-TR" sz="2000" b="1" i="0" dirty="0">
                <a:solidFill>
                  <a:srgbClr val="292929"/>
                </a:solidFill>
                <a:effectLst/>
                <a:latin typeface="charter"/>
              </a:rPr>
              <a:t>Adım 7:</a:t>
            </a:r>
            <a:endParaRPr lang="tr-TR" sz="2000" b="0" i="0" dirty="0">
              <a:solidFill>
                <a:srgbClr val="292929"/>
              </a:solidFill>
              <a:effectLst/>
              <a:latin typeface="charter"/>
            </a:endParaRPr>
          </a:p>
          <a:p>
            <a:pPr algn="l"/>
            <a:r>
              <a:rPr lang="tr-TR" sz="2000" b="0" i="0" dirty="0">
                <a:solidFill>
                  <a:srgbClr val="292929"/>
                </a:solidFill>
                <a:effectLst/>
                <a:latin typeface="charter"/>
              </a:rPr>
              <a:t>FactoryProducer.java</a:t>
            </a:r>
          </a:p>
          <a:p>
            <a:endParaRPr lang="tr-TR" dirty="0"/>
          </a:p>
        </p:txBody>
      </p:sp>
      <p:sp>
        <p:nvSpPr>
          <p:cNvPr id="4" name="Rectangle 1">
            <a:extLst>
              <a:ext uri="{FF2B5EF4-FFF2-40B4-BE49-F238E27FC236}">
                <a16:creationId xmlns:a16="http://schemas.microsoft.com/office/drawing/2014/main" id="{2A883375-CB8C-4884-94AE-B5D103009CAE}"/>
              </a:ext>
            </a:extLst>
          </p:cNvPr>
          <p:cNvSpPr>
            <a:spLocks noChangeArrowheads="1"/>
          </p:cNvSpPr>
          <p:nvPr/>
        </p:nvSpPr>
        <p:spPr bwMode="auto">
          <a:xfrm>
            <a:off x="5865181" y="1264257"/>
            <a:ext cx="5797485" cy="3744502"/>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err="1">
                <a:ln>
                  <a:noFill/>
                </a:ln>
                <a:solidFill>
                  <a:srgbClr val="292929"/>
                </a:solidFill>
                <a:effectLst/>
                <a:latin typeface="Menlo"/>
              </a:rPr>
              <a:t>public</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class</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FactoryProducer</a:t>
            </a:r>
            <a:r>
              <a:rPr kumimoji="0" lang="tr-TR" altLang="tr-TR" sz="2000" b="0" i="0" u="none" strike="noStrike" cap="none" normalizeH="0" baseline="0" dirty="0">
                <a:ln>
                  <a:noFill/>
                </a:ln>
                <a:solidFill>
                  <a:srgbClr val="292929"/>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public</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static</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AbstractFactory</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getFactory</a:t>
            </a:r>
            <a:r>
              <a:rPr kumimoji="0" lang="tr-TR" altLang="tr-TR" sz="2000" b="0" i="0" u="none" strike="noStrike" cap="none" normalizeH="0" baseline="0" dirty="0">
                <a:ln>
                  <a:noFill/>
                </a:ln>
                <a:solidFill>
                  <a:srgbClr val="292929"/>
                </a:solidFill>
                <a:effectLst/>
                <a:latin typeface="Menlo"/>
              </a:rPr>
              <a:t>(</a:t>
            </a:r>
            <a:r>
              <a:rPr kumimoji="0" lang="tr-TR" altLang="tr-TR" sz="2000" b="0" i="0" u="none" strike="noStrike" cap="none" normalizeH="0" baseline="0" dirty="0" err="1">
                <a:ln>
                  <a:noFill/>
                </a:ln>
                <a:solidFill>
                  <a:srgbClr val="292929"/>
                </a:solidFill>
                <a:effectLst/>
                <a:latin typeface="Menlo"/>
              </a:rPr>
              <a:t>String</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choice</a:t>
            </a:r>
            <a:r>
              <a:rPr kumimoji="0" lang="tr-TR" altLang="tr-TR" sz="2000" b="0" i="0" u="none" strike="noStrike" cap="none" normalizeH="0" baseline="0" dirty="0">
                <a:ln>
                  <a:noFill/>
                </a:ln>
                <a:solidFill>
                  <a:srgbClr val="292929"/>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if</a:t>
            </a:r>
            <a:r>
              <a:rPr kumimoji="0" lang="tr-TR" altLang="tr-TR" sz="2000" b="0" i="0" u="none" strike="noStrike" cap="none" normalizeH="0" baseline="0" dirty="0">
                <a:ln>
                  <a:noFill/>
                </a:ln>
                <a:solidFill>
                  <a:srgbClr val="292929"/>
                </a:solidFill>
                <a:effectLst/>
                <a:latin typeface="Menlo"/>
              </a:rPr>
              <a:t>(</a:t>
            </a:r>
            <a:r>
              <a:rPr kumimoji="0" lang="tr-TR" altLang="tr-TR" sz="2000" b="0" i="0" u="none" strike="noStrike" cap="none" normalizeH="0" baseline="0" dirty="0" err="1">
                <a:ln>
                  <a:noFill/>
                </a:ln>
                <a:solidFill>
                  <a:srgbClr val="292929"/>
                </a:solidFill>
                <a:effectLst/>
                <a:latin typeface="Menlo"/>
              </a:rPr>
              <a:t>choice.equalsIgnoreCase</a:t>
            </a:r>
            <a:r>
              <a:rPr kumimoji="0" lang="tr-TR" altLang="tr-TR" sz="2000" b="0" i="0" u="none" strike="noStrike" cap="none" normalizeH="0" baseline="0" dirty="0">
                <a:ln>
                  <a:noFill/>
                </a:ln>
                <a:solidFill>
                  <a:srgbClr val="292929"/>
                </a:solidFill>
                <a:effectLst/>
                <a:latin typeface="Menlo"/>
              </a:rPr>
              <a:t>("</a:t>
            </a:r>
            <a:r>
              <a:rPr kumimoji="0" lang="tr-TR" altLang="tr-TR" sz="2000" b="0" i="0" u="none" strike="noStrike" cap="none" normalizeH="0" baseline="0" dirty="0" err="1">
                <a:ln>
                  <a:noFill/>
                </a:ln>
                <a:solidFill>
                  <a:srgbClr val="292929"/>
                </a:solidFill>
                <a:effectLst/>
                <a:latin typeface="Menlo"/>
              </a:rPr>
              <a:t>color</a:t>
            </a:r>
            <a:r>
              <a:rPr kumimoji="0" lang="tr-TR" altLang="tr-TR" sz="2000" b="0" i="0" u="none" strike="noStrike" cap="none" normalizeH="0" baseline="0" dirty="0">
                <a:ln>
                  <a:noFill/>
                </a:ln>
                <a:solidFill>
                  <a:srgbClr val="292929"/>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return</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new</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ColorFactory</a:t>
            </a:r>
            <a:r>
              <a:rPr kumimoji="0" lang="tr-TR" altLang="tr-TR" sz="2000" b="0" i="0" u="none" strike="noStrike" cap="none" normalizeH="0" baseline="0" dirty="0">
                <a:ln>
                  <a:noFill/>
                </a:ln>
                <a:solidFill>
                  <a:srgbClr val="292929"/>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solidFill>
                  <a:srgbClr val="292929"/>
                </a:solidFill>
                <a:effectLst/>
                <a:latin typeface="Menlo"/>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solidFill>
                  <a:srgbClr val="292929"/>
                </a:solidFill>
                <a:effectLst/>
                <a:latin typeface="Menlo"/>
              </a:rPr>
              <a:t>else </a:t>
            </a:r>
            <a:r>
              <a:rPr kumimoji="0" lang="tr-TR" altLang="tr-TR" sz="2000" b="0" i="0" u="none" strike="noStrike" cap="none" normalizeH="0" baseline="0" dirty="0" err="1">
                <a:ln>
                  <a:noFill/>
                </a:ln>
                <a:solidFill>
                  <a:srgbClr val="292929"/>
                </a:solidFill>
                <a:effectLst/>
                <a:latin typeface="Menlo"/>
              </a:rPr>
              <a:t>if</a:t>
            </a:r>
            <a:r>
              <a:rPr kumimoji="0" lang="tr-TR" altLang="tr-TR" sz="2000" b="0" i="0" u="none" strike="noStrike" cap="none" normalizeH="0" baseline="0" dirty="0">
                <a:ln>
                  <a:noFill/>
                </a:ln>
                <a:solidFill>
                  <a:srgbClr val="292929"/>
                </a:solidFill>
                <a:effectLst/>
                <a:latin typeface="Menlo"/>
              </a:rPr>
              <a:t>(</a:t>
            </a:r>
            <a:r>
              <a:rPr kumimoji="0" lang="tr-TR" altLang="tr-TR" sz="2000" b="0" i="0" u="none" strike="noStrike" cap="none" normalizeH="0" baseline="0" dirty="0" err="1">
                <a:ln>
                  <a:noFill/>
                </a:ln>
                <a:solidFill>
                  <a:srgbClr val="292929"/>
                </a:solidFill>
                <a:effectLst/>
                <a:latin typeface="Menlo"/>
              </a:rPr>
              <a:t>choice.equalsIgnoreCase</a:t>
            </a:r>
            <a:r>
              <a:rPr kumimoji="0" lang="tr-TR" altLang="tr-TR" sz="2000" b="0" i="0" u="none" strike="noStrike" cap="none" normalizeH="0" baseline="0" dirty="0">
                <a:ln>
                  <a:noFill/>
                </a:ln>
                <a:solidFill>
                  <a:srgbClr val="292929"/>
                </a:solidFill>
                <a:effectLst/>
                <a:latin typeface="Menlo"/>
              </a:rPr>
              <a:t>("</a:t>
            </a:r>
            <a:r>
              <a:rPr kumimoji="0" lang="tr-TR" altLang="tr-TR" sz="2000" b="0" i="0" u="none" strike="noStrike" cap="none" normalizeH="0" baseline="0" dirty="0" err="1">
                <a:ln>
                  <a:noFill/>
                </a:ln>
                <a:solidFill>
                  <a:srgbClr val="292929"/>
                </a:solidFill>
                <a:effectLst/>
                <a:latin typeface="Menlo"/>
              </a:rPr>
              <a:t>shape</a:t>
            </a:r>
            <a:r>
              <a:rPr kumimoji="0" lang="tr-TR" altLang="tr-TR" sz="2000" b="0" i="0" u="none" strike="noStrike" cap="none" normalizeH="0" baseline="0" dirty="0">
                <a:ln>
                  <a:noFill/>
                </a:ln>
                <a:solidFill>
                  <a:srgbClr val="292929"/>
                </a:solidFill>
                <a:effectLst/>
                <a:latin typeface="Menlo"/>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err="1">
                <a:ln>
                  <a:noFill/>
                </a:ln>
                <a:solidFill>
                  <a:srgbClr val="292929"/>
                </a:solidFill>
                <a:effectLst/>
                <a:latin typeface="Menlo"/>
              </a:rPr>
              <a:t>return</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new</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ShapeFactory</a:t>
            </a:r>
            <a:r>
              <a:rPr kumimoji="0" lang="tr-TR" altLang="tr-TR" sz="2000" b="0" i="0" u="none" strike="noStrike" cap="none" normalizeH="0" baseline="0" dirty="0">
                <a:ln>
                  <a:noFill/>
                </a:ln>
                <a:solidFill>
                  <a:srgbClr val="292929"/>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solidFill>
                  <a:srgbClr val="292929"/>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return</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null</a:t>
            </a:r>
            <a:r>
              <a:rPr kumimoji="0" lang="tr-TR" altLang="tr-TR" sz="2000" b="0" i="0" u="none" strike="noStrike" cap="none" normalizeH="0" baseline="0" dirty="0">
                <a:ln>
                  <a:noFill/>
                </a:ln>
                <a:solidFill>
                  <a:srgbClr val="292929"/>
                </a:solidFill>
                <a:effectLst/>
                <a:latin typeface="Menlo"/>
              </a:rPr>
              <a:t>;</a:t>
            </a:r>
            <a:br>
              <a:rPr kumimoji="0" lang="tr-TR" altLang="tr-TR" sz="2000" b="0" i="0" u="none" strike="noStrike" cap="none" normalizeH="0" baseline="0" dirty="0">
                <a:ln>
                  <a:noFill/>
                </a:ln>
                <a:solidFill>
                  <a:srgbClr val="292929"/>
                </a:solidFill>
                <a:effectLst/>
                <a:latin typeface="Menlo"/>
              </a:rPr>
            </a:br>
            <a:r>
              <a:rPr kumimoji="0" lang="tr-TR" altLang="tr-TR" sz="2000" b="0" i="0" u="none" strike="noStrike" cap="none" normalizeH="0" baseline="0" dirty="0">
                <a:ln>
                  <a:noFill/>
                </a:ln>
                <a:solidFill>
                  <a:srgbClr val="292929"/>
                </a:solidFill>
                <a:effectLst/>
                <a:latin typeface="Menlo"/>
              </a:rPr>
              <a:t>      }</a:t>
            </a:r>
            <a:br>
              <a:rPr kumimoji="0" lang="tr-TR" altLang="tr-TR" sz="2000" b="0" i="0" u="none" strike="noStrike" cap="none" normalizeH="0" baseline="0" dirty="0">
                <a:ln>
                  <a:noFill/>
                </a:ln>
                <a:solidFill>
                  <a:srgbClr val="292929"/>
                </a:solidFill>
                <a:effectLst/>
                <a:latin typeface="Menlo"/>
              </a:rPr>
            </a:b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a:ln>
                  <a:noFill/>
                </a:ln>
                <a:solidFill>
                  <a:schemeClr val="tx1"/>
                </a:solidFill>
                <a:effectLst/>
              </a:rPr>
              <a:t> </a:t>
            </a:r>
            <a:endParaRPr kumimoji="0" lang="tr-TR" altLang="tr-T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39458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6AAAE3C-3F56-4561-B727-A50B13B3E085}"/>
              </a:ext>
            </a:extLst>
          </p:cNvPr>
          <p:cNvSpPr>
            <a:spLocks noGrp="1"/>
          </p:cNvSpPr>
          <p:nvPr>
            <p:ph idx="1"/>
          </p:nvPr>
        </p:nvSpPr>
        <p:spPr>
          <a:xfrm>
            <a:off x="323296" y="500778"/>
            <a:ext cx="10515600" cy="1026182"/>
          </a:xfrm>
        </p:spPr>
        <p:txBody>
          <a:bodyPr/>
          <a:lstStyle/>
          <a:p>
            <a:pPr algn="l"/>
            <a:r>
              <a:rPr lang="tr-TR" sz="2000" b="1" i="0" dirty="0">
                <a:solidFill>
                  <a:srgbClr val="292929"/>
                </a:solidFill>
                <a:effectLst/>
                <a:latin typeface="charter"/>
              </a:rPr>
              <a:t>Adım 8:</a:t>
            </a:r>
            <a:endParaRPr lang="tr-TR" sz="2000" b="0" i="0" dirty="0">
              <a:solidFill>
                <a:srgbClr val="292929"/>
              </a:solidFill>
              <a:effectLst/>
              <a:latin typeface="charter"/>
            </a:endParaRPr>
          </a:p>
          <a:p>
            <a:pPr algn="l"/>
            <a:r>
              <a:rPr lang="tr-TR" sz="2000" b="0" i="0" dirty="0">
                <a:solidFill>
                  <a:srgbClr val="292929"/>
                </a:solidFill>
                <a:effectLst/>
                <a:latin typeface="charter"/>
              </a:rPr>
              <a:t>AbstractFactoryPatternDemo.java</a:t>
            </a:r>
          </a:p>
          <a:p>
            <a:endParaRPr lang="tr-TR" dirty="0"/>
          </a:p>
        </p:txBody>
      </p:sp>
      <p:sp>
        <p:nvSpPr>
          <p:cNvPr id="4" name="Rectangle 1">
            <a:extLst>
              <a:ext uri="{FF2B5EF4-FFF2-40B4-BE49-F238E27FC236}">
                <a16:creationId xmlns:a16="http://schemas.microsoft.com/office/drawing/2014/main" id="{C0151AD6-3A9D-4C7C-B8F9-929511D0B4C6}"/>
              </a:ext>
            </a:extLst>
          </p:cNvPr>
          <p:cNvSpPr>
            <a:spLocks noChangeArrowheads="1"/>
          </p:cNvSpPr>
          <p:nvPr/>
        </p:nvSpPr>
        <p:spPr bwMode="auto">
          <a:xfrm>
            <a:off x="4333193" y="1710637"/>
            <a:ext cx="7304692" cy="3436725"/>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err="1">
                <a:ln>
                  <a:noFill/>
                </a:ln>
                <a:solidFill>
                  <a:srgbClr val="292929"/>
                </a:solidFill>
                <a:effectLst/>
                <a:latin typeface="Menlo"/>
              </a:rPr>
              <a:t>public</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class</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AbstractFactoryPatternDemo</a:t>
            </a:r>
            <a:r>
              <a:rPr kumimoji="0" lang="tr-TR" altLang="tr-TR" sz="2000" b="0" i="0" u="none" strike="noStrike" cap="none" normalizeH="0" baseline="0" dirty="0">
                <a:ln>
                  <a:noFill/>
                </a:ln>
                <a:solidFill>
                  <a:srgbClr val="292929"/>
                </a:solidFill>
                <a:effectLst/>
                <a:latin typeface="Menlo"/>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err="1">
                <a:ln>
                  <a:noFill/>
                </a:ln>
                <a:solidFill>
                  <a:srgbClr val="292929"/>
                </a:solidFill>
                <a:effectLst/>
                <a:latin typeface="Menlo"/>
              </a:rPr>
              <a:t>public</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static</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void</a:t>
            </a:r>
            <a:r>
              <a:rPr kumimoji="0" lang="tr-TR" altLang="tr-TR" sz="2000" b="0" i="0" u="none" strike="noStrike" cap="none" normalizeH="0" baseline="0" dirty="0">
                <a:ln>
                  <a:noFill/>
                </a:ln>
                <a:solidFill>
                  <a:srgbClr val="292929"/>
                </a:solidFill>
                <a:effectLst/>
                <a:latin typeface="Menlo"/>
              </a:rPr>
              <a:t> main(</a:t>
            </a:r>
            <a:r>
              <a:rPr kumimoji="0" lang="tr-TR" altLang="tr-TR" sz="2000" b="0" i="0" u="none" strike="noStrike" cap="none" normalizeH="0" baseline="0" dirty="0" err="1">
                <a:ln>
                  <a:noFill/>
                </a:ln>
                <a:solidFill>
                  <a:srgbClr val="292929"/>
                </a:solidFill>
                <a:effectLst/>
                <a:latin typeface="Menlo"/>
              </a:rPr>
              <a:t>String</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args</a:t>
            </a:r>
            <a:r>
              <a:rPr kumimoji="0" lang="tr-TR" altLang="tr-TR" sz="2000" b="0" i="0" u="none" strike="noStrike" cap="none" normalizeH="0" baseline="0" dirty="0">
                <a:ln>
                  <a:noFill/>
                </a:ln>
                <a:solidFill>
                  <a:srgbClr val="292929"/>
                </a:solidFill>
                <a:effectLst/>
                <a:latin typeface="Menlo"/>
              </a:rPr>
              <a:t>) {</a:t>
            </a:r>
            <a:br>
              <a:rPr kumimoji="0" lang="tr-TR" altLang="tr-TR" sz="2000" b="0" i="0" u="none" strike="noStrike" cap="none" normalizeH="0" baseline="0" dirty="0">
                <a:ln>
                  <a:noFill/>
                </a:ln>
                <a:solidFill>
                  <a:srgbClr val="292929"/>
                </a:solidFill>
                <a:effectLst/>
                <a:latin typeface="Menlo"/>
              </a:rPr>
            </a:br>
            <a:r>
              <a:rPr kumimoji="0" lang="tr-TR" altLang="tr-TR" sz="2000" b="0" i="0" u="none" strike="noStrike" cap="none" normalizeH="0" baseline="0" dirty="0" err="1">
                <a:ln>
                  <a:noFill/>
                </a:ln>
                <a:solidFill>
                  <a:srgbClr val="292929"/>
                </a:solidFill>
                <a:effectLst/>
                <a:latin typeface="Menlo"/>
              </a:rPr>
              <a:t>AbstractFactory</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shapeFactory</a:t>
            </a:r>
            <a:r>
              <a:rPr kumimoji="0" lang="tr-TR" altLang="tr-TR" sz="2000" b="0" i="0" u="none" strike="noStrike" cap="none" normalizeH="0" baseline="0" dirty="0">
                <a:ln>
                  <a:noFill/>
                </a:ln>
                <a:solidFill>
                  <a:srgbClr val="292929"/>
                </a:solidFill>
                <a:effectLst/>
                <a:latin typeface="Menlo"/>
              </a:rPr>
              <a:t> = </a:t>
            </a:r>
            <a:r>
              <a:rPr kumimoji="0" lang="tr-TR" altLang="tr-TR" sz="2000" b="0" i="0" u="none" strike="noStrike" cap="none" normalizeH="0" baseline="0" dirty="0" err="1">
                <a:ln>
                  <a:noFill/>
                </a:ln>
                <a:solidFill>
                  <a:srgbClr val="292929"/>
                </a:solidFill>
                <a:effectLst/>
                <a:latin typeface="Menlo"/>
              </a:rPr>
              <a:t>FactoryProducer.getFactory</a:t>
            </a:r>
            <a:r>
              <a:rPr kumimoji="0" lang="tr-TR" altLang="tr-TR" sz="2000" b="0" i="0" u="none" strike="noStrike" cap="none" normalizeH="0" baseline="0" dirty="0">
                <a:ln>
                  <a:noFill/>
                </a:ln>
                <a:solidFill>
                  <a:srgbClr val="292929"/>
                </a:solidFill>
                <a:effectLst/>
                <a:latin typeface="Menlo"/>
              </a:rPr>
              <a:t>("</a:t>
            </a:r>
            <a:r>
              <a:rPr kumimoji="0" lang="tr-TR" altLang="tr-TR" sz="2000" b="0" i="0" u="none" strike="noStrike" cap="none" normalizeH="0" baseline="0" dirty="0" err="1">
                <a:ln>
                  <a:noFill/>
                </a:ln>
                <a:solidFill>
                  <a:srgbClr val="292929"/>
                </a:solidFill>
                <a:effectLst/>
                <a:latin typeface="Menlo"/>
              </a:rPr>
              <a:t>shape</a:t>
            </a:r>
            <a:r>
              <a:rPr kumimoji="0" lang="tr-TR" altLang="tr-TR" sz="2000" b="0" i="0" u="none" strike="noStrike" cap="none" normalizeH="0" baseline="0" dirty="0">
                <a:ln>
                  <a:noFill/>
                </a:ln>
                <a:solidFill>
                  <a:srgbClr val="292929"/>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err="1">
                <a:ln>
                  <a:noFill/>
                </a:ln>
                <a:solidFill>
                  <a:srgbClr val="292929"/>
                </a:solidFill>
                <a:effectLst/>
                <a:latin typeface="Menlo"/>
              </a:rPr>
              <a:t>Shape</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shape</a:t>
            </a:r>
            <a:r>
              <a:rPr kumimoji="0" lang="tr-TR" altLang="tr-TR" sz="2000" b="0" i="0" u="none" strike="noStrike" cap="none" normalizeH="0" baseline="0" dirty="0">
                <a:ln>
                  <a:noFill/>
                </a:ln>
                <a:solidFill>
                  <a:srgbClr val="292929"/>
                </a:solidFill>
                <a:effectLst/>
                <a:latin typeface="Menlo"/>
              </a:rPr>
              <a:t> = </a:t>
            </a:r>
            <a:r>
              <a:rPr kumimoji="0" lang="tr-TR" altLang="tr-TR" sz="2000" b="0" i="0" u="none" strike="noStrike" cap="none" normalizeH="0" baseline="0" dirty="0" err="1">
                <a:ln>
                  <a:noFill/>
                </a:ln>
                <a:solidFill>
                  <a:srgbClr val="292929"/>
                </a:solidFill>
                <a:effectLst/>
                <a:latin typeface="Menlo"/>
              </a:rPr>
              <a:t>shapeFactory.getShape</a:t>
            </a:r>
            <a:r>
              <a:rPr kumimoji="0" lang="tr-TR" altLang="tr-TR" sz="2000" b="0" i="0" u="none" strike="noStrike" cap="none" normalizeH="0" baseline="0" dirty="0">
                <a:ln>
                  <a:noFill/>
                </a:ln>
                <a:solidFill>
                  <a:srgbClr val="292929"/>
                </a:solidFill>
                <a:effectLst/>
                <a:latin typeface="Menlo"/>
              </a:rPr>
              <a:t>("</a:t>
            </a:r>
            <a:r>
              <a:rPr kumimoji="0" lang="tr-TR" altLang="tr-TR" sz="2000" b="0" i="0" u="none" strike="noStrike" cap="none" normalizeH="0" baseline="0" dirty="0" err="1">
                <a:ln>
                  <a:noFill/>
                </a:ln>
                <a:solidFill>
                  <a:srgbClr val="292929"/>
                </a:solidFill>
                <a:effectLst/>
                <a:latin typeface="Menlo"/>
              </a:rPr>
              <a:t>square</a:t>
            </a:r>
            <a:r>
              <a:rPr kumimoji="0" lang="tr-TR" altLang="tr-TR" sz="2000" b="0" i="0" u="none" strike="noStrike" cap="none" normalizeH="0" baseline="0" dirty="0">
                <a:ln>
                  <a:noFill/>
                </a:ln>
                <a:solidFill>
                  <a:srgbClr val="292929"/>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shape.draw</a:t>
            </a:r>
            <a:r>
              <a:rPr kumimoji="0" lang="tr-TR" altLang="tr-TR" sz="2000" b="0" i="0" u="none" strike="noStrike" cap="none" normalizeH="0" baseline="0" dirty="0">
                <a:ln>
                  <a:noFill/>
                </a:ln>
                <a:solidFill>
                  <a:srgbClr val="292929"/>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AbstractFactory</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colorFactory</a:t>
            </a:r>
            <a:r>
              <a:rPr kumimoji="0" lang="tr-TR" altLang="tr-TR" sz="2000" b="0" i="0" u="none" strike="noStrike" cap="none" normalizeH="0" baseline="0" dirty="0">
                <a:ln>
                  <a:noFill/>
                </a:ln>
                <a:solidFill>
                  <a:srgbClr val="292929"/>
                </a:solidFill>
                <a:effectLst/>
                <a:latin typeface="Menlo"/>
              </a:rPr>
              <a:t> = </a:t>
            </a:r>
            <a:r>
              <a:rPr kumimoji="0" lang="tr-TR" altLang="tr-TR" sz="2000" b="0" i="0" u="none" strike="noStrike" cap="none" normalizeH="0" baseline="0" dirty="0" err="1">
                <a:ln>
                  <a:noFill/>
                </a:ln>
                <a:solidFill>
                  <a:srgbClr val="292929"/>
                </a:solidFill>
                <a:effectLst/>
                <a:latin typeface="Menlo"/>
              </a:rPr>
              <a:t>FactoryProducer.getFactory</a:t>
            </a:r>
            <a:r>
              <a:rPr kumimoji="0" lang="tr-TR" altLang="tr-TR" sz="2000" b="0" i="0" u="none" strike="noStrike" cap="none" normalizeH="0" baseline="0" dirty="0">
                <a:ln>
                  <a:noFill/>
                </a:ln>
                <a:solidFill>
                  <a:srgbClr val="292929"/>
                </a:solidFill>
                <a:effectLst/>
                <a:latin typeface="Menlo"/>
              </a:rPr>
              <a:t>("</a:t>
            </a:r>
            <a:r>
              <a:rPr kumimoji="0" lang="tr-TR" altLang="tr-TR" sz="2000" b="0" i="0" u="none" strike="noStrike" cap="none" normalizeH="0" baseline="0" dirty="0" err="1">
                <a:ln>
                  <a:noFill/>
                </a:ln>
                <a:solidFill>
                  <a:srgbClr val="292929"/>
                </a:solidFill>
                <a:effectLst/>
                <a:latin typeface="Menlo"/>
              </a:rPr>
              <a:t>color</a:t>
            </a:r>
            <a:r>
              <a:rPr kumimoji="0" lang="tr-TR" altLang="tr-TR" sz="2000" b="0" i="0" u="none" strike="noStrike" cap="none" normalizeH="0" baseline="0" dirty="0">
                <a:ln>
                  <a:noFill/>
                </a:ln>
                <a:solidFill>
                  <a:srgbClr val="292929"/>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err="1">
                <a:ln>
                  <a:noFill/>
                </a:ln>
                <a:solidFill>
                  <a:srgbClr val="292929"/>
                </a:solidFill>
                <a:effectLst/>
                <a:latin typeface="Menlo"/>
              </a:rPr>
              <a:t>Color</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color</a:t>
            </a:r>
            <a:r>
              <a:rPr kumimoji="0" lang="tr-TR" altLang="tr-TR" sz="2000" b="0" i="0" u="none" strike="noStrike" cap="none" normalizeH="0" baseline="0" dirty="0">
                <a:ln>
                  <a:noFill/>
                </a:ln>
                <a:solidFill>
                  <a:srgbClr val="292929"/>
                </a:solidFill>
                <a:effectLst/>
                <a:latin typeface="Menlo"/>
              </a:rPr>
              <a:t> = </a:t>
            </a:r>
            <a:r>
              <a:rPr kumimoji="0" lang="tr-TR" altLang="tr-TR" sz="2000" b="0" i="0" u="none" strike="noStrike" cap="none" normalizeH="0" baseline="0" dirty="0" err="1">
                <a:ln>
                  <a:noFill/>
                </a:ln>
                <a:solidFill>
                  <a:srgbClr val="292929"/>
                </a:solidFill>
                <a:effectLst/>
                <a:latin typeface="Menlo"/>
              </a:rPr>
              <a:t>colorFactory.getColor</a:t>
            </a:r>
            <a:r>
              <a:rPr kumimoji="0" lang="tr-TR" altLang="tr-TR" sz="2000" b="0" i="0" u="none" strike="noStrike" cap="none" normalizeH="0" baseline="0" dirty="0">
                <a:ln>
                  <a:noFill/>
                </a:ln>
                <a:solidFill>
                  <a:srgbClr val="292929"/>
                </a:solidFill>
                <a:effectLst/>
                <a:latin typeface="Menlo"/>
              </a:rPr>
              <a:t>("</a:t>
            </a:r>
            <a:r>
              <a:rPr kumimoji="0" lang="tr-TR" altLang="tr-TR" sz="2000" b="0" i="0" u="none" strike="noStrike" cap="none" normalizeH="0" baseline="0" dirty="0" err="1">
                <a:ln>
                  <a:noFill/>
                </a:ln>
                <a:solidFill>
                  <a:srgbClr val="292929"/>
                </a:solidFill>
                <a:effectLst/>
                <a:latin typeface="Menlo"/>
              </a:rPr>
              <a:t>red</a:t>
            </a:r>
            <a:r>
              <a:rPr kumimoji="0" lang="tr-TR" altLang="tr-TR" sz="2000" b="0" i="0" u="none" strike="noStrike" cap="none" normalizeH="0" baseline="0" dirty="0">
                <a:ln>
                  <a:noFill/>
                </a:ln>
                <a:solidFill>
                  <a:srgbClr val="292929"/>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err="1">
                <a:ln>
                  <a:noFill/>
                </a:ln>
                <a:solidFill>
                  <a:srgbClr val="292929"/>
                </a:solidFill>
                <a:effectLst/>
                <a:latin typeface="Menlo"/>
              </a:rPr>
              <a:t>color.fill</a:t>
            </a:r>
            <a:r>
              <a:rPr kumimoji="0" lang="tr-TR" altLang="tr-TR" sz="2000" b="0" i="0" u="none" strike="noStrike" cap="none" normalizeH="0" baseline="0" dirty="0">
                <a:ln>
                  <a:noFill/>
                </a:ln>
                <a:solidFill>
                  <a:srgbClr val="292929"/>
                </a:solidFill>
                <a:effectLst/>
                <a:latin typeface="Menlo"/>
              </a:rPr>
              <a:t>();</a:t>
            </a:r>
            <a:br>
              <a:rPr kumimoji="0" lang="tr-TR" altLang="tr-TR" sz="2000" b="0" i="0" u="none" strike="noStrike" cap="none" normalizeH="0" baseline="0" dirty="0">
                <a:ln>
                  <a:noFill/>
                </a:ln>
                <a:solidFill>
                  <a:srgbClr val="292929"/>
                </a:solidFill>
                <a:effectLst/>
                <a:latin typeface="Menlo"/>
              </a:rPr>
            </a:br>
            <a:r>
              <a:rPr kumimoji="0" lang="tr-TR" altLang="tr-TR" sz="2000" b="0" i="0" u="none" strike="noStrike" cap="none" normalizeH="0" baseline="0" dirty="0">
                <a:ln>
                  <a:noFill/>
                </a:ln>
                <a:solidFill>
                  <a:srgbClr val="292929"/>
                </a:solidFill>
                <a:effectLst/>
                <a:latin typeface="Menlo"/>
              </a:rPr>
              <a:t>         }</a:t>
            </a:r>
            <a:br>
              <a:rPr kumimoji="0" lang="tr-TR" altLang="tr-TR" sz="2000" b="0" i="0" u="none" strike="noStrike" cap="none" normalizeH="0" baseline="0" dirty="0">
                <a:ln>
                  <a:noFill/>
                </a:ln>
                <a:solidFill>
                  <a:srgbClr val="292929"/>
                </a:solidFill>
                <a:effectLst/>
                <a:latin typeface="Menlo"/>
              </a:rPr>
            </a:br>
            <a:r>
              <a:rPr kumimoji="0" lang="tr-TR" altLang="tr-TR" sz="2000" b="0" i="0" u="none" strike="noStrike" cap="none" normalizeH="0" baseline="0" dirty="0">
                <a:ln>
                  <a:noFill/>
                </a:ln>
                <a:solidFill>
                  <a:srgbClr val="292929"/>
                </a:solidFill>
                <a:effectLst/>
                <a:latin typeface="Menlo"/>
              </a:rPr>
              <a:t>}</a:t>
            </a:r>
            <a:r>
              <a:rPr kumimoji="0" lang="tr-TR" altLang="tr-TR" sz="2000" b="0" i="0" u="none" strike="noStrike" cap="none" normalizeH="0" baseline="0" dirty="0">
                <a:ln>
                  <a:noFill/>
                </a:ln>
                <a:solidFill>
                  <a:schemeClr val="tx1"/>
                </a:solidFill>
                <a:effectLst/>
              </a:rPr>
              <a:t> </a:t>
            </a:r>
            <a:endParaRPr kumimoji="0" lang="tr-TR" altLang="tr-T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05687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BA1B0D46-1E7B-47A0-A2EC-2420F9571C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116" y="2532213"/>
            <a:ext cx="8788513" cy="1793574"/>
          </a:xfrm>
        </p:spPr>
      </p:pic>
      <p:sp>
        <p:nvSpPr>
          <p:cNvPr id="9" name="Metin kutusu 8">
            <a:extLst>
              <a:ext uri="{FF2B5EF4-FFF2-40B4-BE49-F238E27FC236}">
                <a16:creationId xmlns:a16="http://schemas.microsoft.com/office/drawing/2014/main" id="{EF383E5A-DC67-46AB-B545-0425F15A6E35}"/>
              </a:ext>
            </a:extLst>
          </p:cNvPr>
          <p:cNvSpPr txBox="1"/>
          <p:nvPr/>
        </p:nvSpPr>
        <p:spPr>
          <a:xfrm>
            <a:off x="1447116" y="831827"/>
            <a:ext cx="6094520" cy="400110"/>
          </a:xfrm>
          <a:prstGeom prst="rect">
            <a:avLst/>
          </a:prstGeom>
          <a:noFill/>
        </p:spPr>
        <p:txBody>
          <a:bodyPr wrap="square">
            <a:spAutoFit/>
          </a:bodyPr>
          <a:lstStyle/>
          <a:p>
            <a:r>
              <a:rPr lang="tr-TR" sz="2000" b="1" i="0" dirty="0">
                <a:solidFill>
                  <a:srgbClr val="292929"/>
                </a:solidFill>
                <a:effectLst/>
                <a:latin typeface="charter"/>
              </a:rPr>
              <a:t>Adım 9</a:t>
            </a:r>
            <a:r>
              <a:rPr lang="tr-TR" b="1" i="0" dirty="0">
                <a:solidFill>
                  <a:srgbClr val="292929"/>
                </a:solidFill>
                <a:effectLst/>
                <a:latin typeface="charter"/>
              </a:rPr>
              <a:t>:</a:t>
            </a:r>
            <a:endParaRPr lang="tr-TR" dirty="0"/>
          </a:p>
        </p:txBody>
      </p:sp>
    </p:spTree>
    <p:extLst>
      <p:ext uri="{BB962C8B-B14F-4D97-AF65-F5344CB8AC3E}">
        <p14:creationId xmlns:p14="http://schemas.microsoft.com/office/powerpoint/2010/main" val="3522050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07740D-34C2-4A43-A1B2-76149F6411A1}"/>
              </a:ext>
            </a:extLst>
          </p:cNvPr>
          <p:cNvSpPr>
            <a:spLocks noGrp="1"/>
          </p:cNvSpPr>
          <p:nvPr>
            <p:ph type="title"/>
          </p:nvPr>
        </p:nvSpPr>
        <p:spPr>
          <a:xfrm>
            <a:off x="838200" y="681037"/>
            <a:ext cx="10515600" cy="597347"/>
          </a:xfrm>
        </p:spPr>
        <p:txBody>
          <a:bodyPr>
            <a:normAutofit/>
          </a:bodyPr>
          <a:lstStyle/>
          <a:p>
            <a:r>
              <a:rPr lang="tr-TR" sz="2000" b="0" i="0" dirty="0">
                <a:solidFill>
                  <a:srgbClr val="292929"/>
                </a:solidFill>
                <a:effectLst/>
                <a:latin typeface="charter"/>
              </a:rPr>
              <a:t>Tüm sistemin UML sınıf diyagramı aşağıdaki gibidir.</a:t>
            </a:r>
            <a:endParaRPr lang="tr-TR" sz="2000" dirty="0"/>
          </a:p>
        </p:txBody>
      </p:sp>
      <p:pic>
        <p:nvPicPr>
          <p:cNvPr id="5" name="İçerik Yer Tutucusu 4">
            <a:extLst>
              <a:ext uri="{FF2B5EF4-FFF2-40B4-BE49-F238E27FC236}">
                <a16:creationId xmlns:a16="http://schemas.microsoft.com/office/drawing/2014/main" id="{3E93C492-FD24-45EE-9A47-32A3125A0D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0540" y="1535838"/>
            <a:ext cx="6762967" cy="4641126"/>
          </a:xfrm>
        </p:spPr>
      </p:pic>
    </p:spTree>
    <p:extLst>
      <p:ext uri="{BB962C8B-B14F-4D97-AF65-F5344CB8AC3E}">
        <p14:creationId xmlns:p14="http://schemas.microsoft.com/office/powerpoint/2010/main" val="652138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535A067-C203-40B0-AFE4-A3F673A2052E}"/>
              </a:ext>
            </a:extLst>
          </p:cNvPr>
          <p:cNvSpPr>
            <a:spLocks noGrp="1"/>
          </p:cNvSpPr>
          <p:nvPr>
            <p:ph idx="1"/>
          </p:nvPr>
        </p:nvSpPr>
        <p:spPr>
          <a:xfrm>
            <a:off x="660646" y="580677"/>
            <a:ext cx="10515600" cy="5908899"/>
          </a:xfrm>
        </p:spPr>
        <p:txBody>
          <a:bodyPr>
            <a:normAutofit/>
          </a:bodyPr>
          <a:lstStyle/>
          <a:p>
            <a:pPr algn="l"/>
            <a:r>
              <a:rPr lang="tr-TR" sz="2000" b="0" i="0" dirty="0">
                <a:solidFill>
                  <a:srgbClr val="292929"/>
                </a:solidFill>
                <a:effectLst/>
                <a:latin typeface="charter"/>
              </a:rPr>
              <a:t>Sonuç olarak yaptığımız işi ve </a:t>
            </a:r>
            <a:r>
              <a:rPr lang="tr-TR" sz="2000" b="0" i="0" dirty="0" err="1">
                <a:solidFill>
                  <a:srgbClr val="292929"/>
                </a:solidFill>
                <a:effectLst/>
                <a:latin typeface="charter"/>
              </a:rPr>
              <a:t>abstract</a:t>
            </a:r>
            <a:r>
              <a:rPr lang="tr-TR" sz="2000" b="0" i="0" dirty="0">
                <a:solidFill>
                  <a:srgbClr val="292929"/>
                </a:solidFill>
                <a:effectLst/>
                <a:latin typeface="charter"/>
              </a:rPr>
              <a:t> </a:t>
            </a:r>
            <a:r>
              <a:rPr lang="tr-TR" sz="2000" b="0" i="0" dirty="0" err="1">
                <a:solidFill>
                  <a:srgbClr val="292929"/>
                </a:solidFill>
                <a:effectLst/>
                <a:latin typeface="charter"/>
              </a:rPr>
              <a:t>factory</a:t>
            </a:r>
            <a:r>
              <a:rPr lang="tr-TR" sz="2000" b="0" i="0" dirty="0">
                <a:solidFill>
                  <a:srgbClr val="292929"/>
                </a:solidFill>
                <a:effectLst/>
                <a:latin typeface="charter"/>
              </a:rPr>
              <a:t> tasarım desenini özetlemek gerekirse:</a:t>
            </a:r>
          </a:p>
          <a:p>
            <a:pPr algn="l"/>
            <a:r>
              <a:rPr lang="tr-TR" sz="2000" b="0" i="0" dirty="0">
                <a:solidFill>
                  <a:srgbClr val="292929"/>
                </a:solidFill>
                <a:effectLst/>
                <a:latin typeface="charter"/>
              </a:rPr>
              <a:t>Başlangıçta, renk ve şekillerin oluşturulabilmesi için benzer nitelikteki nesneleri ortak bir </a:t>
            </a:r>
            <a:r>
              <a:rPr lang="tr-TR" sz="2000" b="0" i="0" dirty="0" err="1">
                <a:solidFill>
                  <a:srgbClr val="292929"/>
                </a:solidFill>
                <a:effectLst/>
                <a:latin typeface="charter"/>
              </a:rPr>
              <a:t>arayüze</a:t>
            </a:r>
            <a:r>
              <a:rPr lang="tr-TR" sz="2000" b="0" i="0" dirty="0">
                <a:solidFill>
                  <a:srgbClr val="292929"/>
                </a:solidFill>
                <a:effectLst/>
                <a:latin typeface="charter"/>
              </a:rPr>
              <a:t> bağladık. </a:t>
            </a:r>
            <a:r>
              <a:rPr lang="tr-TR" sz="2000" b="0" i="0" dirty="0" err="1">
                <a:solidFill>
                  <a:srgbClr val="292929"/>
                </a:solidFill>
                <a:effectLst/>
                <a:latin typeface="charter"/>
              </a:rPr>
              <a:t>Red</a:t>
            </a:r>
            <a:r>
              <a:rPr lang="tr-TR" sz="2000" b="0" i="0" dirty="0">
                <a:solidFill>
                  <a:srgbClr val="292929"/>
                </a:solidFill>
                <a:effectLst/>
                <a:latin typeface="charter"/>
              </a:rPr>
              <a:t>-Blue-</a:t>
            </a:r>
            <a:r>
              <a:rPr lang="tr-TR" sz="2000" b="0" i="0" dirty="0" err="1">
                <a:solidFill>
                  <a:srgbClr val="292929"/>
                </a:solidFill>
                <a:effectLst/>
                <a:latin typeface="charter"/>
              </a:rPr>
              <a:t>Green</a:t>
            </a:r>
            <a:r>
              <a:rPr lang="tr-TR" sz="2000" b="0" i="0" dirty="0">
                <a:solidFill>
                  <a:srgbClr val="292929"/>
                </a:solidFill>
                <a:effectLst/>
                <a:latin typeface="charter"/>
              </a:rPr>
              <a:t> nesnelerinin </a:t>
            </a:r>
            <a:r>
              <a:rPr lang="tr-TR" sz="2000" b="0" i="0" dirty="0" err="1">
                <a:solidFill>
                  <a:srgbClr val="292929"/>
                </a:solidFill>
                <a:effectLst/>
                <a:latin typeface="charter"/>
              </a:rPr>
              <a:t>Color</a:t>
            </a:r>
            <a:r>
              <a:rPr lang="tr-TR" sz="2000" b="0" i="0" dirty="0">
                <a:solidFill>
                  <a:srgbClr val="292929"/>
                </a:solidFill>
                <a:effectLst/>
                <a:latin typeface="charter"/>
              </a:rPr>
              <a:t>, </a:t>
            </a:r>
            <a:r>
              <a:rPr lang="tr-TR" sz="2000" b="0" i="0" dirty="0" err="1">
                <a:solidFill>
                  <a:srgbClr val="292929"/>
                </a:solidFill>
                <a:effectLst/>
                <a:latin typeface="charter"/>
              </a:rPr>
              <a:t>Circle-Square-Rectangle</a:t>
            </a:r>
            <a:r>
              <a:rPr lang="tr-TR" sz="2000" b="0" i="0" dirty="0">
                <a:solidFill>
                  <a:srgbClr val="292929"/>
                </a:solidFill>
                <a:effectLst/>
                <a:latin typeface="charter"/>
              </a:rPr>
              <a:t> nesnelerinin </a:t>
            </a:r>
            <a:r>
              <a:rPr lang="tr-TR" sz="2000" b="0" i="0" dirty="0" err="1">
                <a:solidFill>
                  <a:srgbClr val="292929"/>
                </a:solidFill>
                <a:effectLst/>
                <a:latin typeface="charter"/>
              </a:rPr>
              <a:t>Shape</a:t>
            </a:r>
            <a:r>
              <a:rPr lang="tr-TR" sz="2000" b="0" i="0" dirty="0">
                <a:solidFill>
                  <a:srgbClr val="292929"/>
                </a:solidFill>
                <a:effectLst/>
                <a:latin typeface="charter"/>
              </a:rPr>
              <a:t> </a:t>
            </a:r>
            <a:r>
              <a:rPr lang="tr-TR" sz="2000" b="0" i="0" dirty="0" err="1">
                <a:solidFill>
                  <a:srgbClr val="292929"/>
                </a:solidFill>
                <a:effectLst/>
                <a:latin typeface="charter"/>
              </a:rPr>
              <a:t>arayüzüne</a:t>
            </a:r>
            <a:r>
              <a:rPr lang="tr-TR" sz="2000" b="0" i="0" dirty="0">
                <a:solidFill>
                  <a:srgbClr val="292929"/>
                </a:solidFill>
                <a:effectLst/>
                <a:latin typeface="charter"/>
              </a:rPr>
              <a:t> bağlanma işlemi…</a:t>
            </a:r>
          </a:p>
          <a:p>
            <a:pPr algn="l"/>
            <a:r>
              <a:rPr lang="tr-TR" sz="2000" b="0" i="0" dirty="0">
                <a:solidFill>
                  <a:srgbClr val="292929"/>
                </a:solidFill>
                <a:effectLst/>
                <a:latin typeface="charter"/>
              </a:rPr>
              <a:t>Devamında </a:t>
            </a:r>
            <a:r>
              <a:rPr lang="tr-TR" sz="2000" b="0" i="0" dirty="0" err="1">
                <a:solidFill>
                  <a:srgbClr val="292929"/>
                </a:solidFill>
                <a:effectLst/>
                <a:latin typeface="charter"/>
              </a:rPr>
              <a:t>arayüzler</a:t>
            </a:r>
            <a:r>
              <a:rPr lang="tr-TR" sz="2000" b="0" i="0" dirty="0">
                <a:solidFill>
                  <a:srgbClr val="292929"/>
                </a:solidFill>
                <a:effectLst/>
                <a:latin typeface="charter"/>
              </a:rPr>
              <a:t> üzerinden fabrikalar yaratarak çizim veya renklendirme işlemi yapmak istiyoruz. Yani bir </a:t>
            </a:r>
            <a:r>
              <a:rPr lang="tr-TR" sz="2000" b="0" i="0" dirty="0" err="1">
                <a:solidFill>
                  <a:srgbClr val="292929"/>
                </a:solidFill>
                <a:effectLst/>
                <a:latin typeface="charter"/>
              </a:rPr>
              <a:t>Shape</a:t>
            </a:r>
            <a:r>
              <a:rPr lang="tr-TR" sz="2000" b="0" i="0" dirty="0">
                <a:solidFill>
                  <a:srgbClr val="292929"/>
                </a:solidFill>
                <a:effectLst/>
                <a:latin typeface="charter"/>
              </a:rPr>
              <a:t> veya </a:t>
            </a:r>
            <a:r>
              <a:rPr lang="tr-TR" sz="2000" b="0" i="0" dirty="0" err="1">
                <a:solidFill>
                  <a:srgbClr val="292929"/>
                </a:solidFill>
                <a:effectLst/>
                <a:latin typeface="charter"/>
              </a:rPr>
              <a:t>Color</a:t>
            </a:r>
            <a:r>
              <a:rPr lang="tr-TR" sz="2000" b="0" i="0" dirty="0">
                <a:solidFill>
                  <a:srgbClr val="292929"/>
                </a:solidFill>
                <a:effectLst/>
                <a:latin typeface="charter"/>
              </a:rPr>
              <a:t> nesnesi yaratmak istiyoruz. Bu noktada şekil ve renkle ilgili nesnelerin oluşturulma sorumluluğunu fabrikalara veriyoruz. Bu fabrikalar kendisine gelen </a:t>
            </a:r>
            <a:r>
              <a:rPr lang="tr-TR" sz="2000" b="0" i="0" dirty="0" err="1">
                <a:solidFill>
                  <a:srgbClr val="292929"/>
                </a:solidFill>
                <a:effectLst/>
                <a:latin typeface="charter"/>
              </a:rPr>
              <a:t>String</a:t>
            </a:r>
            <a:r>
              <a:rPr lang="tr-TR" sz="2000" b="0" i="0" dirty="0">
                <a:solidFill>
                  <a:srgbClr val="292929"/>
                </a:solidFill>
                <a:effectLst/>
                <a:latin typeface="charter"/>
              </a:rPr>
              <a:t> değere göre </a:t>
            </a:r>
            <a:r>
              <a:rPr lang="tr-TR" sz="2000" b="0" i="0" dirty="0" err="1">
                <a:solidFill>
                  <a:srgbClr val="292929"/>
                </a:solidFill>
                <a:effectLst/>
                <a:latin typeface="charter"/>
              </a:rPr>
              <a:t>Shape</a:t>
            </a:r>
            <a:r>
              <a:rPr lang="tr-TR" sz="2000" b="0" i="0" dirty="0">
                <a:solidFill>
                  <a:srgbClr val="292929"/>
                </a:solidFill>
                <a:effectLst/>
                <a:latin typeface="charter"/>
              </a:rPr>
              <a:t> veya </a:t>
            </a:r>
            <a:r>
              <a:rPr lang="tr-TR" sz="2000" b="0" i="0" dirty="0" err="1">
                <a:solidFill>
                  <a:srgbClr val="292929"/>
                </a:solidFill>
                <a:effectLst/>
                <a:latin typeface="charter"/>
              </a:rPr>
              <a:t>Color</a:t>
            </a:r>
            <a:r>
              <a:rPr lang="tr-TR" sz="2000" b="0" i="0" dirty="0">
                <a:solidFill>
                  <a:srgbClr val="292929"/>
                </a:solidFill>
                <a:effectLst/>
                <a:latin typeface="charter"/>
              </a:rPr>
              <a:t> nesnesi yaratacak. (</a:t>
            </a:r>
            <a:r>
              <a:rPr lang="tr-TR" sz="2000" b="0" i="0" dirty="0" err="1">
                <a:solidFill>
                  <a:srgbClr val="292929"/>
                </a:solidFill>
                <a:effectLst/>
                <a:latin typeface="charter"/>
              </a:rPr>
              <a:t>ShapeFactory-ColorFactory</a:t>
            </a:r>
            <a:r>
              <a:rPr lang="tr-TR" sz="2000" b="0" i="0" dirty="0">
                <a:solidFill>
                  <a:srgbClr val="292929"/>
                </a:solidFill>
                <a:effectLst/>
                <a:latin typeface="charter"/>
              </a:rPr>
              <a:t>)</a:t>
            </a:r>
          </a:p>
          <a:p>
            <a:pPr algn="l"/>
            <a:r>
              <a:rPr lang="tr-TR" sz="2000" b="0" i="0" dirty="0">
                <a:solidFill>
                  <a:srgbClr val="292929"/>
                </a:solidFill>
                <a:effectLst/>
                <a:latin typeface="charter"/>
              </a:rPr>
              <a:t>Buraya kadar tamam, renk ve şekillere erişip onları kullanabilmek için ilgili fabrikalar üzerinden nesne yaratılacak. Dolayısıyla fabrikaları da grup halinde toplamış olacağız ki, ilerde yeni bir özellikle ilgili fabrika oluşturulduğunda bu </a:t>
            </a:r>
            <a:r>
              <a:rPr lang="tr-TR" sz="2000" b="0" i="0" dirty="0" err="1">
                <a:solidFill>
                  <a:srgbClr val="292929"/>
                </a:solidFill>
                <a:effectLst/>
                <a:latin typeface="charter"/>
              </a:rPr>
              <a:t>abstract</a:t>
            </a:r>
            <a:r>
              <a:rPr lang="tr-TR" sz="2000" b="0" i="0" dirty="0">
                <a:solidFill>
                  <a:srgbClr val="292929"/>
                </a:solidFill>
                <a:effectLst/>
                <a:latin typeface="charter"/>
              </a:rPr>
              <a:t> sınıftan miras alıp sisteme entegre olabilsin.</a:t>
            </a:r>
          </a:p>
          <a:p>
            <a:r>
              <a:rPr lang="tr-TR" sz="2000" b="0" i="0" dirty="0">
                <a:solidFill>
                  <a:srgbClr val="292929"/>
                </a:solidFill>
                <a:effectLst/>
                <a:latin typeface="charter"/>
              </a:rPr>
              <a:t>Olay sistemin kullanılması noktasına geldiğinde, bir üretici sınıftan yararlanıyoruz. Bunun için </a:t>
            </a:r>
            <a:r>
              <a:rPr lang="tr-TR" sz="2000" b="0" i="0" dirty="0" err="1">
                <a:solidFill>
                  <a:srgbClr val="292929"/>
                </a:solidFill>
                <a:effectLst/>
                <a:latin typeface="charter"/>
              </a:rPr>
              <a:t>FactoryProducer</a:t>
            </a:r>
            <a:r>
              <a:rPr lang="tr-TR" sz="2000" b="0" i="0" dirty="0">
                <a:solidFill>
                  <a:srgbClr val="292929"/>
                </a:solidFill>
                <a:effectLst/>
                <a:latin typeface="charter"/>
              </a:rPr>
              <a:t> sınıfını kullanarak, gelen talebe göre </a:t>
            </a:r>
            <a:r>
              <a:rPr lang="tr-TR" sz="2000" b="0" i="0" dirty="0" err="1">
                <a:solidFill>
                  <a:srgbClr val="292929"/>
                </a:solidFill>
                <a:effectLst/>
                <a:latin typeface="charter"/>
              </a:rPr>
              <a:t>AbstractFactory</a:t>
            </a:r>
            <a:r>
              <a:rPr lang="tr-TR" sz="2000" b="0" i="0" dirty="0">
                <a:solidFill>
                  <a:srgbClr val="292929"/>
                </a:solidFill>
                <a:effectLst/>
                <a:latin typeface="charter"/>
              </a:rPr>
              <a:t> sınıfı üzerinden renk veya şekil nesnesinin yaratılmasını sağlıyoruz. Yani fabrika üretici sınıfımız, “hangi şeklin veya rengin oluşturulacağı beni bağlamıyor, sen hangi fabrikayı üretmek istiyorsun” diyor.</a:t>
            </a:r>
            <a:endParaRPr lang="tr-TR" sz="2000" dirty="0"/>
          </a:p>
        </p:txBody>
      </p:sp>
    </p:spTree>
    <p:extLst>
      <p:ext uri="{BB962C8B-B14F-4D97-AF65-F5344CB8AC3E}">
        <p14:creationId xmlns:p14="http://schemas.microsoft.com/office/powerpoint/2010/main" val="3457068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6BA7CBA-4598-4EB9-88C6-1D2916CA0B51}"/>
              </a:ext>
            </a:extLst>
          </p:cNvPr>
          <p:cNvSpPr>
            <a:spLocks noGrp="1"/>
          </p:cNvSpPr>
          <p:nvPr>
            <p:ph idx="1"/>
          </p:nvPr>
        </p:nvSpPr>
        <p:spPr>
          <a:xfrm>
            <a:off x="731668" y="651698"/>
            <a:ext cx="10515600" cy="3998306"/>
          </a:xfrm>
        </p:spPr>
        <p:txBody>
          <a:bodyPr>
            <a:normAutofit/>
          </a:bodyPr>
          <a:lstStyle/>
          <a:p>
            <a:pPr algn="l"/>
            <a:r>
              <a:rPr lang="tr-TR" sz="2000" b="0" i="0" dirty="0">
                <a:solidFill>
                  <a:srgbClr val="292929"/>
                </a:solidFill>
                <a:effectLst/>
                <a:latin typeface="charter"/>
              </a:rPr>
              <a:t>Talepler ise </a:t>
            </a:r>
            <a:r>
              <a:rPr lang="tr-TR" sz="2000" b="0" i="0" dirty="0" err="1">
                <a:solidFill>
                  <a:srgbClr val="292929"/>
                </a:solidFill>
                <a:effectLst/>
                <a:latin typeface="charter"/>
              </a:rPr>
              <a:t>client</a:t>
            </a:r>
            <a:r>
              <a:rPr lang="tr-TR" sz="2000" b="0" i="0" dirty="0">
                <a:solidFill>
                  <a:srgbClr val="292929"/>
                </a:solidFill>
                <a:effectLst/>
                <a:latin typeface="charter"/>
              </a:rPr>
              <a:t> tarafından, yani </a:t>
            </a:r>
            <a:r>
              <a:rPr lang="tr-TR" sz="2000" b="0" i="0" dirty="0" err="1">
                <a:solidFill>
                  <a:srgbClr val="292929"/>
                </a:solidFill>
                <a:effectLst/>
                <a:latin typeface="charter"/>
              </a:rPr>
              <a:t>AbstractFactoryPatternDemo</a:t>
            </a:r>
            <a:r>
              <a:rPr lang="tr-TR" sz="2000" b="0" i="0" dirty="0">
                <a:solidFill>
                  <a:srgbClr val="292929"/>
                </a:solidFill>
                <a:effectLst/>
                <a:latin typeface="charter"/>
              </a:rPr>
              <a:t> sınıfından geliyor.</a:t>
            </a:r>
          </a:p>
          <a:p>
            <a:pPr algn="l"/>
            <a:r>
              <a:rPr lang="tr-TR" sz="2000" b="0" i="0" dirty="0">
                <a:solidFill>
                  <a:srgbClr val="292929"/>
                </a:solidFill>
                <a:effectLst/>
                <a:latin typeface="charter"/>
              </a:rPr>
              <a:t>Tüm sistemi tepeden yorumladığımızda, aslında 3 katman var. Fabrika yaratan, Şekil-Renk yaratan ve Şekil-Renklerin üretimini sağlayan sınıflar…</a:t>
            </a:r>
          </a:p>
          <a:p>
            <a:pPr algn="l"/>
            <a:r>
              <a:rPr lang="tr-TR" sz="2000" b="0" i="0" dirty="0">
                <a:solidFill>
                  <a:srgbClr val="292929"/>
                </a:solidFill>
                <a:effectLst/>
                <a:latin typeface="charter"/>
              </a:rPr>
              <a:t>Böylece farklı yapılar birbirinden soyutlanmış oluyor ve ilerde yeni gelecek bir özellik veya ürün tipi, sisteme kolayca entegre olabiliyor.</a:t>
            </a:r>
          </a:p>
          <a:p>
            <a:endParaRPr lang="tr-TR" dirty="0"/>
          </a:p>
          <a:p>
            <a:endParaRPr lang="tr-TR" dirty="0"/>
          </a:p>
          <a:p>
            <a:r>
              <a:rPr lang="tr-TR" sz="2000" dirty="0"/>
              <a:t>https://yasinmemic.medium.com/abstract-factory-design-pattern-d142de6a883c</a:t>
            </a:r>
          </a:p>
        </p:txBody>
      </p:sp>
    </p:spTree>
    <p:extLst>
      <p:ext uri="{BB962C8B-B14F-4D97-AF65-F5344CB8AC3E}">
        <p14:creationId xmlns:p14="http://schemas.microsoft.com/office/powerpoint/2010/main" val="1941767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ED48313-18F2-48C1-BFC5-9A425525F670}"/>
              </a:ext>
            </a:extLst>
          </p:cNvPr>
          <p:cNvSpPr>
            <a:spLocks noGrp="1"/>
          </p:cNvSpPr>
          <p:nvPr>
            <p:ph idx="1"/>
          </p:nvPr>
        </p:nvSpPr>
        <p:spPr>
          <a:xfrm>
            <a:off x="470518" y="470517"/>
            <a:ext cx="11176986" cy="5948038"/>
          </a:xfrm>
        </p:spPr>
        <p:txBody>
          <a:bodyPr>
            <a:normAutofit/>
          </a:bodyPr>
          <a:lstStyle/>
          <a:p>
            <a:pPr algn="just"/>
            <a:r>
              <a:rPr lang="tr-TR" sz="2000" b="0" i="0" dirty="0" err="1">
                <a:solidFill>
                  <a:srgbClr val="292929"/>
                </a:solidFill>
                <a:effectLst/>
                <a:latin typeface="charter"/>
              </a:rPr>
              <a:t>Factory</a:t>
            </a:r>
            <a:r>
              <a:rPr lang="tr-TR" sz="2000" b="0" i="0" dirty="0">
                <a:solidFill>
                  <a:srgbClr val="292929"/>
                </a:solidFill>
                <a:effectLst/>
                <a:latin typeface="charter"/>
              </a:rPr>
              <a:t> tasarım deseni, benzer özellikleri olan alt sınıflara ortak bir </a:t>
            </a:r>
            <a:r>
              <a:rPr lang="tr-TR" sz="2000" b="0" i="0" dirty="0" err="1">
                <a:solidFill>
                  <a:srgbClr val="292929"/>
                </a:solidFill>
                <a:effectLst/>
                <a:latin typeface="charter"/>
              </a:rPr>
              <a:t>arayüz</a:t>
            </a:r>
            <a:r>
              <a:rPr lang="tr-TR" sz="2000" b="0" i="0" dirty="0">
                <a:solidFill>
                  <a:srgbClr val="292929"/>
                </a:solidFill>
                <a:effectLst/>
                <a:latin typeface="charter"/>
              </a:rPr>
              <a:t> uygular ve nesne yaratma sorumluluğunu, bu </a:t>
            </a:r>
            <a:r>
              <a:rPr lang="tr-TR" sz="2000" b="0" i="0" dirty="0" err="1">
                <a:solidFill>
                  <a:srgbClr val="292929"/>
                </a:solidFill>
                <a:effectLst/>
                <a:latin typeface="charter"/>
              </a:rPr>
              <a:t>arayüz</a:t>
            </a:r>
            <a:r>
              <a:rPr lang="tr-TR" sz="2000" b="0" i="0" dirty="0">
                <a:solidFill>
                  <a:srgbClr val="292929"/>
                </a:solidFill>
                <a:effectLst/>
                <a:latin typeface="charter"/>
              </a:rPr>
              <a:t> üzerinden gerçekleştiren bir </a:t>
            </a:r>
            <a:r>
              <a:rPr lang="tr-TR" sz="2000" b="0" i="0" dirty="0" err="1">
                <a:solidFill>
                  <a:srgbClr val="292929"/>
                </a:solidFill>
                <a:effectLst/>
                <a:latin typeface="charter"/>
              </a:rPr>
              <a:t>factory</a:t>
            </a:r>
            <a:r>
              <a:rPr lang="tr-TR" sz="2000" b="0" i="0" dirty="0">
                <a:solidFill>
                  <a:srgbClr val="292929"/>
                </a:solidFill>
                <a:effectLst/>
                <a:latin typeface="charter"/>
              </a:rPr>
              <a:t> sınıfına verir. Client tarafı alt nesne oluşturmak istediğinde </a:t>
            </a:r>
            <a:r>
              <a:rPr lang="tr-TR" sz="2000" b="0" i="0" dirty="0" err="1">
                <a:solidFill>
                  <a:srgbClr val="292929"/>
                </a:solidFill>
                <a:effectLst/>
                <a:latin typeface="charter"/>
              </a:rPr>
              <a:t>factory</a:t>
            </a:r>
            <a:r>
              <a:rPr lang="tr-TR" sz="2000" b="0" i="0" dirty="0">
                <a:solidFill>
                  <a:srgbClr val="292929"/>
                </a:solidFill>
                <a:effectLst/>
                <a:latin typeface="charter"/>
              </a:rPr>
              <a:t> sınıfına talepte bulunur ve nesne </a:t>
            </a:r>
            <a:r>
              <a:rPr lang="tr-TR" sz="2000" b="0" i="0" dirty="0" err="1">
                <a:solidFill>
                  <a:srgbClr val="292929"/>
                </a:solidFill>
                <a:effectLst/>
                <a:latin typeface="charter"/>
              </a:rPr>
              <a:t>factory</a:t>
            </a:r>
            <a:r>
              <a:rPr lang="tr-TR" sz="2000" b="0" i="0" dirty="0">
                <a:solidFill>
                  <a:srgbClr val="292929"/>
                </a:solidFill>
                <a:effectLst/>
                <a:latin typeface="charter"/>
              </a:rPr>
              <a:t> sınıfı tarafından yaratılır.</a:t>
            </a:r>
          </a:p>
          <a:p>
            <a:pPr algn="just"/>
            <a:r>
              <a:rPr lang="tr-TR" sz="2000" b="0" i="0" dirty="0" err="1">
                <a:solidFill>
                  <a:srgbClr val="292929"/>
                </a:solidFill>
                <a:effectLst/>
                <a:latin typeface="charter"/>
              </a:rPr>
              <a:t>Factory</a:t>
            </a:r>
            <a:r>
              <a:rPr lang="tr-TR" sz="2000" b="0" i="0" dirty="0">
                <a:solidFill>
                  <a:srgbClr val="292929"/>
                </a:solidFill>
                <a:effectLst/>
                <a:latin typeface="charter"/>
              </a:rPr>
              <a:t> tasarım kalıbını örneklersek, Mercedes-Audi-BMW araçlarımız olsun, bu araçlar Otomobil </a:t>
            </a:r>
            <a:r>
              <a:rPr lang="tr-TR" sz="2000" b="0" i="0" dirty="0" err="1">
                <a:solidFill>
                  <a:srgbClr val="292929"/>
                </a:solidFill>
                <a:effectLst/>
                <a:latin typeface="charter"/>
              </a:rPr>
              <a:t>interface</a:t>
            </a:r>
            <a:r>
              <a:rPr lang="tr-TR" sz="2000" b="0" i="0" dirty="0">
                <a:solidFill>
                  <a:srgbClr val="292929"/>
                </a:solidFill>
                <a:effectLst/>
                <a:latin typeface="charter"/>
              </a:rPr>
              <a:t>’ ine bağlı olup, oluşturulmak istendiğinde Otomobil </a:t>
            </a:r>
            <a:r>
              <a:rPr lang="tr-TR" sz="2000" b="0" i="0" dirty="0" err="1">
                <a:solidFill>
                  <a:srgbClr val="292929"/>
                </a:solidFill>
                <a:effectLst/>
                <a:latin typeface="charter"/>
              </a:rPr>
              <a:t>interface’i</a:t>
            </a:r>
            <a:r>
              <a:rPr lang="tr-TR" sz="2000" b="0" i="0" dirty="0">
                <a:solidFill>
                  <a:srgbClr val="292929"/>
                </a:solidFill>
                <a:effectLst/>
                <a:latin typeface="charter"/>
              </a:rPr>
              <a:t> üzerinden bir </a:t>
            </a:r>
            <a:r>
              <a:rPr lang="tr-TR" sz="2000" b="0" i="0" dirty="0" err="1">
                <a:solidFill>
                  <a:srgbClr val="292929"/>
                </a:solidFill>
                <a:effectLst/>
                <a:latin typeface="charter"/>
              </a:rPr>
              <a:t>factory</a:t>
            </a:r>
            <a:r>
              <a:rPr lang="tr-TR" sz="2000" b="0" i="0" dirty="0">
                <a:solidFill>
                  <a:srgbClr val="292929"/>
                </a:solidFill>
                <a:effectLst/>
                <a:latin typeface="charter"/>
              </a:rPr>
              <a:t> sınıfı aracılığıyla oluşturuluyor. Mantık özetle bu.</a:t>
            </a:r>
          </a:p>
          <a:p>
            <a:pPr algn="just"/>
            <a:r>
              <a:rPr lang="tr-TR" sz="2000" b="0" i="0" dirty="0" err="1">
                <a:solidFill>
                  <a:srgbClr val="292929"/>
                </a:solidFill>
                <a:effectLst/>
                <a:latin typeface="charter"/>
              </a:rPr>
              <a:t>Abstract</a:t>
            </a:r>
            <a:r>
              <a:rPr lang="tr-TR" sz="2000" b="0" i="0" dirty="0">
                <a:solidFill>
                  <a:srgbClr val="292929"/>
                </a:solidFill>
                <a:effectLst/>
                <a:latin typeface="charter"/>
              </a:rPr>
              <a:t> </a:t>
            </a:r>
            <a:r>
              <a:rPr lang="tr-TR" sz="2000" b="0" i="0" dirty="0" err="1">
                <a:solidFill>
                  <a:srgbClr val="292929"/>
                </a:solidFill>
                <a:effectLst/>
                <a:latin typeface="charter"/>
              </a:rPr>
              <a:t>factory</a:t>
            </a:r>
            <a:r>
              <a:rPr lang="tr-TR" sz="2000" b="0" i="0" dirty="0">
                <a:solidFill>
                  <a:srgbClr val="292929"/>
                </a:solidFill>
                <a:effectLst/>
                <a:latin typeface="charter"/>
              </a:rPr>
              <a:t> tasarım şablonu, </a:t>
            </a:r>
            <a:r>
              <a:rPr lang="tr-TR" sz="2000" b="0" i="0" dirty="0" err="1">
                <a:solidFill>
                  <a:srgbClr val="292929"/>
                </a:solidFill>
                <a:effectLst/>
                <a:latin typeface="charter"/>
              </a:rPr>
              <a:t>factory</a:t>
            </a:r>
            <a:r>
              <a:rPr lang="tr-TR" sz="2000" b="0" i="0" dirty="0">
                <a:solidFill>
                  <a:srgbClr val="292929"/>
                </a:solidFill>
                <a:effectLst/>
                <a:latin typeface="charter"/>
              </a:rPr>
              <a:t> tasarım kalıbında olan mantığı, bir değil de birden çok </a:t>
            </a:r>
            <a:r>
              <a:rPr lang="tr-TR" sz="2000" b="0" i="0" dirty="0" err="1">
                <a:solidFill>
                  <a:srgbClr val="292929"/>
                </a:solidFill>
                <a:effectLst/>
                <a:latin typeface="charter"/>
              </a:rPr>
              <a:t>factory</a:t>
            </a:r>
            <a:r>
              <a:rPr lang="tr-TR" sz="2000" b="0" i="0" dirty="0">
                <a:solidFill>
                  <a:srgbClr val="292929"/>
                </a:solidFill>
                <a:effectLst/>
                <a:latin typeface="charter"/>
              </a:rPr>
              <a:t> sınıfıyla yapmayı amaçlıyor. Bunu yaparken, </a:t>
            </a:r>
            <a:r>
              <a:rPr lang="tr-TR" sz="2000" b="0" i="0" dirty="0" err="1">
                <a:solidFill>
                  <a:srgbClr val="292929"/>
                </a:solidFill>
                <a:effectLst/>
                <a:latin typeface="charter"/>
              </a:rPr>
              <a:t>factory</a:t>
            </a:r>
            <a:r>
              <a:rPr lang="tr-TR" sz="2000" b="0" i="0" dirty="0">
                <a:solidFill>
                  <a:srgbClr val="292929"/>
                </a:solidFill>
                <a:effectLst/>
                <a:latin typeface="charter"/>
              </a:rPr>
              <a:t> sınıflarını da ortak bir </a:t>
            </a:r>
            <a:r>
              <a:rPr lang="tr-TR" sz="2000" b="0" i="0" dirty="0" err="1">
                <a:solidFill>
                  <a:srgbClr val="292929"/>
                </a:solidFill>
                <a:effectLst/>
                <a:latin typeface="charter"/>
              </a:rPr>
              <a:t>arayüz</a:t>
            </a:r>
            <a:r>
              <a:rPr lang="tr-TR" sz="2000" b="0" i="0" dirty="0">
                <a:solidFill>
                  <a:srgbClr val="292929"/>
                </a:solidFill>
                <a:effectLst/>
                <a:latin typeface="charter"/>
              </a:rPr>
              <a:t> üzerinden yönetiyor.</a:t>
            </a:r>
          </a:p>
          <a:p>
            <a:pPr algn="just"/>
            <a:r>
              <a:rPr lang="tr-TR" sz="2000" b="1" i="0" dirty="0">
                <a:solidFill>
                  <a:srgbClr val="292929"/>
                </a:solidFill>
                <a:effectLst/>
                <a:latin typeface="charter"/>
              </a:rPr>
              <a:t>Bir örnekle izah etmeye çalışalım:</a:t>
            </a:r>
            <a:endParaRPr lang="tr-TR" sz="2000" b="0" i="0" dirty="0">
              <a:solidFill>
                <a:srgbClr val="292929"/>
              </a:solidFill>
              <a:effectLst/>
              <a:latin typeface="charter"/>
            </a:endParaRPr>
          </a:p>
          <a:p>
            <a:pPr algn="just"/>
            <a:r>
              <a:rPr lang="tr-TR" sz="2000" b="0" i="1" dirty="0">
                <a:solidFill>
                  <a:srgbClr val="292929"/>
                </a:solidFill>
                <a:effectLst/>
                <a:latin typeface="charter"/>
              </a:rPr>
              <a:t>3'er tane renk ve şekil tanımlayan bir sistem olsun. İstemcinin(</a:t>
            </a:r>
            <a:r>
              <a:rPr lang="tr-TR" sz="2000" b="0" i="1" dirty="0" err="1">
                <a:solidFill>
                  <a:srgbClr val="292929"/>
                </a:solidFill>
                <a:effectLst/>
                <a:latin typeface="charter"/>
              </a:rPr>
              <a:t>Client’ın</a:t>
            </a:r>
            <a:r>
              <a:rPr lang="tr-TR" sz="2000" b="0" i="1" dirty="0">
                <a:solidFill>
                  <a:srgbClr val="292929"/>
                </a:solidFill>
                <a:effectLst/>
                <a:latin typeface="charter"/>
              </a:rPr>
              <a:t>) talebine göre istenen renk boyansın veya şekil çizilsin.</a:t>
            </a:r>
            <a:endParaRPr lang="tr-TR" sz="2000" b="0" i="0" dirty="0">
              <a:solidFill>
                <a:srgbClr val="292929"/>
              </a:solidFill>
              <a:effectLst/>
              <a:latin typeface="charter"/>
            </a:endParaRPr>
          </a:p>
          <a:p>
            <a:pPr algn="just"/>
            <a:r>
              <a:rPr lang="tr-TR" sz="2000" b="0" i="0" dirty="0">
                <a:solidFill>
                  <a:srgbClr val="292929"/>
                </a:solidFill>
                <a:effectLst/>
                <a:latin typeface="charter"/>
              </a:rPr>
              <a:t>Bu aşamada şekil ve renklerin üretimi için iki adet </a:t>
            </a:r>
            <a:r>
              <a:rPr lang="tr-TR" sz="2000" b="0" i="0" dirty="0" err="1">
                <a:solidFill>
                  <a:srgbClr val="292929"/>
                </a:solidFill>
                <a:effectLst/>
                <a:latin typeface="charter"/>
              </a:rPr>
              <a:t>factory</a:t>
            </a:r>
            <a:r>
              <a:rPr lang="tr-TR" sz="2000" b="0" i="0" dirty="0">
                <a:solidFill>
                  <a:srgbClr val="292929"/>
                </a:solidFill>
                <a:effectLst/>
                <a:latin typeface="charter"/>
              </a:rPr>
              <a:t> sınıfına ihtiyaç duyuyoruz. Önce UML sınıf diyagramıyla izah etmeye çalışıp, sonrasında kodlama aşamasına geçeceğiz. Adım adım gidelim.</a:t>
            </a:r>
          </a:p>
          <a:p>
            <a:pPr algn="just"/>
            <a:endParaRPr lang="tr-TR" sz="2000" b="0" i="0" dirty="0">
              <a:solidFill>
                <a:srgbClr val="292929"/>
              </a:solidFill>
              <a:effectLst/>
              <a:latin typeface="charter"/>
            </a:endParaRPr>
          </a:p>
          <a:p>
            <a:pPr algn="just"/>
            <a:endParaRPr lang="tr-TR" sz="2000" b="0" i="0" dirty="0">
              <a:solidFill>
                <a:srgbClr val="292929"/>
              </a:solidFill>
              <a:effectLst/>
              <a:latin typeface="charter"/>
            </a:endParaRPr>
          </a:p>
          <a:p>
            <a:pPr algn="just"/>
            <a:endParaRPr lang="tr-TR" dirty="0"/>
          </a:p>
        </p:txBody>
      </p:sp>
    </p:spTree>
    <p:extLst>
      <p:ext uri="{BB962C8B-B14F-4D97-AF65-F5344CB8AC3E}">
        <p14:creationId xmlns:p14="http://schemas.microsoft.com/office/powerpoint/2010/main" val="2411610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1DDE3C8D-C46B-4B88-8F33-8B9338824A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6095" y="1740023"/>
            <a:ext cx="4981575" cy="4600451"/>
          </a:xfrm>
        </p:spPr>
      </p:pic>
      <p:sp>
        <p:nvSpPr>
          <p:cNvPr id="7" name="Metin kutusu 6">
            <a:extLst>
              <a:ext uri="{FF2B5EF4-FFF2-40B4-BE49-F238E27FC236}">
                <a16:creationId xmlns:a16="http://schemas.microsoft.com/office/drawing/2014/main" id="{4A0AFA71-2A7C-4816-B152-5B10BB65BBBE}"/>
              </a:ext>
            </a:extLst>
          </p:cNvPr>
          <p:cNvSpPr txBox="1"/>
          <p:nvPr/>
        </p:nvSpPr>
        <p:spPr>
          <a:xfrm>
            <a:off x="518658" y="517526"/>
            <a:ext cx="11164356" cy="1015663"/>
          </a:xfrm>
          <a:prstGeom prst="rect">
            <a:avLst/>
          </a:prstGeom>
          <a:noFill/>
        </p:spPr>
        <p:txBody>
          <a:bodyPr wrap="square">
            <a:spAutoFit/>
          </a:bodyPr>
          <a:lstStyle/>
          <a:p>
            <a:pPr algn="just"/>
            <a:r>
              <a:rPr lang="tr-TR" sz="2000" b="1" i="0" dirty="0">
                <a:solidFill>
                  <a:srgbClr val="292929"/>
                </a:solidFill>
                <a:effectLst/>
                <a:latin typeface="charter"/>
              </a:rPr>
              <a:t>Adım 1:</a:t>
            </a:r>
            <a:r>
              <a:rPr lang="tr-TR" sz="2000" b="0" i="0" dirty="0">
                <a:solidFill>
                  <a:srgbClr val="292929"/>
                </a:solidFill>
                <a:effectLst/>
                <a:latin typeface="charter"/>
              </a:rPr>
              <a:t> Şekiller için bir </a:t>
            </a:r>
            <a:r>
              <a:rPr lang="tr-TR" sz="2000" b="0" i="0" dirty="0" err="1">
                <a:solidFill>
                  <a:srgbClr val="292929"/>
                </a:solidFill>
                <a:effectLst/>
                <a:latin typeface="charter"/>
              </a:rPr>
              <a:t>interface</a:t>
            </a:r>
            <a:r>
              <a:rPr lang="tr-TR" sz="2000" b="0" i="0" dirty="0">
                <a:solidFill>
                  <a:srgbClr val="292929"/>
                </a:solidFill>
                <a:effectLst/>
                <a:latin typeface="charter"/>
              </a:rPr>
              <a:t> oluştur. (Shape.java)</a:t>
            </a:r>
          </a:p>
          <a:p>
            <a:pPr algn="just"/>
            <a:r>
              <a:rPr lang="tr-TR" sz="2000" b="1" i="0" dirty="0">
                <a:solidFill>
                  <a:srgbClr val="292929"/>
                </a:solidFill>
                <a:effectLst/>
                <a:latin typeface="charter"/>
              </a:rPr>
              <a:t>Adım 2:</a:t>
            </a:r>
            <a:r>
              <a:rPr lang="tr-TR" sz="2000" b="0" i="0" dirty="0">
                <a:solidFill>
                  <a:srgbClr val="292929"/>
                </a:solidFill>
                <a:effectLst/>
                <a:latin typeface="charter"/>
              </a:rPr>
              <a:t> Adım 1'de oluşturulan </a:t>
            </a:r>
            <a:r>
              <a:rPr lang="tr-TR" sz="2000" b="0" i="0" dirty="0" err="1">
                <a:solidFill>
                  <a:srgbClr val="292929"/>
                </a:solidFill>
                <a:effectLst/>
                <a:latin typeface="charter"/>
              </a:rPr>
              <a:t>interface</a:t>
            </a:r>
            <a:r>
              <a:rPr lang="tr-TR" sz="2000" b="0" i="0" dirty="0">
                <a:solidFill>
                  <a:srgbClr val="292929"/>
                </a:solidFill>
                <a:effectLst/>
                <a:latin typeface="charter"/>
              </a:rPr>
              <a:t> ’i uygulayacak benzer sınıflar oluştur. Bu sınıfların aslında aynı türü temsil ettiğini (bir </a:t>
            </a:r>
            <a:r>
              <a:rPr lang="tr-TR" sz="2000" b="0" i="0" dirty="0" err="1">
                <a:solidFill>
                  <a:srgbClr val="292929"/>
                </a:solidFill>
                <a:effectLst/>
                <a:latin typeface="charter"/>
              </a:rPr>
              <a:t>shape</a:t>
            </a:r>
            <a:r>
              <a:rPr lang="tr-TR" sz="2000" b="0" i="0" dirty="0">
                <a:solidFill>
                  <a:srgbClr val="292929"/>
                </a:solidFill>
                <a:effectLst/>
                <a:latin typeface="charter"/>
              </a:rPr>
              <a:t> olduğunu) unutmayalım. (Rectangle.java , Square.java, Circle.java)</a:t>
            </a:r>
          </a:p>
        </p:txBody>
      </p:sp>
    </p:spTree>
    <p:extLst>
      <p:ext uri="{BB962C8B-B14F-4D97-AF65-F5344CB8AC3E}">
        <p14:creationId xmlns:p14="http://schemas.microsoft.com/office/powerpoint/2010/main" val="539931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056D9356-55D0-4632-B0A6-3FF98ED9B7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28484" y="2178050"/>
            <a:ext cx="4535031" cy="3998913"/>
          </a:xfrm>
        </p:spPr>
      </p:pic>
      <p:sp>
        <p:nvSpPr>
          <p:cNvPr id="8" name="Metin kutusu 7">
            <a:extLst>
              <a:ext uri="{FF2B5EF4-FFF2-40B4-BE49-F238E27FC236}">
                <a16:creationId xmlns:a16="http://schemas.microsoft.com/office/drawing/2014/main" id="{F63825DE-B80B-4FC8-BC89-6B635B2B0175}"/>
              </a:ext>
            </a:extLst>
          </p:cNvPr>
          <p:cNvSpPr txBox="1"/>
          <p:nvPr/>
        </p:nvSpPr>
        <p:spPr>
          <a:xfrm>
            <a:off x="511944" y="512361"/>
            <a:ext cx="11168110" cy="1015663"/>
          </a:xfrm>
          <a:prstGeom prst="rect">
            <a:avLst/>
          </a:prstGeom>
          <a:noFill/>
        </p:spPr>
        <p:txBody>
          <a:bodyPr wrap="square">
            <a:spAutoFit/>
          </a:bodyPr>
          <a:lstStyle/>
          <a:p>
            <a:pPr algn="just"/>
            <a:r>
              <a:rPr lang="tr-TR" sz="2000" b="1" i="0" dirty="0">
                <a:solidFill>
                  <a:srgbClr val="292929"/>
                </a:solidFill>
                <a:effectLst/>
                <a:latin typeface="charter"/>
              </a:rPr>
              <a:t>Adım 3:</a:t>
            </a:r>
            <a:r>
              <a:rPr lang="tr-TR" sz="2000" b="0" i="0" dirty="0">
                <a:solidFill>
                  <a:srgbClr val="292929"/>
                </a:solidFill>
                <a:effectLst/>
                <a:latin typeface="charter"/>
              </a:rPr>
              <a:t> Renkler için bir </a:t>
            </a:r>
            <a:r>
              <a:rPr lang="tr-TR" sz="2000" b="0" i="0" dirty="0" err="1">
                <a:solidFill>
                  <a:srgbClr val="292929"/>
                </a:solidFill>
                <a:effectLst/>
                <a:latin typeface="charter"/>
              </a:rPr>
              <a:t>interface</a:t>
            </a:r>
            <a:r>
              <a:rPr lang="tr-TR" sz="2000" b="0" i="0" dirty="0">
                <a:solidFill>
                  <a:srgbClr val="292929"/>
                </a:solidFill>
                <a:effectLst/>
                <a:latin typeface="charter"/>
              </a:rPr>
              <a:t> oluştur. (Color.java)</a:t>
            </a:r>
          </a:p>
          <a:p>
            <a:pPr algn="just"/>
            <a:r>
              <a:rPr lang="tr-TR" sz="2000" b="1" i="0" dirty="0">
                <a:solidFill>
                  <a:srgbClr val="292929"/>
                </a:solidFill>
                <a:effectLst/>
                <a:latin typeface="charter"/>
              </a:rPr>
              <a:t>Adım 4: </a:t>
            </a:r>
            <a:r>
              <a:rPr lang="tr-TR" sz="2000" b="0" i="0" dirty="0">
                <a:solidFill>
                  <a:srgbClr val="292929"/>
                </a:solidFill>
                <a:effectLst/>
                <a:latin typeface="charter"/>
              </a:rPr>
              <a:t>Adım 3'de oluşturulan </a:t>
            </a:r>
            <a:r>
              <a:rPr lang="tr-TR" sz="2000" b="0" i="0" dirty="0" err="1">
                <a:solidFill>
                  <a:srgbClr val="292929"/>
                </a:solidFill>
                <a:effectLst/>
                <a:latin typeface="charter"/>
              </a:rPr>
              <a:t>interface’i</a:t>
            </a:r>
            <a:r>
              <a:rPr lang="tr-TR" sz="2000" b="0" i="0" dirty="0">
                <a:solidFill>
                  <a:srgbClr val="292929"/>
                </a:solidFill>
                <a:effectLst/>
                <a:latin typeface="charter"/>
              </a:rPr>
              <a:t> uygulamak üzere benzer türde olan sınıflar oluştur. (Red.java, Green.java, Blue.java)</a:t>
            </a:r>
          </a:p>
        </p:txBody>
      </p:sp>
    </p:spTree>
    <p:extLst>
      <p:ext uri="{BB962C8B-B14F-4D97-AF65-F5344CB8AC3E}">
        <p14:creationId xmlns:p14="http://schemas.microsoft.com/office/powerpoint/2010/main" val="2316565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270E83C7-20CC-4433-93DB-5509BE38C7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67137" y="2372519"/>
            <a:ext cx="4657725" cy="3609975"/>
          </a:xfrm>
        </p:spPr>
      </p:pic>
      <p:sp>
        <p:nvSpPr>
          <p:cNvPr id="7" name="Metin kutusu 6">
            <a:extLst>
              <a:ext uri="{FF2B5EF4-FFF2-40B4-BE49-F238E27FC236}">
                <a16:creationId xmlns:a16="http://schemas.microsoft.com/office/drawing/2014/main" id="{CF0DE728-B5FA-45F0-986B-5FF7613DF25D}"/>
              </a:ext>
            </a:extLst>
          </p:cNvPr>
          <p:cNvSpPr txBox="1"/>
          <p:nvPr/>
        </p:nvSpPr>
        <p:spPr>
          <a:xfrm>
            <a:off x="497150" y="479395"/>
            <a:ext cx="11185864" cy="1631216"/>
          </a:xfrm>
          <a:prstGeom prst="rect">
            <a:avLst/>
          </a:prstGeom>
          <a:noFill/>
        </p:spPr>
        <p:txBody>
          <a:bodyPr wrap="square">
            <a:spAutoFit/>
          </a:bodyPr>
          <a:lstStyle/>
          <a:p>
            <a:pPr algn="just"/>
            <a:r>
              <a:rPr lang="tr-TR" sz="2000" b="1" i="0" dirty="0">
                <a:solidFill>
                  <a:srgbClr val="292929"/>
                </a:solidFill>
                <a:effectLst/>
                <a:latin typeface="charter"/>
              </a:rPr>
              <a:t>Adım 5: </a:t>
            </a:r>
            <a:r>
              <a:rPr lang="tr-TR" sz="2000" b="0" i="0" dirty="0" err="1">
                <a:solidFill>
                  <a:srgbClr val="292929"/>
                </a:solidFill>
                <a:effectLst/>
                <a:latin typeface="charter"/>
              </a:rPr>
              <a:t>Shape</a:t>
            </a:r>
            <a:r>
              <a:rPr lang="tr-TR" sz="2000" b="0" i="0" dirty="0">
                <a:solidFill>
                  <a:srgbClr val="292929"/>
                </a:solidFill>
                <a:effectLst/>
                <a:latin typeface="charter"/>
              </a:rPr>
              <a:t> ve </a:t>
            </a:r>
            <a:r>
              <a:rPr lang="tr-TR" sz="2000" b="0" i="0" dirty="0" err="1">
                <a:solidFill>
                  <a:srgbClr val="292929"/>
                </a:solidFill>
                <a:effectLst/>
                <a:latin typeface="charter"/>
              </a:rPr>
              <a:t>Color</a:t>
            </a:r>
            <a:r>
              <a:rPr lang="tr-TR" sz="2000" b="0" i="0" dirty="0">
                <a:solidFill>
                  <a:srgbClr val="292929"/>
                </a:solidFill>
                <a:effectLst/>
                <a:latin typeface="charter"/>
              </a:rPr>
              <a:t> sınıfları için fabrikalar yaratmak üzere bir </a:t>
            </a:r>
            <a:r>
              <a:rPr lang="tr-TR" sz="2000" b="0" i="0" dirty="0" err="1">
                <a:solidFill>
                  <a:srgbClr val="292929"/>
                </a:solidFill>
                <a:effectLst/>
                <a:latin typeface="charter"/>
              </a:rPr>
              <a:t>abstract</a:t>
            </a:r>
            <a:r>
              <a:rPr lang="tr-TR" sz="2000" b="0" i="0" dirty="0">
                <a:solidFill>
                  <a:srgbClr val="292929"/>
                </a:solidFill>
                <a:effectLst/>
                <a:latin typeface="charter"/>
              </a:rPr>
              <a:t> </a:t>
            </a:r>
            <a:r>
              <a:rPr lang="tr-TR" sz="2000" b="0" i="0" dirty="0" err="1">
                <a:solidFill>
                  <a:srgbClr val="292929"/>
                </a:solidFill>
                <a:effectLst/>
                <a:latin typeface="charter"/>
              </a:rPr>
              <a:t>class</a:t>
            </a:r>
            <a:r>
              <a:rPr lang="tr-TR" sz="2000" b="0" i="0" dirty="0">
                <a:solidFill>
                  <a:srgbClr val="292929"/>
                </a:solidFill>
                <a:effectLst/>
                <a:latin typeface="charter"/>
              </a:rPr>
              <a:t> oluştur. (AbstractFactory.java)</a:t>
            </a:r>
          </a:p>
          <a:p>
            <a:pPr algn="just"/>
            <a:r>
              <a:rPr lang="tr-TR" sz="2000" b="1" i="0" dirty="0">
                <a:solidFill>
                  <a:srgbClr val="292929"/>
                </a:solidFill>
                <a:effectLst/>
                <a:latin typeface="charter"/>
              </a:rPr>
              <a:t>Adım 6: </a:t>
            </a:r>
            <a:r>
              <a:rPr lang="tr-TR" sz="2000" b="0" i="0" dirty="0" err="1">
                <a:solidFill>
                  <a:srgbClr val="292929"/>
                </a:solidFill>
                <a:effectLst/>
                <a:latin typeface="charter"/>
              </a:rPr>
              <a:t>ShapeFactory</a:t>
            </a:r>
            <a:r>
              <a:rPr lang="tr-TR" sz="2000" b="0" i="0" dirty="0">
                <a:solidFill>
                  <a:srgbClr val="292929"/>
                </a:solidFill>
                <a:effectLst/>
                <a:latin typeface="charter"/>
              </a:rPr>
              <a:t> ve </a:t>
            </a:r>
            <a:r>
              <a:rPr lang="tr-TR" sz="2000" b="0" i="0" dirty="0" err="1">
                <a:solidFill>
                  <a:srgbClr val="292929"/>
                </a:solidFill>
                <a:effectLst/>
                <a:latin typeface="charter"/>
              </a:rPr>
              <a:t>ColorFactory</a:t>
            </a:r>
            <a:r>
              <a:rPr lang="tr-TR" sz="2000" b="0" i="0" dirty="0">
                <a:solidFill>
                  <a:srgbClr val="292929"/>
                </a:solidFill>
                <a:effectLst/>
                <a:latin typeface="charter"/>
              </a:rPr>
              <a:t> oluştur. Ve bu fabrikalar, Adım5'te oluşturduğumuz </a:t>
            </a:r>
            <a:r>
              <a:rPr lang="tr-TR" sz="2000" b="0" i="0" dirty="0" err="1">
                <a:solidFill>
                  <a:srgbClr val="292929"/>
                </a:solidFill>
                <a:effectLst/>
                <a:latin typeface="charter"/>
              </a:rPr>
              <a:t>abstract</a:t>
            </a:r>
            <a:r>
              <a:rPr lang="tr-TR" sz="2000" b="0" i="0" dirty="0">
                <a:solidFill>
                  <a:srgbClr val="292929"/>
                </a:solidFill>
                <a:effectLst/>
                <a:latin typeface="charter"/>
              </a:rPr>
              <a:t> </a:t>
            </a:r>
            <a:r>
              <a:rPr lang="tr-TR" sz="2000" b="0" i="0" dirty="0" err="1">
                <a:solidFill>
                  <a:srgbClr val="292929"/>
                </a:solidFill>
                <a:effectLst/>
                <a:latin typeface="charter"/>
              </a:rPr>
              <a:t>class’tan</a:t>
            </a:r>
            <a:r>
              <a:rPr lang="tr-TR" sz="2000" b="0" i="0" dirty="0">
                <a:solidFill>
                  <a:srgbClr val="292929"/>
                </a:solidFill>
                <a:effectLst/>
                <a:latin typeface="charter"/>
              </a:rPr>
              <a:t> miras alsın. Amaç, bir sözleşmeye bağlı kalan(</a:t>
            </a:r>
            <a:r>
              <a:rPr lang="tr-TR" sz="2000" b="0" i="0" dirty="0" err="1">
                <a:solidFill>
                  <a:srgbClr val="292929"/>
                </a:solidFill>
                <a:effectLst/>
                <a:latin typeface="charter"/>
              </a:rPr>
              <a:t>getColor</a:t>
            </a:r>
            <a:r>
              <a:rPr lang="tr-TR" sz="2000" b="0" i="0" dirty="0">
                <a:solidFill>
                  <a:srgbClr val="292929"/>
                </a:solidFill>
                <a:effectLst/>
                <a:latin typeface="charter"/>
              </a:rPr>
              <a:t> ve </a:t>
            </a:r>
            <a:r>
              <a:rPr lang="tr-TR" sz="2000" b="0" i="0" dirty="0" err="1">
                <a:solidFill>
                  <a:srgbClr val="292929"/>
                </a:solidFill>
                <a:effectLst/>
                <a:latin typeface="charter"/>
              </a:rPr>
              <a:t>getShape</a:t>
            </a:r>
            <a:r>
              <a:rPr lang="tr-TR" sz="2000" b="0" i="0" dirty="0">
                <a:solidFill>
                  <a:srgbClr val="292929"/>
                </a:solidFill>
                <a:effectLst/>
                <a:latin typeface="charter"/>
              </a:rPr>
              <a:t> metodu barındıran) fabrikalar yaratmak. (ShapeFactory.java, ColorFactory.java)</a:t>
            </a:r>
          </a:p>
        </p:txBody>
      </p:sp>
    </p:spTree>
    <p:extLst>
      <p:ext uri="{BB962C8B-B14F-4D97-AF65-F5344CB8AC3E}">
        <p14:creationId xmlns:p14="http://schemas.microsoft.com/office/powerpoint/2010/main" val="582929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06575CB2-DD20-4779-9631-42698375F7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9531" y="3024981"/>
            <a:ext cx="5796332" cy="2638972"/>
          </a:xfrm>
        </p:spPr>
      </p:pic>
      <p:sp>
        <p:nvSpPr>
          <p:cNvPr id="8" name="Metin kutusu 7">
            <a:extLst>
              <a:ext uri="{FF2B5EF4-FFF2-40B4-BE49-F238E27FC236}">
                <a16:creationId xmlns:a16="http://schemas.microsoft.com/office/drawing/2014/main" id="{8B7336CD-AC23-43D7-B0F0-4F57C4225210}"/>
              </a:ext>
            </a:extLst>
          </p:cNvPr>
          <p:cNvSpPr txBox="1"/>
          <p:nvPr/>
        </p:nvSpPr>
        <p:spPr>
          <a:xfrm>
            <a:off x="511945" y="523783"/>
            <a:ext cx="11168109" cy="1323439"/>
          </a:xfrm>
          <a:prstGeom prst="rect">
            <a:avLst/>
          </a:prstGeom>
          <a:noFill/>
        </p:spPr>
        <p:txBody>
          <a:bodyPr wrap="square">
            <a:spAutoFit/>
          </a:bodyPr>
          <a:lstStyle/>
          <a:p>
            <a:pPr algn="just"/>
            <a:r>
              <a:rPr lang="tr-TR" sz="2000" b="1" i="0" dirty="0">
                <a:solidFill>
                  <a:srgbClr val="292929"/>
                </a:solidFill>
                <a:effectLst/>
                <a:latin typeface="charter"/>
              </a:rPr>
              <a:t>Adım 7: </a:t>
            </a:r>
            <a:r>
              <a:rPr lang="tr-TR" sz="2000" b="0" i="0" dirty="0">
                <a:solidFill>
                  <a:srgbClr val="292929"/>
                </a:solidFill>
                <a:effectLst/>
                <a:latin typeface="charter"/>
              </a:rPr>
              <a:t>Fabrika oluşturma görevi için bir sınıf yaratarak, ilgili fabrikaları oluşturma sorumluluğunu bu sınıfa ver. (FactoryProducer.java)</a:t>
            </a:r>
          </a:p>
          <a:p>
            <a:pPr algn="l"/>
            <a:r>
              <a:rPr lang="tr-TR" sz="2000" b="1" i="0" dirty="0">
                <a:solidFill>
                  <a:srgbClr val="292929"/>
                </a:solidFill>
                <a:effectLst/>
                <a:latin typeface="charter"/>
              </a:rPr>
              <a:t>Adım 8: </a:t>
            </a:r>
            <a:r>
              <a:rPr lang="tr-TR" sz="2000" b="0" i="0" dirty="0" err="1">
                <a:solidFill>
                  <a:srgbClr val="292929"/>
                </a:solidFill>
                <a:effectLst/>
                <a:latin typeface="charter"/>
              </a:rPr>
              <a:t>FactoryProcuder’in</a:t>
            </a:r>
            <a:r>
              <a:rPr lang="tr-TR" sz="2000" b="0" i="0" dirty="0">
                <a:solidFill>
                  <a:srgbClr val="292929"/>
                </a:solidFill>
                <a:effectLst/>
                <a:latin typeface="charter"/>
              </a:rPr>
              <a:t> </a:t>
            </a:r>
            <a:r>
              <a:rPr lang="tr-TR" sz="2000" b="0" i="0" dirty="0" err="1">
                <a:solidFill>
                  <a:srgbClr val="292929"/>
                </a:solidFill>
                <a:effectLst/>
                <a:latin typeface="charter"/>
              </a:rPr>
              <a:t>AbstractFactory</a:t>
            </a:r>
            <a:r>
              <a:rPr lang="tr-TR" sz="2000" b="0" i="0" dirty="0">
                <a:solidFill>
                  <a:srgbClr val="292929"/>
                </a:solidFill>
                <a:effectLst/>
                <a:latin typeface="charter"/>
              </a:rPr>
              <a:t> yaratması için talepte bulunacağımız bir main </a:t>
            </a:r>
            <a:r>
              <a:rPr lang="tr-TR" sz="2000" b="0" i="0" dirty="0" err="1">
                <a:solidFill>
                  <a:srgbClr val="292929"/>
                </a:solidFill>
                <a:effectLst/>
                <a:latin typeface="charter"/>
              </a:rPr>
              <a:t>class’ı</a:t>
            </a:r>
            <a:r>
              <a:rPr lang="tr-TR" sz="2000" b="0" i="0" dirty="0">
                <a:solidFill>
                  <a:srgbClr val="292929"/>
                </a:solidFill>
                <a:effectLst/>
                <a:latin typeface="charter"/>
              </a:rPr>
              <a:t> tanımla (AbstractFactoryPatternDemo.java</a:t>
            </a:r>
            <a:r>
              <a:rPr lang="tr-TR" b="0" i="0" dirty="0">
                <a:solidFill>
                  <a:srgbClr val="292929"/>
                </a:solidFill>
                <a:effectLst/>
                <a:latin typeface="charter"/>
              </a:rPr>
              <a:t>)</a:t>
            </a:r>
          </a:p>
        </p:txBody>
      </p:sp>
      <p:sp>
        <p:nvSpPr>
          <p:cNvPr id="10" name="Metin kutusu 9">
            <a:extLst>
              <a:ext uri="{FF2B5EF4-FFF2-40B4-BE49-F238E27FC236}">
                <a16:creationId xmlns:a16="http://schemas.microsoft.com/office/drawing/2014/main" id="{91ED7F7B-F0C1-479E-8EA8-21A95DF6289D}"/>
              </a:ext>
            </a:extLst>
          </p:cNvPr>
          <p:cNvSpPr txBox="1"/>
          <p:nvPr/>
        </p:nvSpPr>
        <p:spPr>
          <a:xfrm>
            <a:off x="511945" y="5964885"/>
            <a:ext cx="6094520" cy="400110"/>
          </a:xfrm>
          <a:prstGeom prst="rect">
            <a:avLst/>
          </a:prstGeom>
          <a:noFill/>
        </p:spPr>
        <p:txBody>
          <a:bodyPr wrap="square">
            <a:spAutoFit/>
          </a:bodyPr>
          <a:lstStyle/>
          <a:p>
            <a:r>
              <a:rPr lang="tr-TR" sz="2000" b="1" i="0" dirty="0">
                <a:solidFill>
                  <a:srgbClr val="292929"/>
                </a:solidFill>
                <a:effectLst/>
                <a:latin typeface="charter"/>
              </a:rPr>
              <a:t>Adım 9:</a:t>
            </a:r>
            <a:r>
              <a:rPr lang="tr-TR" sz="2000" b="0" i="0" dirty="0">
                <a:solidFill>
                  <a:srgbClr val="292929"/>
                </a:solidFill>
                <a:effectLst/>
                <a:latin typeface="charter"/>
              </a:rPr>
              <a:t> Sonuçları kontrol et.</a:t>
            </a:r>
            <a:endParaRPr lang="tr-TR" sz="2000" dirty="0"/>
          </a:p>
        </p:txBody>
      </p:sp>
    </p:spTree>
    <p:extLst>
      <p:ext uri="{BB962C8B-B14F-4D97-AF65-F5344CB8AC3E}">
        <p14:creationId xmlns:p14="http://schemas.microsoft.com/office/powerpoint/2010/main" val="4278190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F91C1FCC-1258-4107-BCE9-E8EDD2E20481}"/>
              </a:ext>
            </a:extLst>
          </p:cNvPr>
          <p:cNvSpPr>
            <a:spLocks noGrp="1" noChangeArrowheads="1"/>
          </p:cNvSpPr>
          <p:nvPr>
            <p:ph idx="1"/>
          </p:nvPr>
        </p:nvSpPr>
        <p:spPr bwMode="auto">
          <a:xfrm>
            <a:off x="6448888" y="908209"/>
            <a:ext cx="4568300" cy="1897842"/>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55488"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tr-TR" altLang="tr-TR" sz="2000" dirty="0" err="1">
                <a:solidFill>
                  <a:srgbClr val="292929"/>
                </a:solidFill>
                <a:latin typeface="Menlo"/>
              </a:rPr>
              <a:t>p</a:t>
            </a:r>
            <a:r>
              <a:rPr kumimoji="0" lang="tr-TR" altLang="tr-TR" sz="2000" b="0" i="0" u="none" strike="noStrike" cap="none" normalizeH="0" baseline="0" dirty="0" err="1">
                <a:ln>
                  <a:noFill/>
                </a:ln>
                <a:solidFill>
                  <a:srgbClr val="292929"/>
                </a:solidFill>
                <a:effectLst/>
                <a:latin typeface="Menlo"/>
              </a:rPr>
              <a:t>ublic</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interface</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Shape</a:t>
            </a:r>
            <a:r>
              <a:rPr kumimoji="0" lang="tr-TR" altLang="tr-TR" sz="2000" b="0" i="0" u="none" strike="noStrike" cap="none" normalizeH="0" baseline="0" dirty="0">
                <a:ln>
                  <a:noFill/>
                </a:ln>
                <a:solidFill>
                  <a:srgbClr val="292929"/>
                </a:solidFill>
                <a:effectLst/>
                <a:latin typeface="Menlo"/>
              </a:rPr>
              <a:t>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2000" b="0" i="0" u="none" strike="noStrike" cap="none" normalizeH="0" baseline="0" dirty="0">
              <a:ln>
                <a:noFill/>
              </a:ln>
              <a:solidFill>
                <a:srgbClr val="292929"/>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void</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draw</a:t>
            </a:r>
            <a:r>
              <a:rPr kumimoji="0" lang="tr-TR" altLang="tr-TR" sz="2000" b="0" i="0" u="none" strike="noStrike" cap="none" normalizeH="0" baseline="0" dirty="0">
                <a:ln>
                  <a:noFill/>
                </a:ln>
                <a:solidFill>
                  <a:srgbClr val="292929"/>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2000" b="0" i="0" u="none" strike="noStrike" cap="none" normalizeH="0" baseline="0" dirty="0">
              <a:ln>
                <a:noFill/>
              </a:ln>
              <a:solidFill>
                <a:srgbClr val="292929"/>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solidFill>
                  <a:srgbClr val="292929"/>
                </a:solidFill>
                <a:effectLst/>
                <a:latin typeface="Menlo"/>
              </a:rPr>
              <a:t>}</a:t>
            </a:r>
          </a:p>
        </p:txBody>
      </p:sp>
      <p:sp>
        <p:nvSpPr>
          <p:cNvPr id="9" name="Metin kutusu 8">
            <a:extLst>
              <a:ext uri="{FF2B5EF4-FFF2-40B4-BE49-F238E27FC236}">
                <a16:creationId xmlns:a16="http://schemas.microsoft.com/office/drawing/2014/main" id="{7320BB9F-42E0-44E2-815E-55CD32821970}"/>
              </a:ext>
            </a:extLst>
          </p:cNvPr>
          <p:cNvSpPr txBox="1"/>
          <p:nvPr/>
        </p:nvSpPr>
        <p:spPr>
          <a:xfrm>
            <a:off x="483093" y="908209"/>
            <a:ext cx="5873318" cy="1323439"/>
          </a:xfrm>
          <a:prstGeom prst="rect">
            <a:avLst/>
          </a:prstGeom>
          <a:noFill/>
        </p:spPr>
        <p:txBody>
          <a:bodyPr wrap="square">
            <a:spAutoFit/>
          </a:bodyPr>
          <a:lstStyle/>
          <a:p>
            <a:pPr algn="l"/>
            <a:r>
              <a:rPr lang="tr-TR" sz="2000" b="0" i="0" dirty="0">
                <a:solidFill>
                  <a:srgbClr val="292929"/>
                </a:solidFill>
                <a:effectLst/>
                <a:latin typeface="sohne"/>
              </a:rPr>
              <a:t>Yukarıda belirlediğimiz adımlara göre kodlama aşamasına geçelim.</a:t>
            </a:r>
          </a:p>
          <a:p>
            <a:pPr algn="l"/>
            <a:r>
              <a:rPr lang="tr-TR" sz="2000" b="1" i="0" dirty="0">
                <a:solidFill>
                  <a:srgbClr val="292929"/>
                </a:solidFill>
                <a:effectLst/>
                <a:latin typeface="charter"/>
              </a:rPr>
              <a:t>Adım 1:</a:t>
            </a:r>
            <a:endParaRPr lang="tr-TR" sz="2000" b="0" i="0" dirty="0">
              <a:solidFill>
                <a:srgbClr val="292929"/>
              </a:solidFill>
              <a:effectLst/>
              <a:latin typeface="charter"/>
            </a:endParaRPr>
          </a:p>
          <a:p>
            <a:pPr algn="l"/>
            <a:r>
              <a:rPr lang="tr-TR" sz="2000" b="0" i="0" dirty="0">
                <a:solidFill>
                  <a:srgbClr val="292929"/>
                </a:solidFill>
                <a:effectLst/>
                <a:latin typeface="charter"/>
              </a:rPr>
              <a:t>Shape.java</a:t>
            </a:r>
          </a:p>
        </p:txBody>
      </p:sp>
      <p:sp>
        <p:nvSpPr>
          <p:cNvPr id="11" name="Metin kutusu 10">
            <a:extLst>
              <a:ext uri="{FF2B5EF4-FFF2-40B4-BE49-F238E27FC236}">
                <a16:creationId xmlns:a16="http://schemas.microsoft.com/office/drawing/2014/main" id="{A8CBDBA1-50AC-4B73-8A41-ECF5B138C3EC}"/>
              </a:ext>
            </a:extLst>
          </p:cNvPr>
          <p:cNvSpPr txBox="1"/>
          <p:nvPr/>
        </p:nvSpPr>
        <p:spPr>
          <a:xfrm>
            <a:off x="598504" y="2991168"/>
            <a:ext cx="7595586" cy="707886"/>
          </a:xfrm>
          <a:prstGeom prst="rect">
            <a:avLst/>
          </a:prstGeom>
          <a:noFill/>
        </p:spPr>
        <p:txBody>
          <a:bodyPr wrap="square">
            <a:spAutoFit/>
          </a:bodyPr>
          <a:lstStyle/>
          <a:p>
            <a:pPr algn="l"/>
            <a:r>
              <a:rPr lang="tr-TR" sz="2000" b="1" i="0" dirty="0">
                <a:solidFill>
                  <a:srgbClr val="292929"/>
                </a:solidFill>
                <a:effectLst/>
                <a:latin typeface="charter"/>
              </a:rPr>
              <a:t>Adım 2 :</a:t>
            </a:r>
            <a:endParaRPr lang="tr-TR" sz="2000" b="0" i="0" dirty="0">
              <a:solidFill>
                <a:srgbClr val="292929"/>
              </a:solidFill>
              <a:effectLst/>
              <a:latin typeface="charter"/>
            </a:endParaRPr>
          </a:p>
          <a:p>
            <a:pPr algn="l"/>
            <a:r>
              <a:rPr lang="tr-TR" sz="2000" b="0" i="0" dirty="0">
                <a:solidFill>
                  <a:srgbClr val="292929"/>
                </a:solidFill>
                <a:effectLst/>
                <a:latin typeface="charter"/>
              </a:rPr>
              <a:t>Square.java</a:t>
            </a:r>
          </a:p>
        </p:txBody>
      </p:sp>
      <p:sp>
        <p:nvSpPr>
          <p:cNvPr id="12" name="Rectangle 3">
            <a:extLst>
              <a:ext uri="{FF2B5EF4-FFF2-40B4-BE49-F238E27FC236}">
                <a16:creationId xmlns:a16="http://schemas.microsoft.com/office/drawing/2014/main" id="{C1AF87F8-4B69-4518-AF6E-C3B6D1889357}"/>
              </a:ext>
            </a:extLst>
          </p:cNvPr>
          <p:cNvSpPr>
            <a:spLocks noChangeArrowheads="1"/>
          </p:cNvSpPr>
          <p:nvPr/>
        </p:nvSpPr>
        <p:spPr bwMode="auto">
          <a:xfrm>
            <a:off x="6448887" y="2991168"/>
            <a:ext cx="4568299" cy="312894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55488"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err="1">
                <a:ln>
                  <a:noFill/>
                </a:ln>
                <a:solidFill>
                  <a:srgbClr val="292929"/>
                </a:solidFill>
                <a:effectLst/>
                <a:latin typeface="Menlo"/>
              </a:rPr>
              <a:t>public</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class</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Square</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implements</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Shape</a:t>
            </a:r>
            <a:r>
              <a:rPr kumimoji="0" lang="tr-TR" altLang="tr-TR" sz="2000" b="0" i="0" u="none" strike="noStrike" cap="none" normalizeH="0" baseline="0" dirty="0">
                <a:ln>
                  <a:noFill/>
                </a:ln>
                <a:solidFill>
                  <a:srgbClr val="292929"/>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2000" b="0" i="0" u="none" strike="noStrike" cap="none" normalizeH="0" baseline="0" dirty="0">
              <a:ln>
                <a:noFill/>
              </a:ln>
              <a:solidFill>
                <a:srgbClr val="292929"/>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solidFill>
                  <a:srgbClr val="292929"/>
                </a:solidFill>
                <a:effectLst/>
                <a:latin typeface="Menlo"/>
              </a:rPr>
              <a:t>@Override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2000" b="0" i="0" u="none" strike="noStrike" cap="none" normalizeH="0" baseline="0" dirty="0">
              <a:ln>
                <a:noFill/>
              </a:ln>
              <a:solidFill>
                <a:srgbClr val="292929"/>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err="1">
                <a:ln>
                  <a:noFill/>
                </a:ln>
                <a:solidFill>
                  <a:srgbClr val="292929"/>
                </a:solidFill>
                <a:effectLst/>
                <a:latin typeface="Menlo"/>
              </a:rPr>
              <a:t>public</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void</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draw</a:t>
            </a:r>
            <a:r>
              <a:rPr kumimoji="0" lang="tr-TR" altLang="tr-TR" sz="2000" b="0" i="0" u="none" strike="noStrike" cap="none" normalizeH="0" baseline="0" dirty="0">
                <a:ln>
                  <a:noFill/>
                </a:ln>
                <a:solidFill>
                  <a:srgbClr val="292929"/>
                </a:solidFill>
                <a:effectLst/>
                <a:latin typeface="Menlo"/>
              </a:rPr>
              <a:t>()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2000" b="0" i="0" u="none" strike="noStrike" cap="none" normalizeH="0" baseline="0" dirty="0">
              <a:ln>
                <a:noFill/>
              </a:ln>
              <a:solidFill>
                <a:srgbClr val="292929"/>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err="1">
                <a:ln>
                  <a:noFill/>
                </a:ln>
                <a:solidFill>
                  <a:srgbClr val="292929"/>
                </a:solidFill>
                <a:effectLst/>
                <a:latin typeface="Menlo"/>
              </a:rPr>
              <a:t>System.out.println</a:t>
            </a:r>
            <a:r>
              <a:rPr kumimoji="0" lang="tr-TR" altLang="tr-TR" sz="2000" b="0" i="0" u="none" strike="noStrike" cap="none" normalizeH="0" baseline="0" dirty="0">
                <a:ln>
                  <a:noFill/>
                </a:ln>
                <a:solidFill>
                  <a:srgbClr val="292929"/>
                </a:solidFill>
                <a:effectLst/>
                <a:latin typeface="Menlo"/>
              </a:rPr>
              <a:t>("</a:t>
            </a:r>
            <a:r>
              <a:rPr kumimoji="0" lang="tr-TR" altLang="tr-TR" sz="2000" b="0" i="0" u="none" strike="noStrike" cap="none" normalizeH="0" baseline="0" dirty="0" err="1">
                <a:ln>
                  <a:noFill/>
                </a:ln>
                <a:solidFill>
                  <a:srgbClr val="292929"/>
                </a:solidFill>
                <a:effectLst/>
                <a:latin typeface="Menlo"/>
              </a:rPr>
              <a:t>Square</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was</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drawn</a:t>
            </a:r>
            <a:r>
              <a:rPr kumimoji="0" lang="tr-TR" altLang="tr-TR" sz="2000" b="0" i="0" u="none" strike="noStrike" cap="none" normalizeH="0" baseline="0" dirty="0">
                <a:ln>
                  <a:noFill/>
                </a:ln>
                <a:solidFill>
                  <a:srgbClr val="292929"/>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lang="tr-TR" altLang="tr-TR" sz="2000" dirty="0">
                <a:solidFill>
                  <a:srgbClr val="292929"/>
                </a:solidFill>
                <a:latin typeface="Menlo"/>
              </a:rPr>
              <a:t>   </a:t>
            </a:r>
            <a:r>
              <a:rPr kumimoji="0" lang="tr-TR" altLang="tr-TR" sz="2000" b="0" i="0" u="none" strike="noStrike" cap="none" normalizeH="0" baseline="0" dirty="0">
                <a:ln>
                  <a:noFill/>
                </a:ln>
                <a:solidFill>
                  <a:srgbClr val="292929"/>
                </a:solidFill>
                <a:effectLst/>
                <a:latin typeface="Menlo"/>
              </a:rPr>
              <a:t> }</a:t>
            </a:r>
            <a:br>
              <a:rPr kumimoji="0" lang="tr-TR" altLang="tr-TR" sz="2000" b="0" i="0" u="none" strike="noStrike" cap="none" normalizeH="0" baseline="0" dirty="0">
                <a:ln>
                  <a:noFill/>
                </a:ln>
                <a:solidFill>
                  <a:srgbClr val="292929"/>
                </a:solidFill>
                <a:effectLst/>
                <a:latin typeface="Menlo"/>
              </a:rPr>
            </a:br>
            <a:r>
              <a:rPr kumimoji="0" lang="tr-TR" altLang="tr-TR" sz="2000" b="0" i="0" u="none" strike="noStrike" cap="none" normalizeH="0" baseline="0" dirty="0">
                <a:ln>
                  <a:noFill/>
                </a:ln>
                <a:solidFill>
                  <a:srgbClr val="292929"/>
                </a:solidFill>
                <a:effectLst/>
                <a:latin typeface="Menlo"/>
              </a:rPr>
              <a:t>}</a:t>
            </a:r>
            <a:r>
              <a:rPr kumimoji="0" lang="tr-TR" altLang="tr-TR" sz="2000" b="0" i="0" u="none" strike="noStrike" cap="none" normalizeH="0" baseline="0" dirty="0">
                <a:ln>
                  <a:noFill/>
                </a:ln>
                <a:solidFill>
                  <a:schemeClr val="tx1"/>
                </a:solidFill>
                <a:effectLst/>
              </a:rPr>
              <a:t> </a:t>
            </a:r>
            <a:endParaRPr kumimoji="0" lang="tr-TR" altLang="tr-T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84680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5332420-FDF6-4911-8BC5-2E585D85A988}"/>
              </a:ext>
            </a:extLst>
          </p:cNvPr>
          <p:cNvSpPr>
            <a:spLocks noGrp="1"/>
          </p:cNvSpPr>
          <p:nvPr>
            <p:ph idx="1"/>
          </p:nvPr>
        </p:nvSpPr>
        <p:spPr>
          <a:xfrm>
            <a:off x="483093" y="687209"/>
            <a:ext cx="10515600" cy="351479"/>
          </a:xfrm>
        </p:spPr>
        <p:txBody>
          <a:bodyPr>
            <a:noAutofit/>
          </a:bodyPr>
          <a:lstStyle/>
          <a:p>
            <a:r>
              <a:rPr lang="tr-TR" sz="2000" b="0" i="0" dirty="0">
                <a:solidFill>
                  <a:srgbClr val="292929"/>
                </a:solidFill>
                <a:effectLst/>
                <a:latin typeface="charter"/>
              </a:rPr>
              <a:t>Circle.java                                                                              Rectangle.java</a:t>
            </a:r>
            <a:endParaRPr lang="tr-TR" sz="2000" dirty="0"/>
          </a:p>
        </p:txBody>
      </p:sp>
      <p:sp>
        <p:nvSpPr>
          <p:cNvPr id="4" name="Rectangle 1">
            <a:extLst>
              <a:ext uri="{FF2B5EF4-FFF2-40B4-BE49-F238E27FC236}">
                <a16:creationId xmlns:a16="http://schemas.microsoft.com/office/drawing/2014/main" id="{3E8AA443-625A-41D5-8214-63901341988B}"/>
              </a:ext>
            </a:extLst>
          </p:cNvPr>
          <p:cNvSpPr>
            <a:spLocks noChangeArrowheads="1"/>
          </p:cNvSpPr>
          <p:nvPr/>
        </p:nvSpPr>
        <p:spPr bwMode="auto">
          <a:xfrm>
            <a:off x="702943" y="1184358"/>
            <a:ext cx="4169475" cy="312894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err="1">
                <a:ln>
                  <a:noFill/>
                </a:ln>
                <a:solidFill>
                  <a:srgbClr val="292929"/>
                </a:solidFill>
                <a:effectLst/>
                <a:latin typeface="Menlo"/>
              </a:rPr>
              <a:t>public</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class</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Circle</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implements</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Shape</a:t>
            </a:r>
            <a:r>
              <a:rPr kumimoji="0" lang="tr-TR" altLang="tr-TR" sz="2000" b="0" i="0" u="none" strike="noStrike" cap="none" normalizeH="0" baseline="0" dirty="0">
                <a:ln>
                  <a:noFill/>
                </a:ln>
                <a:solidFill>
                  <a:srgbClr val="292929"/>
                </a:solidFill>
                <a:effectLst/>
                <a:latin typeface="Menlo"/>
              </a:rPr>
              <a: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tr-TR" altLang="tr-TR" sz="2000" b="0" i="0" u="none" strike="noStrike" cap="none" normalizeH="0" baseline="0" dirty="0">
              <a:ln>
                <a:noFill/>
              </a:ln>
              <a:solidFill>
                <a:srgbClr val="292929"/>
              </a:solidFill>
              <a:effectLst/>
              <a:latin typeface="Menlo"/>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solidFill>
                  <a:srgbClr val="292929"/>
                </a:solidFill>
                <a:effectLst/>
                <a:latin typeface="Menlo"/>
              </a:rPr>
              <a:t>@Override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solidFill>
                  <a:srgbClr val="292929"/>
                </a:solidFill>
                <a:effectLst/>
                <a:latin typeface="Menlo"/>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err="1">
                <a:ln>
                  <a:noFill/>
                </a:ln>
                <a:solidFill>
                  <a:srgbClr val="292929"/>
                </a:solidFill>
                <a:effectLst/>
                <a:latin typeface="Menlo"/>
              </a:rPr>
              <a:t>public</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void</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draw</a:t>
            </a:r>
            <a:r>
              <a:rPr kumimoji="0" lang="tr-TR" altLang="tr-TR" sz="2000" b="0" i="0" u="none" strike="noStrike" cap="none" normalizeH="0" baseline="0" dirty="0">
                <a:ln>
                  <a:noFill/>
                </a:ln>
                <a:solidFill>
                  <a:srgbClr val="292929"/>
                </a:solidFill>
                <a:effectLst/>
                <a:latin typeface="Menlo"/>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solidFill>
                  <a:srgbClr val="292929"/>
                </a:solidFill>
                <a:effectLst/>
                <a:latin typeface="Menlo"/>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err="1">
                <a:ln>
                  <a:noFill/>
                </a:ln>
                <a:solidFill>
                  <a:srgbClr val="292929"/>
                </a:solidFill>
                <a:effectLst/>
                <a:latin typeface="Menlo"/>
              </a:rPr>
              <a:t>System.out.println</a:t>
            </a:r>
            <a:r>
              <a:rPr kumimoji="0" lang="tr-TR" altLang="tr-TR" sz="2000" b="0" i="0" u="none" strike="noStrike" cap="none" normalizeH="0" baseline="0" dirty="0">
                <a:ln>
                  <a:noFill/>
                </a:ln>
                <a:solidFill>
                  <a:srgbClr val="292929"/>
                </a:solidFill>
                <a:effectLst/>
                <a:latin typeface="Menlo"/>
              </a:rPr>
              <a:t>("</a:t>
            </a:r>
            <a:r>
              <a:rPr kumimoji="0" lang="tr-TR" altLang="tr-TR" sz="2000" b="0" i="0" u="none" strike="noStrike" cap="none" normalizeH="0" baseline="0" dirty="0" err="1">
                <a:ln>
                  <a:noFill/>
                </a:ln>
                <a:solidFill>
                  <a:srgbClr val="292929"/>
                </a:solidFill>
                <a:effectLst/>
                <a:latin typeface="Menlo"/>
              </a:rPr>
              <a:t>Circle</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was</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drawn</a:t>
            </a:r>
            <a:r>
              <a:rPr kumimoji="0" lang="tr-TR" altLang="tr-TR" sz="2000" b="0" i="0" u="none" strike="noStrike" cap="none" normalizeH="0" baseline="0" dirty="0">
                <a:ln>
                  <a:noFill/>
                </a:ln>
                <a:solidFill>
                  <a:srgbClr val="292929"/>
                </a:solidFill>
                <a:effectLst/>
                <a:latin typeface="Menlo"/>
              </a:rPr>
              <a:t>"); </a:t>
            </a:r>
          </a:p>
          <a:p>
            <a:pPr marL="0" marR="0" lvl="0" indent="0" algn="just" defTabSz="914400" rtl="0" eaLnBrk="0" fontAlgn="base" latinLnBrk="0" hangingPunct="0">
              <a:lnSpc>
                <a:spcPct val="100000"/>
              </a:lnSpc>
              <a:spcBef>
                <a:spcPct val="0"/>
              </a:spcBef>
              <a:spcAft>
                <a:spcPct val="0"/>
              </a:spcAft>
              <a:buClrTx/>
              <a:buSzTx/>
              <a:buFontTx/>
              <a:buNone/>
              <a:tabLst/>
            </a:pPr>
            <a:r>
              <a:rPr lang="tr-TR" altLang="tr-TR" sz="2000" dirty="0">
                <a:solidFill>
                  <a:srgbClr val="292929"/>
                </a:solidFill>
                <a:latin typeface="Menlo"/>
              </a:rPr>
              <a:t>   </a:t>
            </a:r>
            <a:r>
              <a:rPr kumimoji="0" lang="tr-TR" altLang="tr-TR" sz="2000" b="0" i="0" u="none" strike="noStrike" cap="none" normalizeH="0" baseline="0" dirty="0">
                <a:ln>
                  <a:noFill/>
                </a:ln>
                <a:solidFill>
                  <a:srgbClr val="292929"/>
                </a:solidFill>
                <a:effectLst/>
                <a:latin typeface="Menlo"/>
              </a:rPr>
              <a:t>}</a:t>
            </a:r>
            <a:br>
              <a:rPr kumimoji="0" lang="tr-TR" altLang="tr-TR" sz="2000" b="0" i="0" u="none" strike="noStrike" cap="none" normalizeH="0" baseline="0" dirty="0">
                <a:ln>
                  <a:noFill/>
                </a:ln>
                <a:solidFill>
                  <a:srgbClr val="292929"/>
                </a:solidFill>
                <a:effectLst/>
                <a:latin typeface="Menlo"/>
              </a:rPr>
            </a:br>
            <a:r>
              <a:rPr kumimoji="0" lang="tr-TR" altLang="tr-TR" sz="2000" b="0" i="0" u="none" strike="noStrike" cap="none" normalizeH="0" baseline="0" dirty="0">
                <a:ln>
                  <a:noFill/>
                </a:ln>
                <a:solidFill>
                  <a:srgbClr val="292929"/>
                </a:solidFill>
                <a:effectLst/>
                <a:latin typeface="Menlo"/>
              </a:rPr>
              <a:t>}</a:t>
            </a:r>
            <a:r>
              <a:rPr kumimoji="0" lang="tr-TR" altLang="tr-TR" sz="2000" b="0" i="0" u="none" strike="noStrike" cap="none" normalizeH="0" baseline="0" dirty="0">
                <a:ln>
                  <a:noFill/>
                </a:ln>
                <a:solidFill>
                  <a:schemeClr val="tx1"/>
                </a:solidFill>
                <a:effectLst/>
              </a:rPr>
              <a:t> </a:t>
            </a:r>
            <a:endParaRPr kumimoji="0" lang="tr-TR" altLang="tr-TR" sz="20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F0F0D000-822F-4BA6-8AA3-784A14873997}"/>
              </a:ext>
            </a:extLst>
          </p:cNvPr>
          <p:cNvSpPr>
            <a:spLocks noChangeArrowheads="1"/>
          </p:cNvSpPr>
          <p:nvPr/>
        </p:nvSpPr>
        <p:spPr bwMode="auto">
          <a:xfrm>
            <a:off x="6439411" y="1184357"/>
            <a:ext cx="4337341" cy="312894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err="1">
                <a:ln>
                  <a:noFill/>
                </a:ln>
                <a:solidFill>
                  <a:srgbClr val="292929"/>
                </a:solidFill>
                <a:effectLst/>
                <a:latin typeface="Menlo"/>
              </a:rPr>
              <a:t>public</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class</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Rectangle</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implements</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Shape</a:t>
            </a:r>
            <a:r>
              <a:rPr kumimoji="0" lang="tr-TR" altLang="tr-TR" sz="2000" b="0" i="0" u="none" strike="noStrike" cap="none" normalizeH="0" baseline="0" dirty="0">
                <a:ln>
                  <a:noFill/>
                </a:ln>
                <a:solidFill>
                  <a:srgbClr val="292929"/>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solidFill>
                  <a:srgbClr val="292929"/>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solidFill>
                  <a:srgbClr val="292929"/>
                </a:solidFill>
                <a:effectLst/>
                <a:latin typeface="Menlo"/>
              </a:rPr>
              <a:t>@Override</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solidFill>
                  <a:srgbClr val="292929"/>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err="1">
                <a:ln>
                  <a:noFill/>
                </a:ln>
                <a:solidFill>
                  <a:srgbClr val="292929"/>
                </a:solidFill>
                <a:effectLst/>
                <a:latin typeface="Menlo"/>
              </a:rPr>
              <a:t>public</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void</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draw</a:t>
            </a:r>
            <a:r>
              <a:rPr kumimoji="0" lang="tr-TR" altLang="tr-TR" sz="2000" b="0" i="0" u="none" strike="noStrike" cap="none" normalizeH="0" baseline="0" dirty="0">
                <a:ln>
                  <a:noFill/>
                </a:ln>
                <a:solidFill>
                  <a:srgbClr val="292929"/>
                </a:solidFill>
                <a:effectLst/>
                <a:latin typeface="Menlo"/>
              </a:rPr>
              <a:t>()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2000" b="0" i="0" u="none" strike="noStrike" cap="none" normalizeH="0" baseline="0" dirty="0">
              <a:ln>
                <a:noFill/>
              </a:ln>
              <a:solidFill>
                <a:srgbClr val="292929"/>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err="1">
                <a:ln>
                  <a:noFill/>
                </a:ln>
                <a:solidFill>
                  <a:srgbClr val="292929"/>
                </a:solidFill>
                <a:effectLst/>
                <a:latin typeface="Menlo"/>
              </a:rPr>
              <a:t>System.out.println</a:t>
            </a:r>
            <a:r>
              <a:rPr kumimoji="0" lang="tr-TR" altLang="tr-TR" sz="2000" b="0" i="0" u="none" strike="noStrike" cap="none" normalizeH="0" baseline="0" dirty="0">
                <a:ln>
                  <a:noFill/>
                </a:ln>
                <a:solidFill>
                  <a:srgbClr val="292929"/>
                </a:solidFill>
                <a:effectLst/>
                <a:latin typeface="Menlo"/>
              </a:rPr>
              <a:t>("</a:t>
            </a:r>
            <a:r>
              <a:rPr kumimoji="0" lang="tr-TR" altLang="tr-TR" sz="2000" b="0" i="0" u="none" strike="noStrike" cap="none" normalizeH="0" baseline="0" dirty="0" err="1">
                <a:ln>
                  <a:noFill/>
                </a:ln>
                <a:solidFill>
                  <a:srgbClr val="292929"/>
                </a:solidFill>
                <a:effectLst/>
                <a:latin typeface="Menlo"/>
              </a:rPr>
              <a:t>Circle</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was</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drawn</a:t>
            </a:r>
            <a:r>
              <a:rPr kumimoji="0" lang="tr-TR" altLang="tr-TR" sz="2000" b="0" i="0" u="none" strike="noStrike" cap="none" normalizeH="0" baseline="0" dirty="0">
                <a:ln>
                  <a:noFill/>
                </a:ln>
                <a:solidFill>
                  <a:srgbClr val="292929"/>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solidFill>
                  <a:srgbClr val="292929"/>
                </a:solidFill>
                <a:effectLst/>
                <a:latin typeface="Menlo"/>
              </a:rPr>
              <a:t>       }</a:t>
            </a:r>
            <a:br>
              <a:rPr kumimoji="0" lang="tr-TR" altLang="tr-TR" sz="2000" b="0" i="0" u="none" strike="noStrike" cap="none" normalizeH="0" baseline="0" dirty="0">
                <a:ln>
                  <a:noFill/>
                </a:ln>
                <a:solidFill>
                  <a:srgbClr val="292929"/>
                </a:solidFill>
                <a:effectLst/>
                <a:latin typeface="Menlo"/>
              </a:rPr>
            </a:br>
            <a:r>
              <a:rPr kumimoji="0" lang="tr-TR" altLang="tr-TR" sz="2000" b="0" i="0" u="none" strike="noStrike" cap="none" normalizeH="0" baseline="0" dirty="0">
                <a:ln>
                  <a:noFill/>
                </a:ln>
                <a:solidFill>
                  <a:srgbClr val="292929"/>
                </a:solidFill>
                <a:effectLst/>
                <a:latin typeface="Menlo"/>
              </a:rPr>
              <a:t>}</a:t>
            </a:r>
            <a:r>
              <a:rPr kumimoji="0" lang="tr-TR" altLang="tr-TR" sz="2000" b="0" i="0" u="none" strike="noStrike" cap="none" normalizeH="0" baseline="0" dirty="0">
                <a:ln>
                  <a:noFill/>
                </a:ln>
                <a:solidFill>
                  <a:schemeClr val="tx1"/>
                </a:solidFill>
                <a:effectLst/>
              </a:rPr>
              <a:t> </a:t>
            </a:r>
            <a:endParaRPr kumimoji="0" lang="tr-TR" altLang="tr-T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3125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BB73FC6-2C70-4708-A36C-4107CE4D4DB0}"/>
              </a:ext>
            </a:extLst>
          </p:cNvPr>
          <p:cNvSpPr>
            <a:spLocks noGrp="1"/>
          </p:cNvSpPr>
          <p:nvPr>
            <p:ph idx="1"/>
          </p:nvPr>
        </p:nvSpPr>
        <p:spPr>
          <a:xfrm>
            <a:off x="491971" y="500778"/>
            <a:ext cx="10515600" cy="964038"/>
          </a:xfrm>
        </p:spPr>
        <p:txBody>
          <a:bodyPr/>
          <a:lstStyle/>
          <a:p>
            <a:pPr algn="l"/>
            <a:r>
              <a:rPr lang="tr-TR" sz="2000" b="1" i="0" dirty="0">
                <a:solidFill>
                  <a:srgbClr val="292929"/>
                </a:solidFill>
                <a:effectLst/>
                <a:latin typeface="charter"/>
              </a:rPr>
              <a:t>Adım 3:</a:t>
            </a:r>
            <a:endParaRPr lang="tr-TR" sz="2000" dirty="0">
              <a:solidFill>
                <a:srgbClr val="292929"/>
              </a:solidFill>
              <a:latin typeface="charter"/>
            </a:endParaRPr>
          </a:p>
          <a:p>
            <a:pPr algn="l"/>
            <a:r>
              <a:rPr lang="tr-TR" sz="2000" b="0" i="0" dirty="0">
                <a:solidFill>
                  <a:srgbClr val="292929"/>
                </a:solidFill>
                <a:effectLst/>
                <a:latin typeface="charter"/>
              </a:rPr>
              <a:t>Color.java                                 </a:t>
            </a:r>
          </a:p>
          <a:p>
            <a:endParaRPr lang="tr-TR" dirty="0"/>
          </a:p>
        </p:txBody>
      </p:sp>
      <p:sp>
        <p:nvSpPr>
          <p:cNvPr id="4" name="Rectangle 1">
            <a:extLst>
              <a:ext uri="{FF2B5EF4-FFF2-40B4-BE49-F238E27FC236}">
                <a16:creationId xmlns:a16="http://schemas.microsoft.com/office/drawing/2014/main" id="{C3DF07BB-DB15-48D8-BA2B-DE29737AAB9C}"/>
              </a:ext>
            </a:extLst>
          </p:cNvPr>
          <p:cNvSpPr>
            <a:spLocks noChangeArrowheads="1"/>
          </p:cNvSpPr>
          <p:nvPr/>
        </p:nvSpPr>
        <p:spPr bwMode="auto">
          <a:xfrm>
            <a:off x="784934" y="1531158"/>
            <a:ext cx="2367123" cy="1897842"/>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err="1">
                <a:ln>
                  <a:noFill/>
                </a:ln>
                <a:solidFill>
                  <a:srgbClr val="292929"/>
                </a:solidFill>
                <a:effectLst/>
                <a:latin typeface="Menlo"/>
              </a:rPr>
              <a:t>public</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interface</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Color</a:t>
            </a:r>
            <a:r>
              <a:rPr kumimoji="0" lang="tr-TR" altLang="tr-TR" sz="2000" b="0" i="0" u="none" strike="noStrike" cap="none" normalizeH="0" baseline="0" dirty="0">
                <a:ln>
                  <a:noFill/>
                </a:ln>
                <a:solidFill>
                  <a:srgbClr val="292929"/>
                </a:solidFill>
                <a:effectLst/>
                <a:latin typeface="Menlo"/>
              </a:rPr>
              <a:t> {</a:t>
            </a:r>
            <a:br>
              <a:rPr kumimoji="0" lang="tr-TR" altLang="tr-TR" sz="2000" b="0" i="0" u="none" strike="noStrike" cap="none" normalizeH="0" baseline="0" dirty="0">
                <a:ln>
                  <a:noFill/>
                </a:ln>
                <a:solidFill>
                  <a:srgbClr val="292929"/>
                </a:solidFill>
                <a:effectLst/>
                <a:latin typeface="Menlo"/>
              </a:rPr>
            </a:br>
            <a:endParaRPr kumimoji="0" lang="tr-TR" altLang="tr-TR" sz="2000" b="0" i="0" u="none" strike="noStrike" cap="none" normalizeH="0" baseline="0" dirty="0">
              <a:ln>
                <a:noFill/>
              </a:ln>
              <a:solidFill>
                <a:srgbClr val="292929"/>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err="1">
                <a:ln>
                  <a:noFill/>
                </a:ln>
                <a:solidFill>
                  <a:srgbClr val="292929"/>
                </a:solidFill>
                <a:effectLst/>
                <a:latin typeface="Menlo"/>
              </a:rPr>
              <a:t>void</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fill</a:t>
            </a:r>
            <a:r>
              <a:rPr kumimoji="0" lang="tr-TR" altLang="tr-TR" sz="2000" b="0" i="0" u="none" strike="noStrike" cap="none" normalizeH="0" baseline="0" dirty="0">
                <a:ln>
                  <a:noFill/>
                </a:ln>
                <a:solidFill>
                  <a:srgbClr val="292929"/>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2000" b="0" i="0" u="none" strike="noStrike" cap="none" normalizeH="0" baseline="0" dirty="0">
              <a:ln>
                <a:noFill/>
              </a:ln>
              <a:solidFill>
                <a:srgbClr val="292929"/>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solidFill>
                  <a:srgbClr val="292929"/>
                </a:solidFill>
                <a:effectLst/>
                <a:latin typeface="Menlo"/>
              </a:rPr>
              <a:t>}</a:t>
            </a:r>
            <a:r>
              <a:rPr kumimoji="0" lang="tr-TR" altLang="tr-TR" sz="2000" b="0" i="0" u="none" strike="noStrike" cap="none" normalizeH="0" baseline="0" dirty="0">
                <a:ln>
                  <a:noFill/>
                </a:ln>
                <a:solidFill>
                  <a:schemeClr val="tx1"/>
                </a:solidFill>
                <a:effectLst/>
              </a:rPr>
              <a:t> </a:t>
            </a:r>
            <a:endParaRPr kumimoji="0" lang="tr-TR" altLang="tr-TR" sz="2000" b="0" i="0" u="none" strike="noStrike" cap="none" normalizeH="0" baseline="0" dirty="0">
              <a:ln>
                <a:noFill/>
              </a:ln>
              <a:solidFill>
                <a:schemeClr val="tx1"/>
              </a:solidFill>
              <a:effectLst/>
              <a:latin typeface="Arial" panose="020B0604020202020204" pitchFamily="34" charset="0"/>
            </a:endParaRPr>
          </a:p>
        </p:txBody>
      </p:sp>
      <p:sp>
        <p:nvSpPr>
          <p:cNvPr id="6" name="Metin kutusu 5">
            <a:extLst>
              <a:ext uri="{FF2B5EF4-FFF2-40B4-BE49-F238E27FC236}">
                <a16:creationId xmlns:a16="http://schemas.microsoft.com/office/drawing/2014/main" id="{E926C4C7-696F-4D1C-87B3-83D6B42DA3A6}"/>
              </a:ext>
            </a:extLst>
          </p:cNvPr>
          <p:cNvSpPr txBox="1"/>
          <p:nvPr/>
        </p:nvSpPr>
        <p:spPr>
          <a:xfrm>
            <a:off x="5749771" y="449153"/>
            <a:ext cx="6094520" cy="1015663"/>
          </a:xfrm>
          <a:prstGeom prst="rect">
            <a:avLst/>
          </a:prstGeom>
          <a:noFill/>
        </p:spPr>
        <p:txBody>
          <a:bodyPr wrap="square">
            <a:spAutoFit/>
          </a:bodyPr>
          <a:lstStyle/>
          <a:p>
            <a:pPr algn="l"/>
            <a:r>
              <a:rPr lang="tr-TR" sz="2000" b="1" i="0" dirty="0">
                <a:solidFill>
                  <a:srgbClr val="292929"/>
                </a:solidFill>
                <a:effectLst/>
                <a:latin typeface="charter"/>
              </a:rPr>
              <a:t>Adım 4:</a:t>
            </a:r>
          </a:p>
          <a:p>
            <a:pPr algn="l"/>
            <a:endParaRPr lang="tr-TR" sz="2000" b="0" i="0" dirty="0">
              <a:solidFill>
                <a:srgbClr val="292929"/>
              </a:solidFill>
              <a:effectLst/>
              <a:latin typeface="charter"/>
            </a:endParaRPr>
          </a:p>
          <a:p>
            <a:pPr algn="l"/>
            <a:r>
              <a:rPr lang="tr-TR" sz="2000" b="0" i="0" dirty="0">
                <a:solidFill>
                  <a:srgbClr val="292929"/>
                </a:solidFill>
                <a:effectLst/>
                <a:latin typeface="charter"/>
              </a:rPr>
              <a:t>Red.java</a:t>
            </a:r>
          </a:p>
        </p:txBody>
      </p:sp>
      <p:sp>
        <p:nvSpPr>
          <p:cNvPr id="7" name="Rectangle 2">
            <a:extLst>
              <a:ext uri="{FF2B5EF4-FFF2-40B4-BE49-F238E27FC236}">
                <a16:creationId xmlns:a16="http://schemas.microsoft.com/office/drawing/2014/main" id="{7776760E-7081-4396-AF66-070AFDA2CCBC}"/>
              </a:ext>
            </a:extLst>
          </p:cNvPr>
          <p:cNvSpPr>
            <a:spLocks noChangeArrowheads="1"/>
          </p:cNvSpPr>
          <p:nvPr/>
        </p:nvSpPr>
        <p:spPr bwMode="auto">
          <a:xfrm>
            <a:off x="5865181" y="1464816"/>
            <a:ext cx="3850349" cy="312894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err="1">
                <a:ln>
                  <a:noFill/>
                </a:ln>
                <a:solidFill>
                  <a:srgbClr val="292929"/>
                </a:solidFill>
                <a:effectLst/>
                <a:latin typeface="Menlo"/>
              </a:rPr>
              <a:t>public</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class</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Red</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implements</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Color</a:t>
            </a:r>
            <a:r>
              <a:rPr kumimoji="0" lang="tr-TR" altLang="tr-TR" sz="2000" b="0" i="0" u="none" strike="noStrike" cap="none" normalizeH="0" baseline="0" dirty="0">
                <a:ln>
                  <a:noFill/>
                </a:ln>
                <a:solidFill>
                  <a:srgbClr val="292929"/>
                </a:solidFill>
                <a:effectLst/>
                <a:latin typeface="Menlo"/>
              </a:rPr>
              <a:t>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2000" b="0" i="0" u="none" strike="noStrike" cap="none" normalizeH="0" baseline="0" dirty="0">
              <a:ln>
                <a:noFill/>
              </a:ln>
              <a:solidFill>
                <a:srgbClr val="292929"/>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solidFill>
                  <a:srgbClr val="292929"/>
                </a:solidFill>
                <a:effectLst/>
                <a:latin typeface="Menlo"/>
              </a:rPr>
              <a:t>@Override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2000" b="0" i="0" u="none" strike="noStrike" cap="none" normalizeH="0" baseline="0" dirty="0">
              <a:ln>
                <a:noFill/>
              </a:ln>
              <a:solidFill>
                <a:srgbClr val="292929"/>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public</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void</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fill</a:t>
            </a:r>
            <a:r>
              <a:rPr kumimoji="0" lang="tr-TR" altLang="tr-TR" sz="2000" b="0" i="0" u="none" strike="noStrike" cap="none" normalizeH="0" baseline="0" dirty="0">
                <a:ln>
                  <a:noFill/>
                </a:ln>
                <a:solidFill>
                  <a:srgbClr val="292929"/>
                </a:solidFill>
                <a:effectLst/>
                <a:latin typeface="Menlo"/>
              </a:rPr>
              <a:t>()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2000" b="0" i="0" u="none" strike="noStrike" cap="none" normalizeH="0" baseline="0" dirty="0">
              <a:ln>
                <a:noFill/>
              </a:ln>
              <a:solidFill>
                <a:srgbClr val="292929"/>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err="1">
                <a:ln>
                  <a:noFill/>
                </a:ln>
                <a:solidFill>
                  <a:srgbClr val="292929"/>
                </a:solidFill>
                <a:effectLst/>
                <a:latin typeface="Menlo"/>
              </a:rPr>
              <a:t>System.out.println</a:t>
            </a:r>
            <a:r>
              <a:rPr kumimoji="0" lang="tr-TR" altLang="tr-TR" sz="2000" b="0" i="0" u="none" strike="noStrike" cap="none" normalizeH="0" baseline="0" dirty="0">
                <a:ln>
                  <a:noFill/>
                </a:ln>
                <a:solidFill>
                  <a:srgbClr val="292929"/>
                </a:solidFill>
                <a:effectLst/>
                <a:latin typeface="Menlo"/>
              </a:rPr>
              <a:t>("</a:t>
            </a:r>
            <a:r>
              <a:rPr kumimoji="0" lang="tr-TR" altLang="tr-TR" sz="2000" b="0" i="0" u="none" strike="noStrike" cap="none" normalizeH="0" baseline="0" dirty="0" err="1">
                <a:ln>
                  <a:noFill/>
                </a:ln>
                <a:solidFill>
                  <a:srgbClr val="292929"/>
                </a:solidFill>
                <a:effectLst/>
                <a:latin typeface="Menlo"/>
              </a:rPr>
              <a:t>Red</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was</a:t>
            </a:r>
            <a:r>
              <a:rPr kumimoji="0" lang="tr-TR" altLang="tr-TR" sz="2000" b="0" i="0" u="none" strike="noStrike" cap="none" normalizeH="0" baseline="0" dirty="0">
                <a:ln>
                  <a:noFill/>
                </a:ln>
                <a:solidFill>
                  <a:srgbClr val="292929"/>
                </a:solidFill>
                <a:effectLst/>
                <a:latin typeface="Menlo"/>
              </a:rPr>
              <a:t> </a:t>
            </a:r>
            <a:r>
              <a:rPr kumimoji="0" lang="tr-TR" altLang="tr-TR" sz="2000" b="0" i="0" u="none" strike="noStrike" cap="none" normalizeH="0" baseline="0" dirty="0" err="1">
                <a:ln>
                  <a:noFill/>
                </a:ln>
                <a:solidFill>
                  <a:srgbClr val="292929"/>
                </a:solidFill>
                <a:effectLst/>
                <a:latin typeface="Menlo"/>
              </a:rPr>
              <a:t>filled</a:t>
            </a:r>
            <a:r>
              <a:rPr kumimoji="0" lang="tr-TR" altLang="tr-TR" sz="2000" b="0" i="0" u="none" strike="noStrike" cap="none" normalizeH="0" baseline="0" dirty="0">
                <a:ln>
                  <a:noFill/>
                </a:ln>
                <a:solidFill>
                  <a:srgbClr val="292929"/>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solidFill>
                  <a:srgbClr val="292929"/>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solidFill>
                  <a:srgbClr val="292929"/>
                </a:solidFill>
                <a:effectLst/>
                <a:latin typeface="Menlo"/>
              </a:rPr>
              <a:t>}</a:t>
            </a:r>
            <a:r>
              <a:rPr kumimoji="0" lang="tr-TR" altLang="tr-TR" sz="2000" b="0" i="0" u="none" strike="noStrike" cap="none" normalizeH="0" baseline="0" dirty="0">
                <a:ln>
                  <a:noFill/>
                </a:ln>
                <a:solidFill>
                  <a:schemeClr val="tx1"/>
                </a:solidFill>
                <a:effectLst/>
              </a:rPr>
              <a:t> </a:t>
            </a:r>
            <a:endParaRPr kumimoji="0" lang="tr-TR" altLang="tr-T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2579811"/>
      </p:ext>
    </p:extLst>
  </p:cSld>
  <p:clrMapOvr>
    <a:masterClrMapping/>
  </p:clrMapOvr>
</p:sld>
</file>

<file path=ppt/theme/theme1.xml><?xml version="1.0" encoding="utf-8"?>
<a:theme xmlns:a="http://schemas.openxmlformats.org/drawingml/2006/main" name="LuminousVTI">
  <a:themeElements>
    <a:clrScheme name="AnalogousFromRegularSeedRightStep">
      <a:dk1>
        <a:srgbClr val="000000"/>
      </a:dk1>
      <a:lt1>
        <a:srgbClr val="FFFFFF"/>
      </a:lt1>
      <a:dk2>
        <a:srgbClr val="413124"/>
      </a:dk2>
      <a:lt2>
        <a:srgbClr val="E2E8E8"/>
      </a:lt2>
      <a:accent1>
        <a:srgbClr val="E72E29"/>
      </a:accent1>
      <a:accent2>
        <a:srgbClr val="D56C17"/>
      </a:accent2>
      <a:accent3>
        <a:srgbClr val="B7A321"/>
      </a:accent3>
      <a:accent4>
        <a:srgbClr val="86B313"/>
      </a:accent4>
      <a:accent5>
        <a:srgbClr val="50BA21"/>
      </a:accent5>
      <a:accent6>
        <a:srgbClr val="15BD27"/>
      </a:accent6>
      <a:hlink>
        <a:srgbClr val="319193"/>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docProps/app.xml><?xml version="1.0" encoding="utf-8"?>
<Properties xmlns="http://schemas.openxmlformats.org/officeDocument/2006/extended-properties" xmlns:vt="http://schemas.openxmlformats.org/officeDocument/2006/docPropsVTypes">
  <TotalTime>107</TotalTime>
  <Words>1225</Words>
  <Application>Microsoft Office PowerPoint</Application>
  <PresentationFormat>Geniş ekran</PresentationFormat>
  <Paragraphs>160</Paragraphs>
  <Slides>19</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19</vt:i4>
      </vt:variant>
    </vt:vector>
  </HeadingPairs>
  <TitlesOfParts>
    <vt:vector size="27" baseType="lpstr">
      <vt:lpstr>Arial</vt:lpstr>
      <vt:lpstr>Avenir Next LT Pro</vt:lpstr>
      <vt:lpstr>charter</vt:lpstr>
      <vt:lpstr>Menlo</vt:lpstr>
      <vt:lpstr>Sabon Next LT</vt:lpstr>
      <vt:lpstr>sohne</vt:lpstr>
      <vt:lpstr>Wingdings</vt:lpstr>
      <vt:lpstr>LuminousVTI</vt:lpstr>
      <vt:lpstr>Abstract Factory Design Pattern Nedir?                                    Duygu Havare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Tüm sistemin UML sınıf diyagramı aşağıdaki gibidir.</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Factory Design Pattern Nedir?</dc:title>
  <dc:creator>Duygu Havare</dc:creator>
  <cp:lastModifiedBy>Duygu Havare</cp:lastModifiedBy>
  <cp:revision>8</cp:revision>
  <dcterms:created xsi:type="dcterms:W3CDTF">2021-02-19T18:29:18Z</dcterms:created>
  <dcterms:modified xsi:type="dcterms:W3CDTF">2021-02-19T20:16:18Z</dcterms:modified>
</cp:coreProperties>
</file>