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4127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5406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6711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9395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80872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620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9626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312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8793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87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2345051-2045-45DA-935E-2E3CA1A69ADC}" type="datetimeFigureOut">
              <a:rPr lang="en-US" smtClean="0"/>
              <a:t>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4624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2/14/2021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24502491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eyaz arka planda mavi sulu boya soyut desen">
            <a:extLst>
              <a:ext uri="{FF2B5EF4-FFF2-40B4-BE49-F238E27FC236}">
                <a16:creationId xmlns:a16="http://schemas.microsoft.com/office/drawing/2014/main" xmlns="" id="{15D01220-40F9-4F8C-906B-81E0FC9CDC1F}"/>
              </a:ext>
            </a:extLst>
          </p:cNvPr>
          <p:cNvPicPr>
            <a:picLocks noChangeAspect="1"/>
          </p:cNvPicPr>
          <p:nvPr/>
        </p:nvPicPr>
        <p:blipFill rotWithShape="1">
          <a:blip r:embed="rId2"/>
          <a:srcRect t="14644" b="1086"/>
          <a:stretch/>
        </p:blipFill>
        <p:spPr>
          <a:xfrm>
            <a:off x="20" y="10"/>
            <a:ext cx="12191980" cy="6857990"/>
          </a:xfrm>
          <a:prstGeom prst="rect">
            <a:avLst/>
          </a:prstGeom>
        </p:spPr>
      </p:pic>
      <p:sp>
        <p:nvSpPr>
          <p:cNvPr id="2" name="Başlık 1">
            <a:extLst>
              <a:ext uri="{FF2B5EF4-FFF2-40B4-BE49-F238E27FC236}">
                <a16:creationId xmlns:a16="http://schemas.microsoft.com/office/drawing/2014/main" xmlns="" id="{1920CBDB-3C9D-4B06-A9DB-5B11815EECBC}"/>
              </a:ext>
            </a:extLst>
          </p:cNvPr>
          <p:cNvSpPr>
            <a:spLocks noGrp="1"/>
          </p:cNvSpPr>
          <p:nvPr>
            <p:ph type="ctrTitle"/>
          </p:nvPr>
        </p:nvSpPr>
        <p:spPr>
          <a:xfrm>
            <a:off x="8022020" y="2480096"/>
            <a:ext cx="3852041" cy="1834056"/>
          </a:xfrm>
        </p:spPr>
        <p:txBody>
          <a:bodyPr>
            <a:normAutofit/>
          </a:bodyPr>
          <a:lstStyle/>
          <a:p>
            <a:r>
              <a:rPr lang="tr-TR" sz="4000" b="1" dirty="0">
                <a:solidFill>
                  <a:schemeClr val="bg1"/>
                </a:solidFill>
              </a:rPr>
              <a:t>SOLID PRENSİPLERİ</a:t>
            </a:r>
          </a:p>
        </p:txBody>
      </p:sp>
      <p:sp>
        <p:nvSpPr>
          <p:cNvPr id="3" name="Alt Başlık 2">
            <a:extLst>
              <a:ext uri="{FF2B5EF4-FFF2-40B4-BE49-F238E27FC236}">
                <a16:creationId xmlns:a16="http://schemas.microsoft.com/office/drawing/2014/main" xmlns="" id="{0AE8B86C-0576-42C3-A64E-A93D86F8D1EE}"/>
              </a:ext>
            </a:extLst>
          </p:cNvPr>
          <p:cNvSpPr>
            <a:spLocks noGrp="1"/>
          </p:cNvSpPr>
          <p:nvPr>
            <p:ph type="subTitle" idx="1"/>
          </p:nvPr>
        </p:nvSpPr>
        <p:spPr>
          <a:xfrm>
            <a:off x="7782909" y="4525077"/>
            <a:ext cx="4330262" cy="1119045"/>
          </a:xfrm>
        </p:spPr>
        <p:txBody>
          <a:bodyPr>
            <a:normAutofit fontScale="92500" lnSpcReduction="20000"/>
          </a:bodyPr>
          <a:lstStyle/>
          <a:p>
            <a:r>
              <a:rPr lang="tr-TR" sz="2800" b="1" spc="300" dirty="0">
                <a:solidFill>
                  <a:schemeClr val="bg1"/>
                </a:solidFill>
              </a:rPr>
              <a:t>Dependency Inversion </a:t>
            </a:r>
            <a:r>
              <a:rPr lang="tr-TR" sz="2800" b="1" spc="300">
                <a:solidFill>
                  <a:schemeClr val="bg1"/>
                </a:solidFill>
              </a:rPr>
              <a:t>Principle </a:t>
            </a:r>
            <a:endParaRPr lang="tr-TR" sz="2800" b="1" spc="300" smtClean="0">
              <a:solidFill>
                <a:schemeClr val="bg1"/>
              </a:solidFill>
            </a:endParaRPr>
          </a:p>
          <a:p>
            <a:r>
              <a:rPr lang="tr-TR" sz="2800" b="1" spc="300" smtClean="0">
                <a:solidFill>
                  <a:schemeClr val="bg1"/>
                </a:solidFill>
              </a:rPr>
              <a:t>Sena Bayraktar</a:t>
            </a:r>
            <a:endParaRPr lang="tr-TR" b="1" spc="300" dirty="0">
              <a:solidFill>
                <a:schemeClr val="bg1"/>
              </a:solidFill>
            </a:endParaRPr>
          </a:p>
        </p:txBody>
      </p:sp>
      <p:pic>
        <p:nvPicPr>
          <p:cNvPr id="8" name="Grafik 7" descr="Kilidi Aç">
            <a:extLst>
              <a:ext uri="{FF2B5EF4-FFF2-40B4-BE49-F238E27FC236}">
                <a16:creationId xmlns:a16="http://schemas.microsoft.com/office/drawing/2014/main" xmlns="" id="{4B529267-6E5E-4A05-B08D-FC63B0F2163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797920" y="4410777"/>
            <a:ext cx="984989" cy="1000546"/>
          </a:xfrm>
          <a:prstGeom prst="rect">
            <a:avLst/>
          </a:prstGeom>
        </p:spPr>
      </p:pic>
    </p:spTree>
    <p:extLst>
      <p:ext uri="{BB962C8B-B14F-4D97-AF65-F5344CB8AC3E}">
        <p14:creationId xmlns:p14="http://schemas.microsoft.com/office/powerpoint/2010/main" val="302115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6" name="İçerik Yer Tutucusu 2">
            <a:extLst>
              <a:ext uri="{FF2B5EF4-FFF2-40B4-BE49-F238E27FC236}">
                <a16:creationId xmlns:a16="http://schemas.microsoft.com/office/drawing/2014/main" xmlns="" id="{129FF630-A906-4296-AD47-28B6A32D01DD}"/>
              </a:ext>
            </a:extLst>
          </p:cNvPr>
          <p:cNvSpPr>
            <a:spLocks noGrp="1"/>
          </p:cNvSpPr>
          <p:nvPr>
            <p:ph idx="1"/>
          </p:nvPr>
        </p:nvSpPr>
        <p:spPr>
          <a:xfrm>
            <a:off x="804705" y="1590326"/>
            <a:ext cx="10550025" cy="3677348"/>
          </a:xfrm>
        </p:spPr>
        <p:txBody>
          <a:bodyPr anchor="t">
            <a:normAutofit/>
          </a:bodyPr>
          <a:lstStyle/>
          <a:p>
            <a:r>
              <a:rPr lang="tr-TR" dirty="0"/>
              <a:t>Bu sunumumuzda SOLID Prensipleri arasında yer alan “Dependency Inversion ” (Bağımlılıkları Ters Çevirme) prensibini inceleyeceğiz.</a:t>
            </a:r>
          </a:p>
          <a:p>
            <a:r>
              <a:rPr lang="tr-TR" dirty="0"/>
              <a:t> Bu prensibimiz, mantık olarak üst ve alt sınıfların birbirlerine bağımlı olmalarına karşı çıkan bir prensiptir. Bu bağımlılığın </a:t>
            </a:r>
            <a:r>
              <a:rPr lang="tr-TR" dirty="0" err="1"/>
              <a:t>interface</a:t>
            </a:r>
            <a:r>
              <a:rPr lang="tr-TR" dirty="0"/>
              <a:t> ile giderilmesine dayanır. Dikkat ederseniz tüm bu prensipler genel anlamda aynı mantığı taşımaktadır. Amaç projelerdeki zaman maliyetini düşürmek ve projeye sonradan eklenecek yapıların projeye girişini, okunabilirliğini ve </a:t>
            </a:r>
            <a:r>
              <a:rPr lang="tr-TR" dirty="0" err="1"/>
              <a:t>yenilenebilirliğini</a:t>
            </a:r>
            <a:r>
              <a:rPr lang="tr-TR" dirty="0"/>
              <a:t> artırmaktır.</a:t>
            </a:r>
          </a:p>
          <a:p>
            <a:endParaRPr lang="tr-TR" sz="2000" dirty="0">
              <a:solidFill>
                <a:schemeClr val="tx1">
                  <a:alpha val="80000"/>
                </a:schemeClr>
              </a:solidFill>
            </a:endParaRPr>
          </a:p>
        </p:txBody>
      </p: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83539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6" name="İçerik Yer Tutucusu 2">
            <a:extLst>
              <a:ext uri="{FF2B5EF4-FFF2-40B4-BE49-F238E27FC236}">
                <a16:creationId xmlns:a16="http://schemas.microsoft.com/office/drawing/2014/main" xmlns="" id="{129FF630-A906-4296-AD47-28B6A32D01DD}"/>
              </a:ext>
            </a:extLst>
          </p:cNvPr>
          <p:cNvSpPr>
            <a:spLocks noGrp="1"/>
          </p:cNvSpPr>
          <p:nvPr>
            <p:ph idx="1"/>
          </p:nvPr>
        </p:nvSpPr>
        <p:spPr>
          <a:xfrm>
            <a:off x="804705" y="1590326"/>
            <a:ext cx="10550025" cy="3677348"/>
          </a:xfrm>
        </p:spPr>
        <p:txBody>
          <a:bodyPr anchor="t">
            <a:normAutofit lnSpcReduction="10000"/>
          </a:bodyPr>
          <a:lstStyle/>
          <a:p>
            <a:r>
              <a:rPr lang="tr-TR" dirty="0"/>
              <a:t>Bu prensibin temel cümlelerini ele alarak başlayalım.</a:t>
            </a:r>
          </a:p>
          <a:p>
            <a:r>
              <a:rPr lang="tr-TR" dirty="0"/>
              <a:t>   </a:t>
            </a:r>
            <a:r>
              <a:rPr lang="tr-TR" b="1" dirty="0">
                <a:solidFill>
                  <a:schemeClr val="bg2">
                    <a:lumMod val="60000"/>
                    <a:lumOff val="40000"/>
                  </a:schemeClr>
                </a:solidFill>
              </a:rPr>
              <a:t>Yüksek seviye modüller, düşük seviye modüllere bağlı olmamalı. Her ikisi de soyut (</a:t>
            </a:r>
            <a:r>
              <a:rPr lang="tr-TR" b="1" dirty="0" err="1">
                <a:solidFill>
                  <a:schemeClr val="bg2">
                    <a:lumMod val="60000"/>
                    <a:lumOff val="40000"/>
                  </a:schemeClr>
                </a:solidFill>
              </a:rPr>
              <a:t>abstract</a:t>
            </a:r>
            <a:r>
              <a:rPr lang="tr-TR" b="1" dirty="0">
                <a:solidFill>
                  <a:schemeClr val="bg2">
                    <a:lumMod val="60000"/>
                    <a:lumOff val="40000"/>
                  </a:schemeClr>
                </a:solidFill>
              </a:rPr>
              <a:t>) kavramlara bağlı olmalı.</a:t>
            </a:r>
          </a:p>
          <a:p>
            <a:r>
              <a:rPr lang="tr-TR" b="1" dirty="0">
                <a:solidFill>
                  <a:schemeClr val="bg2">
                    <a:lumMod val="60000"/>
                    <a:lumOff val="40000"/>
                  </a:schemeClr>
                </a:solidFill>
              </a:rPr>
              <a:t>   Soyut kavramlar detaylara bağlı olmamalı. Detaylar soyut kavramlara bağlı olmalı.</a:t>
            </a:r>
          </a:p>
          <a:p>
            <a:r>
              <a:rPr lang="tr-TR" dirty="0"/>
              <a:t>Yazılım mimarisinde uygulanan tasarım prensipleri, hayatın ta kendisinden ilham almıştır. O halde hayatımıza bakıp kavraması zormuş gibi gözüken iki maddenin aslında ne kadar kolay olduğunu görebiliriz.</a:t>
            </a:r>
          </a:p>
          <a:p>
            <a:endParaRPr lang="tr-TR" sz="2000" dirty="0">
              <a:solidFill>
                <a:schemeClr val="tx1">
                  <a:alpha val="80000"/>
                </a:schemeClr>
              </a:solidFill>
            </a:endParaRPr>
          </a:p>
        </p:txBody>
      </p: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6291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xmlns="" id="{971153E3-2E2A-45F8-BA30-9951262930BA}"/>
              </a:ext>
            </a:extLst>
          </p:cNvPr>
          <p:cNvSpPr>
            <a:spLocks noGrp="1"/>
          </p:cNvSpPr>
          <p:nvPr>
            <p:ph idx="1"/>
          </p:nvPr>
        </p:nvSpPr>
        <p:spPr>
          <a:xfrm>
            <a:off x="676062" y="1253331"/>
            <a:ext cx="10515600" cy="4351338"/>
          </a:xfrm>
        </p:spPr>
        <p:txBody>
          <a:bodyPr>
            <a:normAutofit/>
          </a:bodyPr>
          <a:lstStyle/>
          <a:p>
            <a:r>
              <a:rPr lang="tr-TR" dirty="0"/>
              <a:t>Şimdi mobilyaları zemine sabitlenmiş bir ev olduğunu düşünelim ve bu evin hiçbir eşyasını yerinden dahi oynatamadığımızı hayal edelim. Burada tasarımsal bir problemin olduğu aşikâr öyle değil mi?</a:t>
            </a:r>
          </a:p>
          <a:p>
            <a:endParaRPr lang="tr-TR" dirty="0"/>
          </a:p>
          <a:p>
            <a:r>
              <a:rPr lang="tr-TR" dirty="0"/>
              <a:t>Benzer bir örnekle devam edelim. Evimizdeki ampul patladığında koskoca elektrik tesisatını değiştirdiğimizi düşünün! Yani büyük modül (elektrik tesisatı) küçük modüle (ampul) bağlı olmamalı! Her ikisi de soyut kavrama (lamba –duy ve ampul-) bağlı olmalı. Üstelik burada, ampulün kaç </a:t>
            </a:r>
            <a:r>
              <a:rPr lang="tr-TR" dirty="0" err="1"/>
              <a:t>watt</a:t>
            </a:r>
            <a:r>
              <a:rPr lang="tr-TR" dirty="0"/>
              <a:t> olduğu (detay), lambanın duy kısmını (soyut) ilgilendirir mi? </a:t>
            </a:r>
          </a:p>
          <a:p>
            <a:endParaRPr lang="tr-TR" dirty="0"/>
          </a:p>
          <a:p>
            <a:endParaRPr lang="tr-TR" dirty="0"/>
          </a:p>
        </p:txBody>
      </p:sp>
    </p:spTree>
    <p:extLst>
      <p:ext uri="{BB962C8B-B14F-4D97-AF65-F5344CB8AC3E}">
        <p14:creationId xmlns:p14="http://schemas.microsoft.com/office/powerpoint/2010/main" val="367285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xmlns="" id="{971153E3-2E2A-45F8-BA30-9951262930BA}"/>
              </a:ext>
            </a:extLst>
          </p:cNvPr>
          <p:cNvSpPr>
            <a:spLocks noGrp="1"/>
          </p:cNvSpPr>
          <p:nvPr>
            <p:ph idx="1"/>
          </p:nvPr>
        </p:nvSpPr>
        <p:spPr>
          <a:xfrm>
            <a:off x="649197" y="958049"/>
            <a:ext cx="10515600" cy="2997308"/>
          </a:xfrm>
        </p:spPr>
        <p:txBody>
          <a:bodyPr>
            <a:normAutofit/>
          </a:bodyPr>
          <a:lstStyle/>
          <a:p>
            <a:r>
              <a:rPr lang="tr-TR" dirty="0"/>
              <a:t>Artık bu prensibi kodlarımızda nasıl uygulayacağımıza odaklanabiliriz.</a:t>
            </a:r>
          </a:p>
          <a:p>
            <a:pPr marL="0" indent="0">
              <a:buNone/>
            </a:pPr>
            <a:r>
              <a:rPr lang="tr-TR" dirty="0"/>
              <a:t>Şimdi, kitapçı bizden en sevdikleri kitapları rafa koymalarını sağlayan yeni bir özellik geliştirmemizi istedi. Yeni işlevselliği uygulamak için, daha düşük bir kitap sınıfı ve daha yüksek bir raf sınıfı oluşturduk. Kitap sınıfı, kullanıcıların raflarında depoladıkları her kitabın incelemelerini görmelerini ve okumalarını sağlayacaktır. Raf sınıfı, raflarına bir kitap ekleme ve rafı kişiselleştirme olanağı sağlar.</a:t>
            </a:r>
          </a:p>
          <a:p>
            <a:endParaRPr lang="tr-TR" dirty="0"/>
          </a:p>
          <a:p>
            <a:endParaRPr lang="tr-TR" dirty="0"/>
          </a:p>
        </p:txBody>
      </p:sp>
      <p:pic>
        <p:nvPicPr>
          <p:cNvPr id="2" name="Resim 1">
            <a:extLst>
              <a:ext uri="{FF2B5EF4-FFF2-40B4-BE49-F238E27FC236}">
                <a16:creationId xmlns:a16="http://schemas.microsoft.com/office/drawing/2014/main" xmlns="" id="{87449EDE-E92A-4EBD-A63C-1095919837AF}"/>
              </a:ext>
            </a:extLst>
          </p:cNvPr>
          <p:cNvPicPr>
            <a:picLocks noChangeAspect="1"/>
          </p:cNvPicPr>
          <p:nvPr/>
        </p:nvPicPr>
        <p:blipFill>
          <a:blip r:embed="rId2"/>
          <a:stretch>
            <a:fillRect/>
          </a:stretch>
        </p:blipFill>
        <p:spPr>
          <a:xfrm>
            <a:off x="1185070" y="3955357"/>
            <a:ext cx="9979727" cy="2790904"/>
          </a:xfrm>
          <a:prstGeom prst="rect">
            <a:avLst/>
          </a:prstGeom>
        </p:spPr>
      </p:pic>
    </p:spTree>
    <p:extLst>
      <p:ext uri="{BB962C8B-B14F-4D97-AF65-F5344CB8AC3E}">
        <p14:creationId xmlns:p14="http://schemas.microsoft.com/office/powerpoint/2010/main" val="383139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xmlns="" id="{971153E3-2E2A-45F8-BA30-9951262930BA}"/>
              </a:ext>
            </a:extLst>
          </p:cNvPr>
          <p:cNvSpPr>
            <a:spLocks noGrp="1"/>
          </p:cNvSpPr>
          <p:nvPr>
            <p:ph idx="1"/>
          </p:nvPr>
        </p:nvSpPr>
        <p:spPr>
          <a:xfrm>
            <a:off x="649197" y="958049"/>
            <a:ext cx="10515600" cy="2470950"/>
          </a:xfrm>
        </p:spPr>
        <p:txBody>
          <a:bodyPr>
            <a:normAutofit/>
          </a:bodyPr>
          <a:lstStyle/>
          <a:p>
            <a:r>
              <a:rPr lang="tr-TR" dirty="0"/>
              <a:t>Her şey yolunda görünüyor, ancak yüksek seviye raf sınıfı düşük seviye kitaba bağlı olduğundan, yukarıdaki kod Bağımlılıkları Ters Çevirme </a:t>
            </a:r>
            <a:r>
              <a:rPr lang="tr-TR" dirty="0" err="1"/>
              <a:t>Prensibi’ni</a:t>
            </a:r>
            <a:r>
              <a:rPr lang="tr-TR" dirty="0"/>
              <a:t> ihlal ediyor. Mağaza, müşterilerimizden raflarına DVD eklememizi istediklerinde de bu açıkça ortaya çıkıyor. Talebi karşılamak için yeni bir DVD sınıfı yaratıyoruz:</a:t>
            </a:r>
          </a:p>
          <a:p>
            <a:endParaRPr lang="tr-TR" dirty="0"/>
          </a:p>
          <a:p>
            <a:endParaRPr lang="tr-TR" dirty="0"/>
          </a:p>
        </p:txBody>
      </p:sp>
      <p:pic>
        <p:nvPicPr>
          <p:cNvPr id="4" name="Resim 3">
            <a:extLst>
              <a:ext uri="{FF2B5EF4-FFF2-40B4-BE49-F238E27FC236}">
                <a16:creationId xmlns:a16="http://schemas.microsoft.com/office/drawing/2014/main" xmlns="" id="{70A935B2-4EC2-46DB-A674-426E6E2F1E81}"/>
              </a:ext>
            </a:extLst>
          </p:cNvPr>
          <p:cNvPicPr>
            <a:picLocks noChangeAspect="1"/>
          </p:cNvPicPr>
          <p:nvPr/>
        </p:nvPicPr>
        <p:blipFill>
          <a:blip r:embed="rId2"/>
          <a:stretch>
            <a:fillRect/>
          </a:stretch>
        </p:blipFill>
        <p:spPr>
          <a:xfrm>
            <a:off x="1133138" y="3428999"/>
            <a:ext cx="10255086" cy="2847572"/>
          </a:xfrm>
          <a:prstGeom prst="rect">
            <a:avLst/>
          </a:prstGeom>
        </p:spPr>
      </p:pic>
    </p:spTree>
    <p:extLst>
      <p:ext uri="{BB962C8B-B14F-4D97-AF65-F5344CB8AC3E}">
        <p14:creationId xmlns:p14="http://schemas.microsoft.com/office/powerpoint/2010/main" val="389866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xmlns="" id="{971153E3-2E2A-45F8-BA30-9951262930BA}"/>
              </a:ext>
            </a:extLst>
          </p:cNvPr>
          <p:cNvSpPr>
            <a:spLocks noGrp="1"/>
          </p:cNvSpPr>
          <p:nvPr>
            <p:ph idx="1"/>
          </p:nvPr>
        </p:nvSpPr>
        <p:spPr>
          <a:xfrm>
            <a:off x="649197" y="958049"/>
            <a:ext cx="10515600" cy="1798375"/>
          </a:xfrm>
        </p:spPr>
        <p:txBody>
          <a:bodyPr>
            <a:normAutofit/>
          </a:bodyPr>
          <a:lstStyle/>
          <a:p>
            <a:r>
              <a:rPr lang="tr-TR" dirty="0"/>
              <a:t>Şimdi, raf sınıfını da DVD’leri kabul edebilecek şekilde değiştirmeliyiz. Ancak, bu açıkça Açık / Kapalı Prensibi bozacaktır. Çözüm, alt seviye sınıfları için bir soyutlama katmanı oluşturmaktır (Kitap ve DVD). Bunu her iki sınıfın da uygulayacağı ürün </a:t>
            </a:r>
            <a:r>
              <a:rPr lang="tr-TR" dirty="0" err="1"/>
              <a:t>arayüzünü</a:t>
            </a:r>
            <a:r>
              <a:rPr lang="tr-TR" dirty="0"/>
              <a:t> tanıtarak yapacağız.</a:t>
            </a:r>
          </a:p>
          <a:p>
            <a:endParaRPr lang="tr-TR" dirty="0"/>
          </a:p>
          <a:p>
            <a:endParaRPr lang="tr-TR" dirty="0"/>
          </a:p>
        </p:txBody>
      </p:sp>
      <p:pic>
        <p:nvPicPr>
          <p:cNvPr id="5" name="Resim 4">
            <a:extLst>
              <a:ext uri="{FF2B5EF4-FFF2-40B4-BE49-F238E27FC236}">
                <a16:creationId xmlns:a16="http://schemas.microsoft.com/office/drawing/2014/main" xmlns="" id="{B94A1FE5-0CDC-4CDC-B22C-C9C1A415359F}"/>
              </a:ext>
            </a:extLst>
          </p:cNvPr>
          <p:cNvPicPr>
            <a:picLocks noChangeAspect="1"/>
          </p:cNvPicPr>
          <p:nvPr/>
        </p:nvPicPr>
        <p:blipFill>
          <a:blip r:embed="rId2"/>
          <a:stretch>
            <a:fillRect/>
          </a:stretch>
        </p:blipFill>
        <p:spPr>
          <a:xfrm>
            <a:off x="917810" y="2600286"/>
            <a:ext cx="10416825" cy="4257714"/>
          </a:xfrm>
          <a:prstGeom prst="rect">
            <a:avLst/>
          </a:prstGeom>
        </p:spPr>
      </p:pic>
    </p:spTree>
    <p:extLst>
      <p:ext uri="{BB962C8B-B14F-4D97-AF65-F5344CB8AC3E}">
        <p14:creationId xmlns:p14="http://schemas.microsoft.com/office/powerpoint/2010/main" val="156712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8D1AA55E-40D5-461B-A5A8-4AE8AAB71B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xmlns="" id="{7EB498BD-8089-4626-91EA-4978EBEF53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xmlns="" id="{78350D8D-73D6-4132-89B5-DD52F3962A7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88224" y="2325422"/>
            <a:ext cx="465458" cy="872153"/>
            <a:chOff x="11388224" y="2325422"/>
            <a:chExt cx="465458" cy="872153"/>
          </a:xfrm>
        </p:grpSpPr>
        <p:sp>
          <p:nvSpPr>
            <p:cNvPr id="36" name="Graphic 11">
              <a:extLst>
                <a:ext uri="{FF2B5EF4-FFF2-40B4-BE49-F238E27FC236}">
                  <a16:creationId xmlns:a16="http://schemas.microsoft.com/office/drawing/2014/main" xmlns="" id="{6CB927A4-E432-4310-9CD5-E89FF50631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xmlns="" id="{E3020543-B24B-4EC4-8FFC-8DD88EEA9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xmlns="" id="{1453BF6C-B012-48B7-B4E8-6D7AC7C27D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3" name="İçerik Yer Tutucusu 2">
            <a:extLst>
              <a:ext uri="{FF2B5EF4-FFF2-40B4-BE49-F238E27FC236}">
                <a16:creationId xmlns:a16="http://schemas.microsoft.com/office/drawing/2014/main" xmlns="" id="{971153E3-2E2A-45F8-BA30-9951262930BA}"/>
              </a:ext>
            </a:extLst>
          </p:cNvPr>
          <p:cNvSpPr>
            <a:spLocks noGrp="1"/>
          </p:cNvSpPr>
          <p:nvPr>
            <p:ph idx="1"/>
          </p:nvPr>
        </p:nvSpPr>
        <p:spPr>
          <a:xfrm>
            <a:off x="649197" y="958049"/>
            <a:ext cx="10515600" cy="1798375"/>
          </a:xfrm>
        </p:spPr>
        <p:txBody>
          <a:bodyPr>
            <a:normAutofit/>
          </a:bodyPr>
          <a:lstStyle/>
          <a:p>
            <a:r>
              <a:rPr lang="tr-TR" dirty="0"/>
              <a:t>Artık raf uygulamaları yerine ürün </a:t>
            </a:r>
            <a:r>
              <a:rPr lang="tr-TR" dirty="0" err="1"/>
              <a:t>arayüzüne</a:t>
            </a:r>
            <a:r>
              <a:rPr lang="tr-TR" dirty="0"/>
              <a:t> başvurabilir (Kitap ve DVD). Yenilenmiş kod, daha sonra müşterilerin raflarına koyabilecekleri yeni ürün türlerini (örneğin dergi) de tanıtmamıza izin verir.</a:t>
            </a:r>
          </a:p>
          <a:p>
            <a:endParaRPr lang="tr-TR" dirty="0"/>
          </a:p>
          <a:p>
            <a:endParaRPr lang="tr-TR" dirty="0"/>
          </a:p>
        </p:txBody>
      </p:sp>
      <p:pic>
        <p:nvPicPr>
          <p:cNvPr id="2" name="Resim 1">
            <a:extLst>
              <a:ext uri="{FF2B5EF4-FFF2-40B4-BE49-F238E27FC236}">
                <a16:creationId xmlns:a16="http://schemas.microsoft.com/office/drawing/2014/main" xmlns="" id="{69C3C356-9647-4B68-A3C6-F9C6434D0777}"/>
              </a:ext>
            </a:extLst>
          </p:cNvPr>
          <p:cNvPicPr>
            <a:picLocks noChangeAspect="1"/>
          </p:cNvPicPr>
          <p:nvPr/>
        </p:nvPicPr>
        <p:blipFill>
          <a:blip r:embed="rId2"/>
          <a:stretch>
            <a:fillRect/>
          </a:stretch>
        </p:blipFill>
        <p:spPr>
          <a:xfrm>
            <a:off x="2066012" y="2500224"/>
            <a:ext cx="8059975" cy="2428497"/>
          </a:xfrm>
          <a:prstGeom prst="rect">
            <a:avLst/>
          </a:prstGeom>
        </p:spPr>
      </p:pic>
      <p:sp>
        <p:nvSpPr>
          <p:cNvPr id="12" name="İçerik Yer Tutucusu 2">
            <a:extLst>
              <a:ext uri="{FF2B5EF4-FFF2-40B4-BE49-F238E27FC236}">
                <a16:creationId xmlns:a16="http://schemas.microsoft.com/office/drawing/2014/main" xmlns="" id="{BC501C44-389B-4360-94A9-B918CFFEF629}"/>
              </a:ext>
            </a:extLst>
          </p:cNvPr>
          <p:cNvSpPr txBox="1">
            <a:spLocks/>
          </p:cNvSpPr>
          <p:nvPr/>
        </p:nvSpPr>
        <p:spPr>
          <a:xfrm>
            <a:off x="649197" y="4672521"/>
            <a:ext cx="10515600" cy="1798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Ürün tipi programı bozmadan her iki alt tipiyle (Kitap ve DVD) ikame edilebilir. Aynı zamanda yenilenmiş kodunda olduğu gibi Ters Çevirme </a:t>
            </a:r>
            <a:r>
              <a:rPr lang="tr-TR" dirty="0" err="1"/>
              <a:t>Prensibi’ni</a:t>
            </a:r>
            <a:r>
              <a:rPr lang="tr-TR" dirty="0"/>
              <a:t> de uyguladık, yüksek seviyeli sınıflar da düşük seviyeli sınıflara bağlı değildir.</a:t>
            </a:r>
          </a:p>
          <a:p>
            <a:endParaRPr lang="tr-TR" dirty="0"/>
          </a:p>
          <a:p>
            <a:endParaRPr lang="tr-TR" dirty="0"/>
          </a:p>
        </p:txBody>
      </p:sp>
    </p:spTree>
    <p:extLst>
      <p:ext uri="{BB962C8B-B14F-4D97-AF65-F5344CB8AC3E}">
        <p14:creationId xmlns:p14="http://schemas.microsoft.com/office/powerpoint/2010/main" val="244671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mtClean="0"/>
              <a:t>BİTTİ</a:t>
            </a:r>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926921072"/>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27</TotalTime>
  <Words>479</Words>
  <Application>Microsoft Office PowerPoint</Application>
  <PresentationFormat>Geniş ekran</PresentationFormat>
  <Paragraphs>19</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Theme</vt:lpstr>
      <vt:lpstr>SOLID PRENSİPLERİ</vt:lpstr>
      <vt:lpstr>PowerPoint Sunusu</vt:lpstr>
      <vt:lpstr>PowerPoint Sunusu</vt:lpstr>
      <vt:lpstr>PowerPoint Sunusu</vt:lpstr>
      <vt:lpstr>PowerPoint Sunusu</vt:lpstr>
      <vt:lpstr>PowerPoint Sunusu</vt:lpstr>
      <vt:lpstr>PowerPoint Sunusu</vt:lpstr>
      <vt:lpstr>PowerPoint Sunusu</vt:lpstr>
      <vt:lpstr>BİTTİ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PRENSİPLERİ</dc:title>
  <dc:creator>Seda Bayraktar</dc:creator>
  <cp:lastModifiedBy>Microsoft hesabı</cp:lastModifiedBy>
  <cp:revision>6</cp:revision>
  <dcterms:created xsi:type="dcterms:W3CDTF">2021-02-13T17:27:40Z</dcterms:created>
  <dcterms:modified xsi:type="dcterms:W3CDTF">2021-02-14T10:30:34Z</dcterms:modified>
</cp:coreProperties>
</file>