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9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4A925-C5F1-46E7-8AB0-594DF2F9466A}" type="datetimeFigureOut">
              <a:rPr lang="tr-TR" smtClean="0"/>
              <a:t>14.02.2021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496B946D-5A99-4608-9B5B-3C92E6017DB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34067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4A925-C5F1-46E7-8AB0-594DF2F9466A}" type="datetimeFigureOut">
              <a:rPr lang="tr-TR" smtClean="0"/>
              <a:t>14.02.2021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96B946D-5A99-4608-9B5B-3C92E6017DB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65576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4A925-C5F1-46E7-8AB0-594DF2F9466A}" type="datetimeFigureOut">
              <a:rPr lang="tr-TR" smtClean="0"/>
              <a:t>14.02.2021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96B946D-5A99-4608-9B5B-3C92E6017DB5}" type="slidenum">
              <a:rPr lang="tr-TR" smtClean="0"/>
              <a:t>‹#›</a:t>
            </a:fld>
            <a:endParaRPr lang="tr-T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422408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4A925-C5F1-46E7-8AB0-594DF2F9466A}" type="datetimeFigureOut">
              <a:rPr lang="tr-TR" smtClean="0"/>
              <a:t>14.02.2021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96B946D-5A99-4608-9B5B-3C92E6017DB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395586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ıntı 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4A925-C5F1-46E7-8AB0-594DF2F9466A}" type="datetimeFigureOut">
              <a:rPr lang="tr-TR" smtClean="0"/>
              <a:t>14.02.2021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96B946D-5A99-4608-9B5B-3C92E6017DB5}" type="slidenum">
              <a:rPr lang="tr-TR" smtClean="0"/>
              <a:t>‹#›</a:t>
            </a:fld>
            <a:endParaRPr lang="tr-T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145178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ğru veya Yanlı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4A925-C5F1-46E7-8AB0-594DF2F9466A}" type="datetimeFigureOut">
              <a:rPr lang="tr-TR" smtClean="0"/>
              <a:t>14.02.2021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96B946D-5A99-4608-9B5B-3C92E6017DB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39740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4A925-C5F1-46E7-8AB0-594DF2F9466A}" type="datetimeFigureOut">
              <a:rPr lang="tr-TR" smtClean="0"/>
              <a:t>14.02.2021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B946D-5A99-4608-9B5B-3C92E6017DB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245362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4A925-C5F1-46E7-8AB0-594DF2F9466A}" type="datetimeFigureOut">
              <a:rPr lang="tr-TR" smtClean="0"/>
              <a:t>14.02.2021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B946D-5A99-4608-9B5B-3C92E6017DB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06626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4A925-C5F1-46E7-8AB0-594DF2F9466A}" type="datetimeFigureOut">
              <a:rPr lang="tr-TR" smtClean="0"/>
              <a:t>14.02.2021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B946D-5A99-4608-9B5B-3C92E6017DB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00960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4A925-C5F1-46E7-8AB0-594DF2F9466A}" type="datetimeFigureOut">
              <a:rPr lang="tr-TR" smtClean="0"/>
              <a:t>14.02.2021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96B946D-5A99-4608-9B5B-3C92E6017DB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35416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4A925-C5F1-46E7-8AB0-594DF2F9466A}" type="datetimeFigureOut">
              <a:rPr lang="tr-TR" smtClean="0"/>
              <a:t>14.02.2021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96B946D-5A99-4608-9B5B-3C92E6017DB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24946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4A925-C5F1-46E7-8AB0-594DF2F9466A}" type="datetimeFigureOut">
              <a:rPr lang="tr-TR" smtClean="0"/>
              <a:t>14.02.2021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96B946D-5A99-4608-9B5B-3C92E6017DB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8650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4A925-C5F1-46E7-8AB0-594DF2F9466A}" type="datetimeFigureOut">
              <a:rPr lang="tr-TR" smtClean="0"/>
              <a:t>14.02.2021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B946D-5A99-4608-9B5B-3C92E6017DB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91332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4A925-C5F1-46E7-8AB0-594DF2F9466A}" type="datetimeFigureOut">
              <a:rPr lang="tr-TR" smtClean="0"/>
              <a:t>14.02.2021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B946D-5A99-4608-9B5B-3C92E6017DB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29870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4A925-C5F1-46E7-8AB0-594DF2F9466A}" type="datetimeFigureOut">
              <a:rPr lang="tr-TR" smtClean="0"/>
              <a:t>14.02.2021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B946D-5A99-4608-9B5B-3C92E6017DB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11172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4A925-C5F1-46E7-8AB0-594DF2F9466A}" type="datetimeFigureOut">
              <a:rPr lang="tr-TR" smtClean="0"/>
              <a:t>14.02.2021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96B946D-5A99-4608-9B5B-3C92E6017DB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6391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44A925-C5F1-46E7-8AB0-594DF2F9466A}" type="datetimeFigureOut">
              <a:rPr lang="tr-TR" smtClean="0"/>
              <a:t>14.02.2021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496B946D-5A99-4608-9B5B-3C92E6017DB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75278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  <p:sldLayoutId id="2147483760" r:id="rId12"/>
    <p:sldLayoutId id="2147483761" r:id="rId13"/>
    <p:sldLayoutId id="2147483762" r:id="rId14"/>
    <p:sldLayoutId id="2147483763" r:id="rId15"/>
    <p:sldLayoutId id="214748376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xmlns="" id="{142CF3CB-FB2D-48C7-BBC7-A0337C6CA5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5185" y="142613"/>
            <a:ext cx="11018457" cy="2718196"/>
          </a:xfrm>
        </p:spPr>
        <p:txBody>
          <a:bodyPr>
            <a:normAutofit fontScale="90000"/>
          </a:bodyPr>
          <a:lstStyle/>
          <a:p>
            <a:r>
              <a:rPr lang="tr-TR" b="1" i="0" dirty="0">
                <a:solidFill>
                  <a:srgbClr val="292929"/>
                </a:solidFill>
                <a:effectLst/>
                <a:latin typeface="sohne"/>
              </a:rPr>
              <a:t>Open/</a:t>
            </a:r>
            <a:r>
              <a:rPr lang="tr-TR" b="1" i="0" dirty="0" err="1">
                <a:solidFill>
                  <a:srgbClr val="292929"/>
                </a:solidFill>
                <a:effectLst/>
                <a:latin typeface="sohne"/>
              </a:rPr>
              <a:t>Closed</a:t>
            </a:r>
            <a:r>
              <a:rPr lang="tr-TR" b="1" i="0" dirty="0">
                <a:solidFill>
                  <a:srgbClr val="292929"/>
                </a:solidFill>
                <a:effectLst/>
                <a:latin typeface="sohne"/>
              </a:rPr>
              <a:t> Prensibi Nedir ? (Kod örneğiyle) </a:t>
            </a:r>
            <a:r>
              <a:rPr lang="tr-TR" b="1" i="0">
                <a:solidFill>
                  <a:srgbClr val="292929"/>
                </a:solidFill>
                <a:effectLst/>
                <a:latin typeface="sohne"/>
              </a:rPr>
              <a:t>— </a:t>
            </a:r>
            <a:r>
              <a:rPr lang="tr-TR" b="1" i="0" smtClean="0">
                <a:solidFill>
                  <a:srgbClr val="292929"/>
                </a:solidFill>
                <a:effectLst/>
                <a:latin typeface="sohne"/>
              </a:rPr>
              <a:t>SOLİD</a:t>
            </a:r>
            <a:br>
              <a:rPr lang="tr-TR" b="1" i="0" smtClean="0">
                <a:solidFill>
                  <a:srgbClr val="292929"/>
                </a:solidFill>
                <a:effectLst/>
                <a:latin typeface="sohne"/>
              </a:rPr>
            </a:br>
            <a:r>
              <a:rPr lang="tr-TR" b="1" smtClean="0">
                <a:solidFill>
                  <a:srgbClr val="292929"/>
                </a:solidFill>
                <a:latin typeface="sohne"/>
              </a:rPr>
              <a:t>Duygu 2021/2/14</a:t>
            </a:r>
            <a:r>
              <a:rPr lang="tr-TR" b="1" i="0" dirty="0">
                <a:solidFill>
                  <a:srgbClr val="292929"/>
                </a:solidFill>
                <a:effectLst/>
                <a:latin typeface="sohne"/>
              </a:rPr>
              <a:t/>
            </a:r>
            <a:br>
              <a:rPr lang="tr-TR" b="1" i="0" dirty="0">
                <a:solidFill>
                  <a:srgbClr val="292929"/>
                </a:solidFill>
                <a:effectLst/>
                <a:latin typeface="sohne"/>
              </a:rPr>
            </a:b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889906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xmlns="" id="{5FA27AB6-563E-4D39-B0C8-EA7B883261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5320"/>
            <a:ext cx="10515600" cy="5111643"/>
          </a:xfrm>
        </p:spPr>
        <p:txBody>
          <a:bodyPr>
            <a:normAutofit/>
          </a:bodyPr>
          <a:lstStyle/>
          <a:p>
            <a:r>
              <a:rPr lang="tr-TR">
                <a:solidFill>
                  <a:srgbClr val="292929"/>
                </a:solidFill>
                <a:latin typeface="charter"/>
              </a:rPr>
              <a:t>Bu prensip; sürdürülebilir ve tekrar kullanılabilir yapıda kod yazmanın temelini oluşturur.</a:t>
            </a:r>
            <a:r>
              <a:rPr lang="tr-TR" i="1">
                <a:solidFill>
                  <a:srgbClr val="292929"/>
                </a:solidFill>
                <a:latin typeface="charter"/>
              </a:rPr>
              <a:t>   </a:t>
            </a:r>
            <a:r>
              <a:rPr lang="tr-TR">
                <a:solidFill>
                  <a:srgbClr val="292929"/>
                </a:solidFill>
                <a:latin typeface="charter"/>
              </a:rPr>
              <a:t>Robert C. Martin</a:t>
            </a:r>
          </a:p>
          <a:p>
            <a:r>
              <a:rPr lang="tr-TR" b="0" i="0" smtClean="0">
                <a:solidFill>
                  <a:srgbClr val="292929"/>
                </a:solidFill>
                <a:effectLst/>
                <a:latin typeface="charter"/>
              </a:rPr>
              <a:t>Bir </a:t>
            </a:r>
            <a:r>
              <a:rPr lang="tr-TR" b="0" i="0" dirty="0">
                <a:solidFill>
                  <a:srgbClr val="292929"/>
                </a:solidFill>
                <a:effectLst/>
                <a:latin typeface="charter"/>
              </a:rPr>
              <a:t>sınıf ya da fonksiyon var olan özellikleri korumalı yani davranışını değiştirmiyor olmalı ve yeni özellikler kazanabilmelidir.</a:t>
            </a:r>
          </a:p>
          <a:p>
            <a:r>
              <a:rPr lang="tr-TR" b="0" i="0" dirty="0">
                <a:solidFill>
                  <a:srgbClr val="292929"/>
                </a:solidFill>
                <a:effectLst/>
                <a:latin typeface="charter"/>
              </a:rPr>
              <a:t>Sınıflarımız/fonksiyonlarımız değişikliğe kapalı ancak yeni davranışların eklenmesine açık olmalıdır.</a:t>
            </a:r>
          </a:p>
          <a:p>
            <a:pPr algn="l"/>
            <a:r>
              <a:rPr lang="tr-TR" b="1" i="0" smtClean="0">
                <a:solidFill>
                  <a:srgbClr val="292929"/>
                </a:solidFill>
                <a:effectLst/>
                <a:latin typeface="charter"/>
              </a:rPr>
              <a:t>Open</a:t>
            </a:r>
            <a:r>
              <a:rPr lang="tr-TR" b="1" i="0" dirty="0">
                <a:solidFill>
                  <a:srgbClr val="292929"/>
                </a:solidFill>
                <a:effectLst/>
                <a:latin typeface="charter"/>
              </a:rPr>
              <a:t> </a:t>
            </a:r>
            <a:r>
              <a:rPr lang="tr-TR" b="0" i="0" dirty="0">
                <a:solidFill>
                  <a:srgbClr val="292929"/>
                </a:solidFill>
                <a:effectLst/>
                <a:latin typeface="charter"/>
              </a:rPr>
              <a:t>Sınıf için yeni davranışlar eklenebilmesini sağlar. Gereksinimler değiştiğinde, yeni gereksinimlerin karşılanabilmesi için bir sınıfa yeni veya farklı davranışlar eklenebilir olmasıdır.</a:t>
            </a:r>
            <a:r>
              <a:rPr lang="tr-TR" dirty="0"/>
              <a:t/>
            </a:r>
            <a:br>
              <a:rPr lang="tr-TR" dirty="0"/>
            </a:br>
            <a:r>
              <a:rPr lang="tr-TR" b="1" i="0" dirty="0" err="1">
                <a:solidFill>
                  <a:srgbClr val="292929"/>
                </a:solidFill>
                <a:effectLst/>
                <a:latin typeface="charter"/>
              </a:rPr>
              <a:t>Closed</a:t>
            </a:r>
            <a:r>
              <a:rPr lang="tr-TR" b="1" i="0" dirty="0">
                <a:solidFill>
                  <a:srgbClr val="292929"/>
                </a:solidFill>
                <a:effectLst/>
                <a:latin typeface="charter"/>
              </a:rPr>
              <a:t> </a:t>
            </a:r>
            <a:r>
              <a:rPr lang="tr-TR" b="0" i="0" dirty="0">
                <a:solidFill>
                  <a:srgbClr val="292929"/>
                </a:solidFill>
                <a:effectLst/>
                <a:latin typeface="charter"/>
              </a:rPr>
              <a:t>Bir sınıf temel özelliklerinin değişimi ise mümkün olmamalıdır.</a:t>
            </a:r>
            <a:endParaRPr lang="tr-TR" b="0" i="1" dirty="0">
              <a:solidFill>
                <a:srgbClr val="292929"/>
              </a:solidFill>
              <a:effectLst/>
              <a:latin typeface="charter"/>
            </a:endParaRPr>
          </a:p>
          <a:p>
            <a:endParaRPr lang="tr-TR" b="0" i="0" dirty="0">
              <a:solidFill>
                <a:srgbClr val="292929"/>
              </a:solidFill>
              <a:effectLst/>
              <a:latin typeface="charter"/>
            </a:endParaRP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849679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xmlns="" id="{2767B761-3B57-4C10-9B5E-FB8C811D86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3076"/>
            <a:ext cx="10515600" cy="5093887"/>
          </a:xfrm>
        </p:spPr>
        <p:txBody>
          <a:bodyPr/>
          <a:lstStyle/>
          <a:p>
            <a:r>
              <a:rPr lang="tr-TR" b="0" i="0" dirty="0">
                <a:solidFill>
                  <a:srgbClr val="292929"/>
                </a:solidFill>
                <a:effectLst/>
                <a:latin typeface="charter"/>
              </a:rPr>
              <a:t>Geliştirdiğimiz yazılıma/sınıfa </a:t>
            </a:r>
            <a:r>
              <a:rPr lang="tr-TR" b="0" i="0" dirty="0" err="1">
                <a:solidFill>
                  <a:srgbClr val="292929"/>
                </a:solidFill>
                <a:effectLst/>
                <a:latin typeface="charter"/>
              </a:rPr>
              <a:t>varolan</a:t>
            </a:r>
            <a:r>
              <a:rPr lang="tr-TR" b="0" i="0" dirty="0">
                <a:solidFill>
                  <a:srgbClr val="292929"/>
                </a:solidFill>
                <a:effectLst/>
                <a:latin typeface="charter"/>
              </a:rPr>
              <a:t> kodu değiştirmeden, yeni kod yazılarak yeni özellikler eklenebilmelidir. Yeni bir gereksinim geldiğinde mevcut kod üzerinde herhangi bir değişiklik yapıyorsanız, </a:t>
            </a:r>
            <a:r>
              <a:rPr lang="tr-TR" b="0" i="0" dirty="0" err="1">
                <a:solidFill>
                  <a:srgbClr val="292929"/>
                </a:solidFill>
                <a:effectLst/>
                <a:latin typeface="charter"/>
              </a:rPr>
              <a:t>open</a:t>
            </a:r>
            <a:r>
              <a:rPr lang="tr-TR" b="0" i="0" dirty="0">
                <a:solidFill>
                  <a:srgbClr val="292929"/>
                </a:solidFill>
                <a:effectLst/>
                <a:latin typeface="charter"/>
              </a:rPr>
              <a:t>/</a:t>
            </a:r>
            <a:r>
              <a:rPr lang="tr-TR" b="0" i="0" dirty="0" err="1">
                <a:solidFill>
                  <a:srgbClr val="292929"/>
                </a:solidFill>
                <a:effectLst/>
                <a:latin typeface="charter"/>
              </a:rPr>
              <a:t>closed</a:t>
            </a:r>
            <a:r>
              <a:rPr lang="tr-TR" b="0" i="0" dirty="0">
                <a:solidFill>
                  <a:srgbClr val="292929"/>
                </a:solidFill>
                <a:effectLst/>
                <a:latin typeface="charter"/>
              </a:rPr>
              <a:t> prensibine ters düşüp düşmediğinizi kontrol etmenizde yarar var. Yazılımı geliştirirken gelecekte oluşabilecek özellikler ve geliştirmeleri her şeyiyle öngöremeyiz. O yüzden oluşabileceğini düşündüğümüz </a:t>
            </a:r>
            <a:r>
              <a:rPr lang="tr-TR" b="0" i="0" dirty="0" err="1">
                <a:solidFill>
                  <a:srgbClr val="292929"/>
                </a:solidFill>
                <a:effectLst/>
                <a:latin typeface="charter"/>
              </a:rPr>
              <a:t>kodlarıda</a:t>
            </a:r>
            <a:r>
              <a:rPr lang="tr-TR" b="0" i="0" dirty="0">
                <a:solidFill>
                  <a:srgbClr val="292929"/>
                </a:solidFill>
                <a:effectLst/>
                <a:latin typeface="charter"/>
              </a:rPr>
              <a:t> şimdiden geliştirmemeliyiz. (</a:t>
            </a:r>
            <a:r>
              <a:rPr lang="tr-TR" b="0" i="0" dirty="0" err="1">
                <a:solidFill>
                  <a:srgbClr val="292929"/>
                </a:solidFill>
                <a:effectLst/>
                <a:latin typeface="charter"/>
              </a:rPr>
              <a:t>bknz</a:t>
            </a:r>
            <a:r>
              <a:rPr lang="tr-TR" b="0" i="0" dirty="0">
                <a:solidFill>
                  <a:srgbClr val="292929"/>
                </a:solidFill>
                <a:effectLst/>
                <a:latin typeface="charter"/>
              </a:rPr>
              <a:t>: KISS) </a:t>
            </a:r>
            <a:r>
              <a:rPr lang="tr-TR" dirty="0"/>
              <a:t>Yeni gelecek özellikler için </a:t>
            </a:r>
            <a:r>
              <a:rPr lang="tr-TR" dirty="0" err="1"/>
              <a:t>varolan</a:t>
            </a:r>
            <a:r>
              <a:rPr lang="tr-TR" dirty="0"/>
              <a:t> kodu değiştirmeden, </a:t>
            </a:r>
            <a:r>
              <a:rPr lang="tr-TR" dirty="0" err="1"/>
              <a:t>varolan</a:t>
            </a:r>
            <a:r>
              <a:rPr lang="tr-TR" dirty="0"/>
              <a:t> yapıyı bozmadan esnek bir geliştirme modeli uygulayarak, önü açık ve gelecekten gereksinimlere kolayca adapte olup, ayak uydurabilen bir model uygulamalıyız.</a:t>
            </a:r>
          </a:p>
        </p:txBody>
      </p:sp>
    </p:spTree>
    <p:extLst>
      <p:ext uri="{BB962C8B-B14F-4D97-AF65-F5344CB8AC3E}">
        <p14:creationId xmlns:p14="http://schemas.microsoft.com/office/powerpoint/2010/main" val="2965019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Kaynakca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smtClean="0"/>
              <a:t>www…..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98623989"/>
      </p:ext>
    </p:extLst>
  </p:cSld>
  <p:clrMapOvr>
    <a:masterClrMapping/>
  </p:clrMapOvr>
</p:sld>
</file>

<file path=ppt/theme/theme1.xml><?xml version="1.0" encoding="utf-8"?>
<a:theme xmlns:a="http://schemas.openxmlformats.org/drawingml/2006/main" name="Duman">
  <a:themeElements>
    <a:clrScheme name="Duman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Duma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uma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313</TotalTime>
  <Words>63</Words>
  <Application>Microsoft Office PowerPoint</Application>
  <PresentationFormat>Geniş ekran</PresentationFormat>
  <Paragraphs>8</Paragraphs>
  <Slides>4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4</vt:i4>
      </vt:variant>
    </vt:vector>
  </HeadingPairs>
  <TitlesOfParts>
    <vt:vector size="10" baseType="lpstr">
      <vt:lpstr>Arial</vt:lpstr>
      <vt:lpstr>Century Gothic</vt:lpstr>
      <vt:lpstr>charter</vt:lpstr>
      <vt:lpstr>sohne</vt:lpstr>
      <vt:lpstr>Wingdings 3</vt:lpstr>
      <vt:lpstr>Duman</vt:lpstr>
      <vt:lpstr>Open/Closed Prensibi Nedir ? (Kod örneğiyle) — SOLİD Duygu 2021/2/14 </vt:lpstr>
      <vt:lpstr>PowerPoint Sunusu</vt:lpstr>
      <vt:lpstr>PowerPoint Sunusu</vt:lpstr>
      <vt:lpstr>Kaynakca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Open/Closed Prensibi Nedir ? (Kod örneğiyle) — SOLİD</dc:title>
  <dc:creator>Duygu Havare</dc:creator>
  <cp:lastModifiedBy>Microsoft hesabı</cp:lastModifiedBy>
  <cp:revision>11</cp:revision>
  <dcterms:created xsi:type="dcterms:W3CDTF">2021-02-13T14:46:27Z</dcterms:created>
  <dcterms:modified xsi:type="dcterms:W3CDTF">2021-02-14T10:16:39Z</dcterms:modified>
</cp:coreProperties>
</file>