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8387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FA2B21-3FCD-4721-B95C-427943F61125}" type="datetime1">
              <a:rPr lang="en-US" smtClean="0"/>
              <a:t>3/13/2021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16592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19512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355379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612933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7453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64767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23430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25314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34713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FA2B21-3FCD-4721-B95C-427943F61125}" type="datetime1">
              <a:rPr lang="en-US" smtClean="0"/>
              <a:t>3/13/2021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757706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3/13/2021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20033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3/13/2021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40957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3/13/2021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02048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3/13/2021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94558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FA2B21-3FCD-4721-B95C-427943F61125}" type="datetime1">
              <a:rPr lang="en-US" smtClean="0"/>
              <a:t>3/13/2021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21257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F6FA2B21-3FCD-4721-B95C-427943F61125}" type="datetime1">
              <a:rPr lang="en-US" smtClean="0"/>
              <a:t>3/13/2021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45039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6FA2B21-3FCD-4721-B95C-427943F61125}" type="datetime1">
              <a:rPr lang="en-US" smtClean="0"/>
              <a:t>3/13/2021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448566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ircuit board background">
            <a:extLst>
              <a:ext uri="{FF2B5EF4-FFF2-40B4-BE49-F238E27FC236}">
                <a16:creationId xmlns:a16="http://schemas.microsoft.com/office/drawing/2014/main" xmlns="" id="{EE04B26E-9988-4202-8390-90A836835800}"/>
              </a:ext>
            </a:extLst>
          </p:cNvPr>
          <p:cNvPicPr>
            <a:picLocks noChangeAspect="1"/>
          </p:cNvPicPr>
          <p:nvPr/>
        </p:nvPicPr>
        <p:blipFill rotWithShape="1">
          <a:blip r:embed="rId2"/>
          <a:srcRect b="15414"/>
          <a:stretch/>
        </p:blipFill>
        <p:spPr>
          <a:xfrm>
            <a:off x="20" y="10"/>
            <a:ext cx="12191979" cy="6857990"/>
          </a:xfrm>
          <a:prstGeom prst="rect">
            <a:avLst/>
          </a:prstGeom>
        </p:spPr>
      </p:pic>
      <p:sp>
        <p:nvSpPr>
          <p:cNvPr id="2" name="Başlık 1">
            <a:extLst>
              <a:ext uri="{FF2B5EF4-FFF2-40B4-BE49-F238E27FC236}">
                <a16:creationId xmlns:a16="http://schemas.microsoft.com/office/drawing/2014/main" xmlns="" id="{6705A840-EA63-4F05-98A8-A8770FAA6535}"/>
              </a:ext>
            </a:extLst>
          </p:cNvPr>
          <p:cNvSpPr>
            <a:spLocks noGrp="1"/>
          </p:cNvSpPr>
          <p:nvPr>
            <p:ph type="ctrTitle"/>
          </p:nvPr>
        </p:nvSpPr>
        <p:spPr>
          <a:xfrm>
            <a:off x="1276055" y="2350017"/>
            <a:ext cx="4775075" cy="1630906"/>
          </a:xfrm>
        </p:spPr>
        <p:txBody>
          <a:bodyPr>
            <a:normAutofit/>
          </a:bodyPr>
          <a:lstStyle/>
          <a:p>
            <a:r>
              <a:rPr lang="tr-TR" sz="4400" dirty="0">
                <a:solidFill>
                  <a:schemeClr val="tx1"/>
                </a:solidFill>
              </a:rPr>
              <a:t>Bölüm 3-Ödev</a:t>
            </a:r>
          </a:p>
        </p:txBody>
      </p:sp>
      <p:sp>
        <p:nvSpPr>
          <p:cNvPr id="3" name="Alt Başlık 2">
            <a:extLst>
              <a:ext uri="{FF2B5EF4-FFF2-40B4-BE49-F238E27FC236}">
                <a16:creationId xmlns:a16="http://schemas.microsoft.com/office/drawing/2014/main" xmlns="" id="{A1787A1A-B529-4370-AB78-AEF027170B61}"/>
              </a:ext>
            </a:extLst>
          </p:cNvPr>
          <p:cNvSpPr>
            <a:spLocks noGrp="1"/>
          </p:cNvSpPr>
          <p:nvPr>
            <p:ph type="subTitle" idx="1"/>
          </p:nvPr>
        </p:nvSpPr>
        <p:spPr>
          <a:xfrm>
            <a:off x="1276055" y="3990546"/>
            <a:ext cx="4775075" cy="559656"/>
          </a:xfrm>
        </p:spPr>
        <p:txBody>
          <a:bodyPr>
            <a:normAutofit/>
          </a:bodyPr>
          <a:lstStyle/>
          <a:p>
            <a:r>
              <a:rPr lang="tr-TR" dirty="0">
                <a:solidFill>
                  <a:schemeClr val="tx1"/>
                </a:solidFill>
              </a:rPr>
              <a:t>Ege HELVACI</a:t>
            </a:r>
          </a:p>
        </p:txBody>
      </p:sp>
    </p:spTree>
    <p:extLst>
      <p:ext uri="{BB962C8B-B14F-4D97-AF65-F5344CB8AC3E}">
        <p14:creationId xmlns:p14="http://schemas.microsoft.com/office/powerpoint/2010/main" val="415534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30675B6-1F8E-49CB-907A-DF891FBD218D}"/>
              </a:ext>
            </a:extLst>
          </p:cNvPr>
          <p:cNvSpPr>
            <a:spLocks noGrp="1"/>
          </p:cNvSpPr>
          <p:nvPr>
            <p:ph type="title"/>
          </p:nvPr>
        </p:nvSpPr>
        <p:spPr>
          <a:xfrm>
            <a:off x="676240" y="875324"/>
            <a:ext cx="3536510" cy="5093520"/>
          </a:xfrm>
        </p:spPr>
        <p:txBody>
          <a:bodyPr>
            <a:normAutofit/>
          </a:bodyPr>
          <a:lstStyle/>
          <a:p>
            <a:pPr algn="ctr"/>
            <a:r>
              <a:rPr lang="tr-TR" sz="4400" dirty="0" err="1">
                <a:solidFill>
                  <a:schemeClr val="tx1"/>
                </a:solidFill>
              </a:rPr>
              <a:t>String</a:t>
            </a:r>
            <a:r>
              <a:rPr lang="tr-TR" sz="4400" dirty="0">
                <a:solidFill>
                  <a:schemeClr val="tx1"/>
                </a:solidFill>
              </a:rPr>
              <a:t> </a:t>
            </a:r>
            <a:r>
              <a:rPr lang="tr-TR" sz="4400" dirty="0" err="1">
                <a:solidFill>
                  <a:schemeClr val="tx1"/>
                </a:solidFill>
              </a:rPr>
              <a:t>Methodları</a:t>
            </a:r>
            <a:r>
              <a:rPr lang="tr-TR" sz="4400" dirty="0">
                <a:solidFill>
                  <a:schemeClr val="tx1"/>
                </a:solidFill>
              </a:rPr>
              <a:t>-Devamı</a:t>
            </a:r>
          </a:p>
        </p:txBody>
      </p:sp>
      <p:sp>
        <p:nvSpPr>
          <p:cNvPr id="3" name="İçerik Yer Tutucusu 2">
            <a:extLst>
              <a:ext uri="{FF2B5EF4-FFF2-40B4-BE49-F238E27FC236}">
                <a16:creationId xmlns:a16="http://schemas.microsoft.com/office/drawing/2014/main" xmlns="" id="{6942D138-DE1F-469C-AAF9-0AAE49B48198}"/>
              </a:ext>
            </a:extLst>
          </p:cNvPr>
          <p:cNvSpPr>
            <a:spLocks noGrp="1"/>
          </p:cNvSpPr>
          <p:nvPr>
            <p:ph idx="1"/>
          </p:nvPr>
        </p:nvSpPr>
        <p:spPr>
          <a:xfrm>
            <a:off x="5478124" y="559477"/>
            <a:ext cx="5647076" cy="5475563"/>
          </a:xfrm>
        </p:spPr>
        <p:txBody>
          <a:bodyPr anchor="ctr">
            <a:normAutofit/>
          </a:bodyPr>
          <a:lstStyle/>
          <a:p>
            <a:r>
              <a:rPr lang="en-US" sz="1600" dirty="0"/>
              <a:t>String “</a:t>
            </a:r>
            <a:r>
              <a:rPr lang="en-US" sz="1600" dirty="0" err="1"/>
              <a:t>endsWith</a:t>
            </a:r>
            <a:r>
              <a:rPr lang="en-US" sz="1600" dirty="0"/>
              <a:t>” </a:t>
            </a:r>
            <a:r>
              <a:rPr lang="en-US" sz="1600" dirty="0" err="1"/>
              <a:t>Methodu</a:t>
            </a:r>
            <a:r>
              <a:rPr lang="en-US" sz="1600" dirty="0"/>
              <a:t> </a:t>
            </a:r>
            <a:r>
              <a:rPr lang="tr-TR" sz="1600" dirty="0"/>
              <a:t>: Belirtilen karakter dizgesi belirtilen karakter(</a:t>
            </a:r>
            <a:r>
              <a:rPr lang="tr-TR" sz="1600" dirty="0" err="1"/>
              <a:t>ler</a:t>
            </a:r>
            <a:r>
              <a:rPr lang="tr-TR" sz="1600" dirty="0"/>
              <a:t>) ile bitiyorsa </a:t>
            </a:r>
            <a:r>
              <a:rPr lang="tr-TR" sz="1600" dirty="0" err="1"/>
              <a:t>true</a:t>
            </a:r>
            <a:r>
              <a:rPr lang="tr-TR" sz="1600" dirty="0"/>
              <a:t> değerini döndürür.</a:t>
            </a:r>
          </a:p>
          <a:p>
            <a:r>
              <a:rPr lang="en-US" sz="1600" dirty="0"/>
              <a:t>String “replace”, “</a:t>
            </a:r>
            <a:r>
              <a:rPr lang="en-US" sz="1600" dirty="0" err="1"/>
              <a:t>replaceAll</a:t>
            </a:r>
            <a:r>
              <a:rPr lang="en-US" sz="1600" dirty="0"/>
              <a:t>” ,”</a:t>
            </a:r>
            <a:r>
              <a:rPr lang="en-US" sz="1600" dirty="0" err="1"/>
              <a:t>replaceFirst</a:t>
            </a:r>
            <a:r>
              <a:rPr lang="en-US" sz="1600" dirty="0"/>
              <a:t>” </a:t>
            </a:r>
            <a:r>
              <a:rPr lang="en-US" sz="1600" dirty="0" err="1"/>
              <a:t>Methodla</a:t>
            </a:r>
            <a:r>
              <a:rPr lang="tr-TR" sz="1600" dirty="0" err="1"/>
              <a:t>rı</a:t>
            </a:r>
            <a:r>
              <a:rPr lang="tr-TR" sz="1600" dirty="0"/>
              <a:t>:</a:t>
            </a:r>
            <a:r>
              <a:rPr lang="en-US" sz="1600" dirty="0"/>
              <a:t>Java </a:t>
            </a:r>
            <a:r>
              <a:rPr lang="en-US" sz="1600" dirty="0" err="1"/>
              <a:t>Dize</a:t>
            </a:r>
            <a:r>
              <a:rPr lang="en-US" sz="1600" dirty="0"/>
              <a:t> </a:t>
            </a:r>
            <a:r>
              <a:rPr lang="tr-TR" sz="1600" dirty="0" err="1"/>
              <a:t>replace</a:t>
            </a:r>
            <a:r>
              <a:rPr lang="en-US" sz="1600" dirty="0"/>
              <a:t> ,</a:t>
            </a:r>
            <a:r>
              <a:rPr lang="tr-TR" sz="1600" dirty="0"/>
              <a:t> </a:t>
            </a:r>
            <a:r>
              <a:rPr lang="tr-TR" sz="1600" dirty="0" err="1"/>
              <a:t>replaceAll</a:t>
            </a:r>
            <a:r>
              <a:rPr lang="tr-TR" sz="1600" dirty="0"/>
              <a:t> </a:t>
            </a:r>
            <a:r>
              <a:rPr lang="en-US" sz="1600" dirty="0" err="1"/>
              <a:t>ve</a:t>
            </a:r>
            <a:r>
              <a:rPr lang="en-US" sz="1600" dirty="0"/>
              <a:t> </a:t>
            </a:r>
            <a:r>
              <a:rPr lang="tr-TR" sz="1600" dirty="0" err="1"/>
              <a:t>replaceFirst</a:t>
            </a:r>
            <a:r>
              <a:rPr lang="en-US" sz="1600" dirty="0"/>
              <a:t> </a:t>
            </a:r>
            <a:r>
              <a:rPr lang="en-US" sz="1600" dirty="0" err="1"/>
              <a:t>metodları</a:t>
            </a:r>
            <a:r>
              <a:rPr lang="en-US" sz="1600" dirty="0"/>
              <a:t> </a:t>
            </a:r>
            <a:r>
              <a:rPr lang="en-US" sz="1600" dirty="0" err="1"/>
              <a:t>ile</a:t>
            </a:r>
            <a:r>
              <a:rPr lang="en-US" sz="1600" dirty="0"/>
              <a:t> </a:t>
            </a:r>
            <a:r>
              <a:rPr lang="en-US" sz="1600" dirty="0" err="1"/>
              <a:t>yapılır</a:t>
            </a:r>
            <a:r>
              <a:rPr lang="en-US" sz="1600" dirty="0"/>
              <a:t>. </a:t>
            </a:r>
            <a:r>
              <a:rPr lang="en-US" sz="1600" dirty="0" err="1"/>
              <a:t>Değiştirmek</a:t>
            </a:r>
            <a:r>
              <a:rPr lang="en-US" sz="1600" dirty="0"/>
              <a:t> </a:t>
            </a:r>
            <a:r>
              <a:rPr lang="en-US" sz="1600" dirty="0" err="1"/>
              <a:t>istediğiniz</a:t>
            </a:r>
            <a:r>
              <a:rPr lang="en-US" sz="1600" dirty="0"/>
              <a:t> string  </a:t>
            </a:r>
            <a:r>
              <a:rPr lang="en-US" sz="1600" dirty="0" err="1"/>
              <a:t>argumanını</a:t>
            </a:r>
            <a:r>
              <a:rPr lang="en-US" sz="1600" dirty="0"/>
              <a:t> </a:t>
            </a:r>
            <a:r>
              <a:rPr lang="en-US" sz="1600" dirty="0" err="1"/>
              <a:t>parametre</a:t>
            </a:r>
            <a:r>
              <a:rPr lang="en-US" sz="1600" dirty="0"/>
              <a:t> </a:t>
            </a:r>
            <a:r>
              <a:rPr lang="en-US" sz="1600" dirty="0" err="1"/>
              <a:t>olarak</a:t>
            </a:r>
            <a:r>
              <a:rPr lang="en-US" sz="1600" dirty="0"/>
              <a:t> </a:t>
            </a:r>
            <a:r>
              <a:rPr lang="en-US" sz="1600" dirty="0" err="1"/>
              <a:t>geçerek</a:t>
            </a:r>
            <a:r>
              <a:rPr lang="en-US" sz="1600" dirty="0"/>
              <a:t> </a:t>
            </a:r>
            <a:r>
              <a:rPr lang="en-US" sz="1600" dirty="0" err="1"/>
              <a:t>değiştirme</a:t>
            </a:r>
            <a:r>
              <a:rPr lang="en-US" sz="1600" dirty="0"/>
              <a:t> </a:t>
            </a:r>
            <a:r>
              <a:rPr lang="en-US" sz="1600" dirty="0" err="1"/>
              <a:t>işlemi</a:t>
            </a:r>
            <a:r>
              <a:rPr lang="en-US" sz="1600" dirty="0"/>
              <a:t> </a:t>
            </a:r>
            <a:r>
              <a:rPr lang="en-US" sz="1600" dirty="0" err="1"/>
              <a:t>yapılır</a:t>
            </a:r>
            <a:r>
              <a:rPr lang="en-US" sz="1600" dirty="0"/>
              <a:t>.</a:t>
            </a:r>
            <a:endParaRPr lang="tr-TR" sz="1600" dirty="0"/>
          </a:p>
          <a:p>
            <a:r>
              <a:rPr lang="en-US" dirty="0"/>
              <a:t>String </a:t>
            </a:r>
            <a:r>
              <a:rPr lang="en-US"/>
              <a:t>Java </a:t>
            </a:r>
            <a:r>
              <a:rPr lang="en-US" smtClean="0"/>
              <a:t>“tolowercase” </a:t>
            </a:r>
            <a:r>
              <a:rPr lang="en-US" dirty="0"/>
              <a:t>&amp; Java “</a:t>
            </a:r>
            <a:r>
              <a:rPr lang="en-US" dirty="0" err="1"/>
              <a:t>touppercase</a:t>
            </a:r>
            <a:r>
              <a:rPr lang="en-US" dirty="0"/>
              <a:t>” </a:t>
            </a:r>
            <a:r>
              <a:rPr lang="en-US" dirty="0" err="1"/>
              <a:t>Methodu</a:t>
            </a:r>
            <a:r>
              <a:rPr lang="tr-TR" dirty="0"/>
              <a:t>:</a:t>
            </a:r>
            <a:r>
              <a:rPr lang="en-US" dirty="0" err="1"/>
              <a:t>Büyük</a:t>
            </a:r>
            <a:r>
              <a:rPr lang="en-US" dirty="0"/>
              <a:t>/</a:t>
            </a:r>
            <a:r>
              <a:rPr lang="en-US" dirty="0" err="1"/>
              <a:t>küçük</a:t>
            </a:r>
            <a:r>
              <a:rPr lang="en-US" dirty="0"/>
              <a:t> </a:t>
            </a:r>
            <a:r>
              <a:rPr lang="en-US" dirty="0" err="1"/>
              <a:t>değişikliği</a:t>
            </a:r>
            <a:r>
              <a:rPr lang="en-US" dirty="0"/>
              <a:t> </a:t>
            </a:r>
            <a:r>
              <a:rPr lang="en-US" dirty="0" err="1"/>
              <a:t>yapmak</a:t>
            </a:r>
            <a:r>
              <a:rPr lang="en-US" dirty="0"/>
              <a:t> </a:t>
            </a:r>
            <a:r>
              <a:rPr lang="en-US" dirty="0" err="1"/>
              <a:t>için</a:t>
            </a:r>
            <a:r>
              <a:rPr lang="en-US" dirty="0"/>
              <a:t> </a:t>
            </a:r>
            <a:r>
              <a:rPr lang="en-US" dirty="0" err="1"/>
              <a:t>kullanılır</a:t>
            </a:r>
            <a:r>
              <a:rPr lang="en-US" dirty="0"/>
              <a:t>.</a:t>
            </a:r>
          </a:p>
          <a:p>
            <a:endParaRPr lang="tr-TR" sz="1600" dirty="0"/>
          </a:p>
          <a:p>
            <a:endParaRPr lang="en-US" sz="1600" dirty="0"/>
          </a:p>
          <a:p>
            <a:endParaRPr lang="tr-TR" sz="2000" dirty="0"/>
          </a:p>
        </p:txBody>
      </p:sp>
    </p:spTree>
    <p:extLst>
      <p:ext uri="{BB962C8B-B14F-4D97-AF65-F5344CB8AC3E}">
        <p14:creationId xmlns:p14="http://schemas.microsoft.com/office/powerpoint/2010/main" val="42320954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883A956-9BDF-414E-BC14-FFBE1903405C}"/>
              </a:ext>
            </a:extLst>
          </p:cNvPr>
          <p:cNvSpPr>
            <a:spLocks noGrp="1"/>
          </p:cNvSpPr>
          <p:nvPr>
            <p:ph type="title"/>
          </p:nvPr>
        </p:nvSpPr>
        <p:spPr>
          <a:xfrm>
            <a:off x="1263520" y="1272800"/>
            <a:ext cx="6424899" cy="4317470"/>
          </a:xfrm>
        </p:spPr>
        <p:txBody>
          <a:bodyPr vert="horz" lIns="91440" tIns="45720" rIns="91440" bIns="45720" rtlCol="0" anchor="ctr">
            <a:normAutofit/>
          </a:bodyPr>
          <a:lstStyle/>
          <a:p>
            <a:pPr algn="r">
              <a:lnSpc>
                <a:spcPct val="83000"/>
              </a:lnSpc>
            </a:pPr>
            <a:r>
              <a:rPr lang="en-US" sz="6300" cap="all" spc="-100" dirty="0">
                <a:solidFill>
                  <a:schemeClr val="tx1"/>
                </a:solidFill>
              </a:rPr>
              <a:t>StringBuilder </a:t>
            </a:r>
            <a:r>
              <a:rPr lang="en-US" sz="6300" cap="all" spc="-100" dirty="0" err="1">
                <a:solidFill>
                  <a:schemeClr val="tx1"/>
                </a:solidFill>
              </a:rPr>
              <a:t>Nedir</a:t>
            </a:r>
            <a:r>
              <a:rPr lang="en-US" sz="6300" cap="all" spc="-100" dirty="0">
                <a:solidFill>
                  <a:schemeClr val="tx1"/>
                </a:solidFill>
              </a:rPr>
              <a:t>?</a:t>
            </a:r>
          </a:p>
        </p:txBody>
      </p:sp>
    </p:spTree>
    <p:extLst>
      <p:ext uri="{BB962C8B-B14F-4D97-AF65-F5344CB8AC3E}">
        <p14:creationId xmlns:p14="http://schemas.microsoft.com/office/powerpoint/2010/main" val="32565498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DFF41E1F-3731-44BA-A2F4-09F7DD56C560}"/>
              </a:ext>
            </a:extLst>
          </p:cNvPr>
          <p:cNvSpPr>
            <a:spLocks noGrp="1"/>
          </p:cNvSpPr>
          <p:nvPr>
            <p:ph idx="1"/>
          </p:nvPr>
        </p:nvSpPr>
        <p:spPr>
          <a:xfrm>
            <a:off x="1141413" y="373225"/>
            <a:ext cx="9905998" cy="6251510"/>
          </a:xfrm>
        </p:spPr>
        <p:txBody>
          <a:bodyPr/>
          <a:lstStyle/>
          <a:p>
            <a:r>
              <a:rPr lang="tr-TR" dirty="0" err="1"/>
              <a:t>StringBuilder</a:t>
            </a:r>
            <a:r>
              <a:rPr lang="tr-TR" dirty="0"/>
              <a:t> sınıfı en kısa tanımla bize “</a:t>
            </a:r>
            <a:r>
              <a:rPr lang="tr-TR" dirty="0" err="1"/>
              <a:t>mutable</a:t>
            </a:r>
            <a:r>
              <a:rPr lang="tr-TR" dirty="0"/>
              <a:t>” yani değiştirilebilir </a:t>
            </a:r>
            <a:r>
              <a:rPr lang="tr-TR" dirty="0" err="1"/>
              <a:t>string</a:t>
            </a:r>
            <a:r>
              <a:rPr lang="tr-TR" dirty="0"/>
              <a:t> elde etmemize olanak tanır. Böylece hafızada her seferinde yeni bir alan açılmadan var olan alan üzerinde değişiklik yapılabilir. Bu da </a:t>
            </a:r>
            <a:r>
              <a:rPr lang="tr-TR" dirty="0" err="1"/>
              <a:t>StringBuilder</a:t>
            </a:r>
            <a:r>
              <a:rPr lang="tr-TR" dirty="0"/>
              <a:t> sınıfını hafıza kullanımı olarak </a:t>
            </a:r>
            <a:r>
              <a:rPr lang="tr-TR" dirty="0" err="1"/>
              <a:t>String</a:t>
            </a:r>
            <a:r>
              <a:rPr lang="tr-TR" dirty="0"/>
              <a:t> sınıfının önüne geçirir.</a:t>
            </a:r>
          </a:p>
          <a:p>
            <a:r>
              <a:rPr lang="tr-TR" dirty="0" err="1"/>
              <a:t>StringBuilder</a:t>
            </a:r>
            <a:r>
              <a:rPr lang="tr-TR" dirty="0"/>
              <a:t> </a:t>
            </a:r>
            <a:r>
              <a:rPr lang="tr-TR" dirty="0" err="1"/>
              <a:t>thread-safe</a:t>
            </a:r>
            <a:r>
              <a:rPr lang="tr-TR" dirty="0"/>
              <a:t> değildir. Yani </a:t>
            </a:r>
            <a:r>
              <a:rPr lang="tr-TR" dirty="0" err="1"/>
              <a:t>synchronized</a:t>
            </a:r>
            <a:r>
              <a:rPr lang="tr-TR" dirty="0"/>
              <a:t> değildir. </a:t>
            </a:r>
            <a:r>
              <a:rPr lang="tr-TR" dirty="0" err="1"/>
              <a:t>Thread’li</a:t>
            </a:r>
            <a:r>
              <a:rPr lang="tr-TR" dirty="0"/>
              <a:t> bir işlem kullanılacaksa </a:t>
            </a:r>
            <a:r>
              <a:rPr lang="tr-TR" dirty="0" err="1"/>
              <a:t>StringBuilder</a:t>
            </a:r>
            <a:r>
              <a:rPr lang="tr-TR" dirty="0"/>
              <a:t> kullanılması güvenli değildir. Basit bir şekilde durumu açıklayacak olursak: Aynı anda birden fazla </a:t>
            </a:r>
            <a:r>
              <a:rPr lang="tr-TR" dirty="0" err="1"/>
              <a:t>thread</a:t>
            </a:r>
            <a:r>
              <a:rPr lang="tr-TR" dirty="0"/>
              <a:t>, oluşturduğunuz </a:t>
            </a:r>
            <a:r>
              <a:rPr lang="tr-TR" dirty="0" err="1"/>
              <a:t>StringBuilder</a:t>
            </a:r>
            <a:r>
              <a:rPr lang="tr-TR" dirty="0"/>
              <a:t> nesnesini değiştirmeye çalıştığında </a:t>
            </a:r>
            <a:r>
              <a:rPr lang="tr-TR" dirty="0" err="1"/>
              <a:t>StringBuilder</a:t>
            </a:r>
            <a:r>
              <a:rPr lang="tr-TR" dirty="0"/>
              <a:t> bunu engelleyemez. Bu durumda da </a:t>
            </a:r>
            <a:r>
              <a:rPr lang="tr-TR" dirty="0" err="1"/>
              <a:t>threadler</a:t>
            </a:r>
            <a:r>
              <a:rPr lang="tr-TR" dirty="0"/>
              <a:t> arasında yapılan değişiklikler aslında bizim istemediğimiz değer değişikliğine neden olur.</a:t>
            </a:r>
          </a:p>
        </p:txBody>
      </p:sp>
    </p:spTree>
    <p:extLst>
      <p:ext uri="{BB962C8B-B14F-4D97-AF65-F5344CB8AC3E}">
        <p14:creationId xmlns:p14="http://schemas.microsoft.com/office/powerpoint/2010/main" val="149549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883A956-9BDF-414E-BC14-FFBE1903405C}"/>
              </a:ext>
            </a:extLst>
          </p:cNvPr>
          <p:cNvSpPr>
            <a:spLocks noGrp="1"/>
          </p:cNvSpPr>
          <p:nvPr>
            <p:ph type="title"/>
          </p:nvPr>
        </p:nvSpPr>
        <p:spPr>
          <a:xfrm>
            <a:off x="1263520" y="1272800"/>
            <a:ext cx="6424899" cy="4317470"/>
          </a:xfrm>
        </p:spPr>
        <p:txBody>
          <a:bodyPr vert="horz" lIns="91440" tIns="45720" rIns="91440" bIns="45720" rtlCol="0" anchor="ctr">
            <a:normAutofit/>
          </a:bodyPr>
          <a:lstStyle/>
          <a:p>
            <a:pPr algn="r">
              <a:lnSpc>
                <a:spcPct val="83000"/>
              </a:lnSpc>
            </a:pPr>
            <a:r>
              <a:rPr lang="en-US" sz="6300" spc="-100" dirty="0" err="1">
                <a:solidFill>
                  <a:schemeClr val="tx1"/>
                </a:solidFill>
              </a:rPr>
              <a:t>StringBuffer</a:t>
            </a:r>
            <a:r>
              <a:rPr lang="en-US" sz="6300" spc="-100" dirty="0">
                <a:solidFill>
                  <a:schemeClr val="tx1"/>
                </a:solidFill>
              </a:rPr>
              <a:t> </a:t>
            </a:r>
            <a:r>
              <a:rPr lang="en-US" sz="6300" cap="all" spc="-100" dirty="0" err="1">
                <a:solidFill>
                  <a:schemeClr val="tx1"/>
                </a:solidFill>
              </a:rPr>
              <a:t>Nedir</a:t>
            </a:r>
            <a:r>
              <a:rPr lang="en-US" sz="6300" cap="all" spc="-100" dirty="0">
                <a:solidFill>
                  <a:schemeClr val="tx1"/>
                </a:solidFill>
              </a:rPr>
              <a:t>?</a:t>
            </a:r>
          </a:p>
        </p:txBody>
      </p:sp>
    </p:spTree>
    <p:extLst>
      <p:ext uri="{BB962C8B-B14F-4D97-AF65-F5344CB8AC3E}">
        <p14:creationId xmlns:p14="http://schemas.microsoft.com/office/powerpoint/2010/main" val="411715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DFF41E1F-3731-44BA-A2F4-09F7DD56C560}"/>
              </a:ext>
            </a:extLst>
          </p:cNvPr>
          <p:cNvSpPr>
            <a:spLocks noGrp="1"/>
          </p:cNvSpPr>
          <p:nvPr>
            <p:ph idx="1"/>
          </p:nvPr>
        </p:nvSpPr>
        <p:spPr>
          <a:xfrm>
            <a:off x="1141413" y="373225"/>
            <a:ext cx="9905998" cy="6251510"/>
          </a:xfrm>
        </p:spPr>
        <p:txBody>
          <a:bodyPr/>
          <a:lstStyle/>
          <a:p>
            <a:r>
              <a:rPr lang="tr-TR" dirty="0" err="1"/>
              <a:t>StringBuffer</a:t>
            </a:r>
            <a:r>
              <a:rPr lang="tr-TR" dirty="0"/>
              <a:t> ile </a:t>
            </a:r>
            <a:r>
              <a:rPr lang="tr-TR" dirty="0" err="1"/>
              <a:t>StringBuilder</a:t>
            </a:r>
            <a:r>
              <a:rPr lang="tr-TR" dirty="0"/>
              <a:t> aynı </a:t>
            </a:r>
            <a:r>
              <a:rPr lang="tr-TR" dirty="0" err="1"/>
              <a:t>metodlara</a:t>
            </a:r>
            <a:r>
              <a:rPr lang="tr-TR" dirty="0"/>
              <a:t> sahiptir. Aynı mantıkla ilerler. Aralarındaki tek fark ise </a:t>
            </a:r>
            <a:r>
              <a:rPr lang="tr-TR" dirty="0" err="1"/>
              <a:t>StringBuffer</a:t>
            </a:r>
            <a:r>
              <a:rPr lang="tr-TR" dirty="0"/>
              <a:t> </a:t>
            </a:r>
            <a:r>
              <a:rPr lang="tr-TR" dirty="0" err="1"/>
              <a:t>thread-safe</a:t>
            </a:r>
            <a:r>
              <a:rPr lang="tr-TR" dirty="0"/>
              <a:t> yani </a:t>
            </a:r>
            <a:r>
              <a:rPr lang="tr-TR" dirty="0" err="1"/>
              <a:t>synchronized</a:t>
            </a:r>
            <a:r>
              <a:rPr lang="tr-TR" dirty="0"/>
              <a:t> ‘tır. Bu durum da </a:t>
            </a:r>
            <a:r>
              <a:rPr lang="tr-TR" dirty="0" err="1"/>
              <a:t>StringBuffer’ı</a:t>
            </a:r>
            <a:r>
              <a:rPr lang="tr-TR" dirty="0"/>
              <a:t> </a:t>
            </a:r>
            <a:r>
              <a:rPr lang="tr-TR" dirty="0" err="1"/>
              <a:t>thread’li</a:t>
            </a:r>
            <a:r>
              <a:rPr lang="tr-TR" dirty="0"/>
              <a:t> işlemlerde kullanılmasını güvenli yapar. </a:t>
            </a:r>
            <a:r>
              <a:rPr lang="tr-TR" dirty="0" err="1"/>
              <a:t>Thread’li</a:t>
            </a:r>
            <a:r>
              <a:rPr lang="tr-TR" dirty="0"/>
              <a:t> işlemlerde güvenli olmasının getirdiği bir dezavantaj da mevcuttur. Bu durum </a:t>
            </a:r>
            <a:r>
              <a:rPr lang="tr-TR" dirty="0" err="1"/>
              <a:t>StringBuffer’ın</a:t>
            </a:r>
            <a:r>
              <a:rPr lang="tr-TR" dirty="0"/>
              <a:t> </a:t>
            </a:r>
            <a:r>
              <a:rPr lang="tr-TR" dirty="0" err="1"/>
              <a:t>StringBuilder’dan</a:t>
            </a:r>
            <a:r>
              <a:rPr lang="tr-TR" dirty="0"/>
              <a:t> daha yavaş çalışmasına neden olur.</a:t>
            </a:r>
          </a:p>
          <a:p>
            <a:endParaRPr lang="tr-TR" dirty="0"/>
          </a:p>
        </p:txBody>
      </p:sp>
    </p:spTree>
    <p:extLst>
      <p:ext uri="{BB962C8B-B14F-4D97-AF65-F5344CB8AC3E}">
        <p14:creationId xmlns:p14="http://schemas.microsoft.com/office/powerpoint/2010/main" val="24867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BBD3ED2-B0E6-45A2-ABD5-ECF31BC37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2D2D1E8-4ABF-4B6B-B39D-40B080B61E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xmlns="" id="{BC7AB4B5-66A5-48D1-BD88-C60A16ED97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304496B2-2777-4022-83E0-0629C007A2E0}"/>
              </a:ext>
            </a:extLst>
          </p:cNvPr>
          <p:cNvSpPr>
            <a:spLocks noGrp="1"/>
          </p:cNvSpPr>
          <p:nvPr>
            <p:ph type="title"/>
          </p:nvPr>
        </p:nvSpPr>
        <p:spPr>
          <a:xfrm>
            <a:off x="962022" y="643467"/>
            <a:ext cx="4340023" cy="5571064"/>
          </a:xfrm>
        </p:spPr>
        <p:txBody>
          <a:bodyPr anchor="ctr">
            <a:normAutofit/>
          </a:bodyPr>
          <a:lstStyle/>
          <a:p>
            <a:r>
              <a:rPr lang="tr-TR" sz="4400" dirty="0"/>
              <a:t>Özetle</a:t>
            </a:r>
          </a:p>
        </p:txBody>
      </p:sp>
      <p:sp>
        <p:nvSpPr>
          <p:cNvPr id="3" name="İçerik Yer Tutucusu 2">
            <a:extLst>
              <a:ext uri="{FF2B5EF4-FFF2-40B4-BE49-F238E27FC236}">
                <a16:creationId xmlns:a16="http://schemas.microsoft.com/office/drawing/2014/main" xmlns="" id="{82F3FAF9-37F0-4563-A45B-7442358045F6}"/>
              </a:ext>
            </a:extLst>
          </p:cNvPr>
          <p:cNvSpPr>
            <a:spLocks noGrp="1"/>
          </p:cNvSpPr>
          <p:nvPr>
            <p:ph idx="1"/>
          </p:nvPr>
        </p:nvSpPr>
        <p:spPr>
          <a:xfrm>
            <a:off x="6708499" y="643467"/>
            <a:ext cx="4521480" cy="5571064"/>
          </a:xfrm>
        </p:spPr>
        <p:txBody>
          <a:bodyPr>
            <a:normAutofit/>
          </a:bodyPr>
          <a:lstStyle/>
          <a:p>
            <a:r>
              <a:rPr lang="tr-TR" dirty="0" err="1"/>
              <a:t>String</a:t>
            </a:r>
            <a:r>
              <a:rPr lang="tr-TR" dirty="0"/>
              <a:t> nesneleri değiştirilemez. Bundan dolayı sürekli üzerinde değişiklik/ekleme yapılacak </a:t>
            </a:r>
            <a:r>
              <a:rPr lang="tr-TR" dirty="0" err="1"/>
              <a:t>stringlerimiz</a:t>
            </a:r>
            <a:r>
              <a:rPr lang="tr-TR" dirty="0"/>
              <a:t> varsa hafıza konusunda sıkıntı çıkartması mümkün. Bunun önüne geçmek için </a:t>
            </a:r>
            <a:r>
              <a:rPr lang="tr-TR" dirty="0" err="1"/>
              <a:t>StringBuilder</a:t>
            </a:r>
            <a:r>
              <a:rPr lang="tr-TR" dirty="0"/>
              <a:t> ve </a:t>
            </a:r>
            <a:r>
              <a:rPr lang="tr-TR" dirty="0" err="1"/>
              <a:t>StringBuffer</a:t>
            </a:r>
            <a:r>
              <a:rPr lang="tr-TR" dirty="0"/>
              <a:t> sınıfları mevcut. Bu iki sınıf değiştirilebilir </a:t>
            </a:r>
            <a:r>
              <a:rPr lang="tr-TR" dirty="0" err="1"/>
              <a:t>stringler</a:t>
            </a:r>
            <a:r>
              <a:rPr lang="tr-TR" dirty="0"/>
              <a:t> kullanmamızı sağlıyor. </a:t>
            </a:r>
            <a:r>
              <a:rPr lang="tr-TR" dirty="0" err="1"/>
              <a:t>StringBuffer’ın</a:t>
            </a:r>
            <a:r>
              <a:rPr lang="tr-TR" dirty="0"/>
              <a:t> </a:t>
            </a:r>
            <a:r>
              <a:rPr lang="tr-TR" dirty="0" err="1"/>
              <a:t>StringBuilder’dan</a:t>
            </a:r>
            <a:r>
              <a:rPr lang="tr-TR" dirty="0"/>
              <a:t> farkı ise çok </a:t>
            </a:r>
            <a:r>
              <a:rPr lang="tr-TR" dirty="0" err="1"/>
              <a:t>thread’li</a:t>
            </a:r>
            <a:r>
              <a:rPr lang="tr-TR" dirty="0"/>
              <a:t> ortamlarda çalışırken nesnelerin değişmeyeceği garantisini vermesi. Bu durum da </a:t>
            </a:r>
            <a:r>
              <a:rPr lang="tr-TR" dirty="0" err="1"/>
              <a:t>StringBuffer’ın</a:t>
            </a:r>
            <a:r>
              <a:rPr lang="tr-TR" dirty="0"/>
              <a:t>, </a:t>
            </a:r>
            <a:r>
              <a:rPr lang="tr-TR" dirty="0" err="1"/>
              <a:t>StringBuilder’dan</a:t>
            </a:r>
            <a:r>
              <a:rPr lang="tr-TR" dirty="0"/>
              <a:t> daha yavaş olmasına neden olmakta.</a:t>
            </a:r>
          </a:p>
          <a:p>
            <a:endParaRPr lang="tr-TR" dirty="0"/>
          </a:p>
        </p:txBody>
      </p:sp>
    </p:spTree>
    <p:extLst>
      <p:ext uri="{BB962C8B-B14F-4D97-AF65-F5344CB8AC3E}">
        <p14:creationId xmlns:p14="http://schemas.microsoft.com/office/powerpoint/2010/main" val="224136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D5EB35D-F114-4B42-93AA-A011776C55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25137" y="0"/>
            <a:ext cx="2766863" cy="6858000"/>
          </a:xfrm>
          <a:prstGeom prst="rect">
            <a:avLst/>
          </a:prstGeom>
          <a:solidFill>
            <a:schemeClr val="accent1"/>
          </a:solidFill>
          <a:ln>
            <a:noFill/>
          </a:ln>
          <a:effectLst>
            <a:innerShdw blurRad="63500" dist="381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xmlns="" id="{0F73A90E-37CC-4CF5-BBBF-223D13BA317D}"/>
              </a:ext>
            </a:extLst>
          </p:cNvPr>
          <p:cNvPicPr>
            <a:picLocks noChangeAspect="1"/>
          </p:cNvPicPr>
          <p:nvPr/>
        </p:nvPicPr>
        <p:blipFill>
          <a:blip r:embed="rId3"/>
          <a:stretch>
            <a:fillRect/>
          </a:stretch>
        </p:blipFill>
        <p:spPr>
          <a:xfrm>
            <a:off x="671512" y="733425"/>
            <a:ext cx="8105775" cy="5391150"/>
          </a:xfrm>
          <a:prstGeom prst="rect">
            <a:avLst/>
          </a:prstGeom>
        </p:spPr>
      </p:pic>
      <p:cxnSp>
        <p:nvCxnSpPr>
          <p:cNvPr id="10" name="Straight Connector 9">
            <a:extLst>
              <a:ext uri="{FF2B5EF4-FFF2-40B4-BE49-F238E27FC236}">
                <a16:creationId xmlns:a16="http://schemas.microsoft.com/office/drawing/2014/main" xmlns="" id="{872093A2-A548-47FC-BF0C-6BA72B8800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5400000">
            <a:off x="5988186"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6313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4167577-15F7-4645-893D-C0307978B8DD}"/>
              </a:ext>
            </a:extLst>
          </p:cNvPr>
          <p:cNvSpPr>
            <a:spLocks noGrp="1"/>
          </p:cNvSpPr>
          <p:nvPr>
            <p:ph type="title"/>
          </p:nvPr>
        </p:nvSpPr>
        <p:spPr>
          <a:xfrm>
            <a:off x="676240" y="875324"/>
            <a:ext cx="3536510" cy="5093520"/>
          </a:xfrm>
        </p:spPr>
        <p:txBody>
          <a:bodyPr>
            <a:normAutofit/>
          </a:bodyPr>
          <a:lstStyle/>
          <a:p>
            <a:pPr algn="ctr"/>
            <a:r>
              <a:rPr lang="tr-TR" sz="4400" dirty="0">
                <a:solidFill>
                  <a:schemeClr val="tx1"/>
                </a:solidFill>
              </a:rPr>
              <a:t>Java 7 gelen özellikler nelerdir ?</a:t>
            </a:r>
          </a:p>
        </p:txBody>
      </p:sp>
      <p:sp>
        <p:nvSpPr>
          <p:cNvPr id="3" name="İçerik Yer Tutucusu 2">
            <a:extLst>
              <a:ext uri="{FF2B5EF4-FFF2-40B4-BE49-F238E27FC236}">
                <a16:creationId xmlns:a16="http://schemas.microsoft.com/office/drawing/2014/main" xmlns="" id="{E70E9705-F9B1-40E5-9B86-D0D09650A093}"/>
              </a:ext>
            </a:extLst>
          </p:cNvPr>
          <p:cNvSpPr>
            <a:spLocks noGrp="1"/>
          </p:cNvSpPr>
          <p:nvPr>
            <p:ph idx="1"/>
          </p:nvPr>
        </p:nvSpPr>
        <p:spPr>
          <a:xfrm>
            <a:off x="5478124" y="559477"/>
            <a:ext cx="5647076" cy="5475563"/>
          </a:xfrm>
        </p:spPr>
        <p:txBody>
          <a:bodyPr anchor="ctr">
            <a:normAutofit/>
          </a:bodyPr>
          <a:lstStyle/>
          <a:p>
            <a:r>
              <a:rPr lang="tr-TR" sz="1600" dirty="0"/>
              <a:t>Java SE 6 çıkış tarihi 11 Aralık 2006.Yaklaşık 4,5 yıl farkla Java SE 7 yayınlandı. Bu süreçte Java SE 6 nın26 kadar güncellemesi verilse de, Java tutkunları JDK 7 için sabırsızlanıyorlardı.</a:t>
            </a:r>
          </a:p>
          <a:p>
            <a:r>
              <a:rPr lang="tr-TR" sz="1600" dirty="0"/>
              <a:t>Performans güçlendirilmiş, kararlılık ve güvenirlilik sağlanmış.</a:t>
            </a:r>
          </a:p>
          <a:p>
            <a:r>
              <a:rPr lang="tr-TR" sz="1600" dirty="0"/>
              <a:t>Daha zengin internet uygulamaları için Java Eklentisine yönelik iyileştirmeler yapılmış.</a:t>
            </a:r>
          </a:p>
          <a:p>
            <a:r>
              <a:rPr lang="tr-TR" sz="1600" dirty="0"/>
              <a:t>Java kodu yazma ve optimize etme üzerine dile yenilikler ve iyileştirmeler </a:t>
            </a:r>
            <a:r>
              <a:rPr lang="tr-TR" sz="1600" dirty="0" err="1"/>
              <a:t>getirilmiş.Java</a:t>
            </a:r>
            <a:r>
              <a:rPr lang="tr-TR" sz="1600" dirty="0"/>
              <a:t> dışı dilleri daha etkin desteklemek için Java Virtual Machine iyileştirmeleri sağlanmıştır.</a:t>
            </a:r>
          </a:p>
          <a:p>
            <a:endParaRPr lang="tr-TR" sz="2000" dirty="0"/>
          </a:p>
        </p:txBody>
      </p:sp>
    </p:spTree>
    <p:extLst>
      <p:ext uri="{BB962C8B-B14F-4D97-AF65-F5344CB8AC3E}">
        <p14:creationId xmlns:p14="http://schemas.microsoft.com/office/powerpoint/2010/main" val="7439361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8F0D776-7F9D-449C-AD33-8F7BCC38355D}"/>
              </a:ext>
            </a:extLst>
          </p:cNvPr>
          <p:cNvSpPr>
            <a:spLocks noGrp="1"/>
          </p:cNvSpPr>
          <p:nvPr>
            <p:ph type="title"/>
          </p:nvPr>
        </p:nvSpPr>
        <p:spPr>
          <a:xfrm>
            <a:off x="676240" y="875324"/>
            <a:ext cx="3536510" cy="5093520"/>
          </a:xfrm>
        </p:spPr>
        <p:txBody>
          <a:bodyPr>
            <a:normAutofit/>
          </a:bodyPr>
          <a:lstStyle/>
          <a:p>
            <a:r>
              <a:rPr lang="fi-FI" dirty="0"/>
              <a:t>JAVA 7’ </a:t>
            </a:r>
            <a:br>
              <a:rPr lang="fi-FI" dirty="0"/>
            </a:br>
            <a:r>
              <a:rPr lang="fi-FI" dirty="0"/>
              <a:t>nin</a:t>
            </a:r>
            <a:br>
              <a:rPr lang="fi-FI" dirty="0"/>
            </a:br>
            <a:r>
              <a:rPr lang="tr-TR" dirty="0"/>
              <a:t>En İyi Yanı</a:t>
            </a:r>
            <a:r>
              <a:rPr lang="fi-FI" dirty="0"/>
              <a:t/>
            </a:r>
            <a:br>
              <a:rPr lang="fi-FI" dirty="0"/>
            </a:br>
            <a:endParaRPr lang="tr-TR" sz="4400" dirty="0">
              <a:solidFill>
                <a:schemeClr val="tx1"/>
              </a:solidFill>
            </a:endParaRPr>
          </a:p>
        </p:txBody>
      </p:sp>
      <p:sp>
        <p:nvSpPr>
          <p:cNvPr id="3" name="İçerik Yer Tutucusu 2">
            <a:extLst>
              <a:ext uri="{FF2B5EF4-FFF2-40B4-BE49-F238E27FC236}">
                <a16:creationId xmlns:a16="http://schemas.microsoft.com/office/drawing/2014/main" xmlns="" id="{F86E6D63-F0E4-4DA2-B197-0E358C009E83}"/>
              </a:ext>
            </a:extLst>
          </p:cNvPr>
          <p:cNvSpPr>
            <a:spLocks noGrp="1"/>
          </p:cNvSpPr>
          <p:nvPr>
            <p:ph idx="1"/>
          </p:nvPr>
        </p:nvSpPr>
        <p:spPr>
          <a:xfrm>
            <a:off x="5478124" y="559477"/>
            <a:ext cx="5647076" cy="5475563"/>
          </a:xfrm>
        </p:spPr>
        <p:txBody>
          <a:bodyPr anchor="ctr">
            <a:normAutofit/>
          </a:bodyPr>
          <a:lstStyle/>
          <a:p>
            <a:r>
              <a:rPr lang="tr-TR" sz="2000" dirty="0"/>
              <a:t>Problemi daha akıllı bir biçimde alt problemlere parçalayacak ve bu alt problemlerin çözümüne götüren iş parçaları arasında düşük eş zamanlama (</a:t>
            </a:r>
            <a:r>
              <a:rPr lang="tr-TR" sz="2000" dirty="0" err="1"/>
              <a:t>synchronization</a:t>
            </a:r>
            <a:r>
              <a:rPr lang="tr-TR" sz="2000" dirty="0"/>
              <a:t>) maliyeti olan yapılara ihtiyacımız var. </a:t>
            </a:r>
          </a:p>
          <a:p>
            <a:r>
              <a:rPr lang="tr-TR" sz="2000" dirty="0"/>
              <a:t>Nihayet Java 7 Böl/</a:t>
            </a:r>
            <a:r>
              <a:rPr lang="tr-TR" sz="2000" dirty="0" err="1"/>
              <a:t>Katılçatısı</a:t>
            </a:r>
            <a:r>
              <a:rPr lang="tr-TR" sz="2000" dirty="0"/>
              <a:t> (</a:t>
            </a:r>
            <a:r>
              <a:rPr lang="tr-TR" sz="2000" dirty="0" err="1"/>
              <a:t>Fork</a:t>
            </a:r>
            <a:r>
              <a:rPr lang="tr-TR" sz="2000" dirty="0"/>
              <a:t>/</a:t>
            </a:r>
            <a:r>
              <a:rPr lang="tr-TR" sz="2000" dirty="0" err="1"/>
              <a:t>JoinFramework</a:t>
            </a:r>
            <a:r>
              <a:rPr lang="tr-TR" sz="2000" dirty="0"/>
              <a:t>)olarak adlandırılan bir çözüm sunarak çok çekirdekli sistemlerde uygulama geliştirmeyi nispeten kolaylaştırdı.</a:t>
            </a:r>
          </a:p>
        </p:txBody>
      </p:sp>
    </p:spTree>
    <p:extLst>
      <p:ext uri="{BB962C8B-B14F-4D97-AF65-F5344CB8AC3E}">
        <p14:creationId xmlns:p14="http://schemas.microsoft.com/office/powerpoint/2010/main" val="38390193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C1672ED-C7B4-4DF8-AA18-55AD3510798C}"/>
              </a:ext>
            </a:extLst>
          </p:cNvPr>
          <p:cNvSpPr>
            <a:spLocks noGrp="1"/>
          </p:cNvSpPr>
          <p:nvPr>
            <p:ph type="title"/>
          </p:nvPr>
        </p:nvSpPr>
        <p:spPr>
          <a:xfrm>
            <a:off x="676240" y="875324"/>
            <a:ext cx="3536510" cy="5093520"/>
          </a:xfrm>
        </p:spPr>
        <p:txBody>
          <a:bodyPr>
            <a:normAutofit/>
          </a:bodyPr>
          <a:lstStyle/>
          <a:p>
            <a:pPr algn="ctr"/>
            <a:r>
              <a:rPr lang="en-US" dirty="0"/>
              <a:t>ÖNE ÇIKAN ÖZELLİKLER</a:t>
            </a:r>
            <a:endParaRPr lang="tr-TR" sz="4400" dirty="0">
              <a:solidFill>
                <a:schemeClr val="tx1"/>
              </a:solidFill>
            </a:endParaRPr>
          </a:p>
        </p:txBody>
      </p:sp>
      <p:sp>
        <p:nvSpPr>
          <p:cNvPr id="3" name="İçerik Yer Tutucusu 2">
            <a:extLst>
              <a:ext uri="{FF2B5EF4-FFF2-40B4-BE49-F238E27FC236}">
                <a16:creationId xmlns:a16="http://schemas.microsoft.com/office/drawing/2014/main" xmlns="" id="{2D3E293E-ECB6-4A98-A8A3-E4AC747D7AA1}"/>
              </a:ext>
            </a:extLst>
          </p:cNvPr>
          <p:cNvSpPr>
            <a:spLocks noGrp="1"/>
          </p:cNvSpPr>
          <p:nvPr>
            <p:ph idx="1"/>
          </p:nvPr>
        </p:nvSpPr>
        <p:spPr>
          <a:xfrm>
            <a:off x="5478123" y="237745"/>
            <a:ext cx="5821847" cy="5797296"/>
          </a:xfrm>
        </p:spPr>
        <p:txBody>
          <a:bodyPr anchor="ctr">
            <a:normAutofit/>
          </a:bodyPr>
          <a:lstStyle/>
          <a:p>
            <a:r>
              <a:rPr lang="tr-TR" sz="1600" dirty="0"/>
              <a:t>Değişkenleri </a:t>
            </a:r>
            <a:r>
              <a:rPr lang="tr-TR" sz="1600" dirty="0" err="1"/>
              <a:t>Binary</a:t>
            </a:r>
            <a:r>
              <a:rPr lang="tr-TR" sz="1600" dirty="0"/>
              <a:t> olarak Tanımlayabiliyoruz.</a:t>
            </a:r>
          </a:p>
          <a:p>
            <a:r>
              <a:rPr lang="tr-TR" sz="1600" dirty="0"/>
              <a:t>Sayısal değişkenler arasına alt çizgi konulabiliyor.</a:t>
            </a:r>
          </a:p>
          <a:p>
            <a:r>
              <a:rPr lang="tr-TR" sz="1600" dirty="0"/>
              <a:t>Switch Kullanımında artık </a:t>
            </a:r>
            <a:r>
              <a:rPr lang="tr-TR" sz="1600" dirty="0" err="1"/>
              <a:t>String</a:t>
            </a:r>
            <a:r>
              <a:rPr lang="tr-TR" sz="1600" dirty="0"/>
              <a:t> türe izin veriyor.</a:t>
            </a:r>
          </a:p>
          <a:p>
            <a:r>
              <a:rPr lang="tr-TR" sz="1600" dirty="0" err="1"/>
              <a:t>Generic</a:t>
            </a:r>
            <a:r>
              <a:rPr lang="tr-TR" sz="1600" dirty="0"/>
              <a:t> tipler kullanırken yazdığımız &lt;&gt; işaretleri arasındaki objeler, yaratılan </a:t>
            </a:r>
            <a:r>
              <a:rPr lang="tr-TR" sz="1600" dirty="0" err="1"/>
              <a:t>instance’lardada</a:t>
            </a:r>
            <a:r>
              <a:rPr lang="tr-TR" sz="1600" dirty="0"/>
              <a:t> yine aynı şekilde yazılıyordu. Bu da sadece tanımda bile bir sürü karmaşaya yol açıyordu. Java 7 ile beraber </a:t>
            </a:r>
            <a:r>
              <a:rPr lang="tr-TR" sz="1600" dirty="0" err="1"/>
              <a:t>newile</a:t>
            </a:r>
            <a:r>
              <a:rPr lang="tr-TR" sz="1600" dirty="0"/>
              <a:t> yarattığımız </a:t>
            </a:r>
            <a:r>
              <a:rPr lang="tr-TR" sz="1600" dirty="0" err="1"/>
              <a:t>instance’larda</a:t>
            </a:r>
            <a:r>
              <a:rPr lang="tr-TR" sz="1600" dirty="0"/>
              <a:t>&lt;&gt; açıp kapatmak yeterli olacak.</a:t>
            </a:r>
          </a:p>
          <a:p>
            <a:r>
              <a:rPr lang="tr-TR" sz="1600" dirty="0" err="1"/>
              <a:t>Varargs</a:t>
            </a:r>
            <a:r>
              <a:rPr lang="tr-TR" sz="1600" dirty="0"/>
              <a:t> kullanırken parametre sayısı belli olmayan değişkenleri metot içerisinde dizi gibi kullanabiliyorduk. Yalnız çalışma anında nesnelerin birbirlerine </a:t>
            </a:r>
            <a:r>
              <a:rPr lang="tr-TR" sz="1600" dirty="0" err="1"/>
              <a:t>castedilememesi</a:t>
            </a:r>
            <a:r>
              <a:rPr lang="tr-TR" sz="1600" dirty="0"/>
              <a:t> (</a:t>
            </a:r>
            <a:r>
              <a:rPr lang="tr-TR" sz="1600" dirty="0" err="1"/>
              <a:t>ClassCastException</a:t>
            </a:r>
            <a:r>
              <a:rPr lang="tr-TR" sz="1600" dirty="0"/>
              <a:t>) gibi hatalarla karşılaşıyorduk. Artık derleyici gelişmiş uyarı ve hata mesajları veriyor.</a:t>
            </a:r>
          </a:p>
          <a:p>
            <a:r>
              <a:rPr lang="tr-TR" sz="1600" dirty="0"/>
              <a:t>Bilindiği üzere  </a:t>
            </a:r>
            <a:r>
              <a:rPr lang="tr-TR" sz="1600" dirty="0" err="1"/>
              <a:t>Try-Catch</a:t>
            </a:r>
            <a:r>
              <a:rPr lang="tr-TR" sz="1600" dirty="0"/>
              <a:t> ile Hata yakalamada birden fazla hatayı </a:t>
            </a:r>
            <a:r>
              <a:rPr lang="tr-TR" sz="1600" dirty="0" err="1"/>
              <a:t>Catch’de</a:t>
            </a:r>
            <a:r>
              <a:rPr lang="tr-TR" sz="1600" dirty="0"/>
              <a:t> karşılamak için hep yeniden blok açılırdı. Artık « I » Operatörü ile birden fazla hata nesnesini tek seferde yazmak mümkün hale geldi.</a:t>
            </a:r>
          </a:p>
          <a:p>
            <a:endParaRPr lang="tr-TR" sz="2000" dirty="0"/>
          </a:p>
        </p:txBody>
      </p:sp>
    </p:spTree>
    <p:extLst>
      <p:ext uri="{BB962C8B-B14F-4D97-AF65-F5344CB8AC3E}">
        <p14:creationId xmlns:p14="http://schemas.microsoft.com/office/powerpoint/2010/main" val="39357517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C877FD3-0021-46F8-94C7-1989DF5C45E7}"/>
              </a:ext>
            </a:extLst>
          </p:cNvPr>
          <p:cNvSpPr>
            <a:spLocks noGrp="1"/>
          </p:cNvSpPr>
          <p:nvPr>
            <p:ph type="title"/>
          </p:nvPr>
        </p:nvSpPr>
        <p:spPr>
          <a:xfrm>
            <a:off x="676240" y="875324"/>
            <a:ext cx="3536510" cy="5093520"/>
          </a:xfrm>
        </p:spPr>
        <p:txBody>
          <a:bodyPr>
            <a:normAutofit/>
          </a:bodyPr>
          <a:lstStyle/>
          <a:p>
            <a:pPr algn="ctr"/>
            <a:r>
              <a:rPr lang="tr-TR" sz="4400" dirty="0">
                <a:solidFill>
                  <a:schemeClr val="tx1"/>
                </a:solidFill>
              </a:rPr>
              <a:t>Sonuç Olarak;</a:t>
            </a:r>
          </a:p>
        </p:txBody>
      </p:sp>
      <p:sp>
        <p:nvSpPr>
          <p:cNvPr id="3" name="İçerik Yer Tutucusu 2">
            <a:extLst>
              <a:ext uri="{FF2B5EF4-FFF2-40B4-BE49-F238E27FC236}">
                <a16:creationId xmlns:a16="http://schemas.microsoft.com/office/drawing/2014/main" xmlns="" id="{B0DD6355-1BDC-4F63-B913-3B6F3CCAD49A}"/>
              </a:ext>
            </a:extLst>
          </p:cNvPr>
          <p:cNvSpPr>
            <a:spLocks noGrp="1"/>
          </p:cNvSpPr>
          <p:nvPr>
            <p:ph idx="1"/>
          </p:nvPr>
        </p:nvSpPr>
        <p:spPr>
          <a:xfrm>
            <a:off x="5478124" y="559477"/>
            <a:ext cx="5647076" cy="5475563"/>
          </a:xfrm>
        </p:spPr>
        <p:txBody>
          <a:bodyPr anchor="ctr">
            <a:normAutofit/>
          </a:bodyPr>
          <a:lstStyle/>
          <a:p>
            <a:r>
              <a:rPr lang="tr-TR" sz="2000" dirty="0"/>
              <a:t>JDK 7 ile sadece Java diline eklemeler yapılmamış. Java </a:t>
            </a:r>
            <a:r>
              <a:rPr lang="tr-TR" sz="2000" dirty="0" err="1"/>
              <a:t>virtualmachine</a:t>
            </a:r>
            <a:r>
              <a:rPr lang="tr-TR" sz="2000" dirty="0"/>
              <a:t> (JVM) de bir oldukça iyileştirilmeler yapılmış. Örneğin «</a:t>
            </a:r>
            <a:r>
              <a:rPr lang="tr-TR" sz="2000" dirty="0" err="1"/>
              <a:t>helloworld</a:t>
            </a:r>
            <a:r>
              <a:rPr lang="tr-TR" sz="2000" dirty="0"/>
              <a:t>» yazıp çalıştırdığımızda </a:t>
            </a:r>
            <a:r>
              <a:rPr lang="tr-TR" sz="2000" dirty="0" err="1"/>
              <a:t>println</a:t>
            </a:r>
            <a:r>
              <a:rPr lang="tr-TR" sz="2000" dirty="0"/>
              <a:t> çıktısını daha çabuk görebileceğiz. Çünkü Java’nın çekirdeğindeki sınıf yükleme (</a:t>
            </a:r>
            <a:r>
              <a:rPr lang="tr-TR" sz="2000" dirty="0" err="1"/>
              <a:t>classloader</a:t>
            </a:r>
            <a:r>
              <a:rPr lang="tr-TR" sz="2000" dirty="0"/>
              <a:t>) kısmı oldukça iyileştirilmiş. Java dilinin yetenekleri arttırılmış ve JVM; </a:t>
            </a:r>
            <a:r>
              <a:rPr lang="tr-TR" sz="2000" dirty="0" err="1"/>
              <a:t>python</a:t>
            </a:r>
            <a:r>
              <a:rPr lang="tr-TR" sz="2000" dirty="0"/>
              <a:t>, </a:t>
            </a:r>
            <a:r>
              <a:rPr lang="tr-TR" sz="2000" dirty="0" err="1"/>
              <a:t>matlab</a:t>
            </a:r>
            <a:r>
              <a:rPr lang="tr-TR" sz="2000" dirty="0"/>
              <a:t> vs. gibi dinamik dilleri destekler hale geldi. JDK 7 de gelmesi planlanan bir çok özellik JDK 8 e aktarıldı.</a:t>
            </a:r>
          </a:p>
        </p:txBody>
      </p:sp>
    </p:spTree>
    <p:extLst>
      <p:ext uri="{BB962C8B-B14F-4D97-AF65-F5344CB8AC3E}">
        <p14:creationId xmlns:p14="http://schemas.microsoft.com/office/powerpoint/2010/main" val="31404477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8981D97-C7A0-46CA-9E14-1D6C9659854E}"/>
              </a:ext>
            </a:extLst>
          </p:cNvPr>
          <p:cNvSpPr>
            <a:spLocks noGrp="1"/>
          </p:cNvSpPr>
          <p:nvPr>
            <p:ph type="title"/>
          </p:nvPr>
        </p:nvSpPr>
        <p:spPr>
          <a:xfrm>
            <a:off x="676240" y="875324"/>
            <a:ext cx="3536510" cy="5093520"/>
          </a:xfrm>
        </p:spPr>
        <p:txBody>
          <a:bodyPr>
            <a:normAutofit/>
          </a:bodyPr>
          <a:lstStyle/>
          <a:p>
            <a:pPr algn="ctr"/>
            <a:r>
              <a:rPr lang="tr-TR" sz="4400" dirty="0" err="1">
                <a:solidFill>
                  <a:schemeClr val="tx1"/>
                </a:solidFill>
              </a:rPr>
              <a:t>String</a:t>
            </a:r>
            <a:r>
              <a:rPr lang="tr-TR" sz="4400" dirty="0">
                <a:solidFill>
                  <a:schemeClr val="tx1"/>
                </a:solidFill>
              </a:rPr>
              <a:t> Nedir?</a:t>
            </a:r>
          </a:p>
        </p:txBody>
      </p:sp>
      <p:sp>
        <p:nvSpPr>
          <p:cNvPr id="3" name="İçerik Yer Tutucusu 2">
            <a:extLst>
              <a:ext uri="{FF2B5EF4-FFF2-40B4-BE49-F238E27FC236}">
                <a16:creationId xmlns:a16="http://schemas.microsoft.com/office/drawing/2014/main" xmlns="" id="{6F0EAC7E-66D3-4F56-BE7B-06B6655B68CC}"/>
              </a:ext>
            </a:extLst>
          </p:cNvPr>
          <p:cNvSpPr>
            <a:spLocks noGrp="1"/>
          </p:cNvSpPr>
          <p:nvPr>
            <p:ph idx="1"/>
          </p:nvPr>
        </p:nvSpPr>
        <p:spPr>
          <a:xfrm>
            <a:off x="5478124" y="559477"/>
            <a:ext cx="5647076" cy="5475563"/>
          </a:xfrm>
        </p:spPr>
        <p:txBody>
          <a:bodyPr anchor="ctr">
            <a:normAutofit/>
          </a:bodyPr>
          <a:lstStyle/>
          <a:p>
            <a:r>
              <a:rPr lang="tr-TR" sz="1600" dirty="0"/>
              <a:t>Bir dizi karakterin bir araya getirilmesi ile oluşan bir yapıdır. </a:t>
            </a:r>
            <a:r>
              <a:rPr lang="tr-TR" sz="1600" dirty="0" err="1"/>
              <a:t>Javada</a:t>
            </a:r>
            <a:r>
              <a:rPr lang="tr-TR" sz="1600" dirty="0"/>
              <a:t> </a:t>
            </a:r>
            <a:r>
              <a:rPr lang="tr-TR" sz="1600" dirty="0" err="1"/>
              <a:t>string</a:t>
            </a:r>
            <a:r>
              <a:rPr lang="tr-TR" sz="1600" dirty="0"/>
              <a:t> temel veri türlerinden biri değildir. Java’da </a:t>
            </a:r>
            <a:r>
              <a:rPr lang="tr-TR" sz="1600" dirty="0" err="1"/>
              <a:t>String</a:t>
            </a:r>
            <a:r>
              <a:rPr lang="tr-TR" sz="1600" dirty="0"/>
              <a:t> karakter dizesi olarak oluşturulur.</a:t>
            </a:r>
          </a:p>
          <a:p>
            <a:pPr marL="0" indent="0">
              <a:buNone/>
            </a:pPr>
            <a:endParaRPr lang="tr-TR" sz="1600" dirty="0"/>
          </a:p>
          <a:p>
            <a:r>
              <a:rPr lang="tr-TR" sz="1600" dirty="0"/>
              <a:t>Örnek: “Merhaba” ifadesini ele alalım. İfade aslında 7 karakterin bir araya getirilmesi ile oluşturulmuştur.</a:t>
            </a:r>
          </a:p>
          <a:p>
            <a:endParaRPr lang="tr-TR" sz="1600" dirty="0"/>
          </a:p>
        </p:txBody>
      </p:sp>
      <p:pic>
        <p:nvPicPr>
          <p:cNvPr id="4" name="Resim 3">
            <a:extLst>
              <a:ext uri="{FF2B5EF4-FFF2-40B4-BE49-F238E27FC236}">
                <a16:creationId xmlns:a16="http://schemas.microsoft.com/office/drawing/2014/main" xmlns="" id="{565D2F2B-E121-4D55-B130-6B1249643281}"/>
              </a:ext>
            </a:extLst>
          </p:cNvPr>
          <p:cNvPicPr>
            <a:picLocks noChangeAspect="1"/>
          </p:cNvPicPr>
          <p:nvPr/>
        </p:nvPicPr>
        <p:blipFill>
          <a:blip r:embed="rId2"/>
          <a:stretch>
            <a:fillRect/>
          </a:stretch>
        </p:blipFill>
        <p:spPr>
          <a:xfrm>
            <a:off x="5748047" y="4395496"/>
            <a:ext cx="4844897" cy="1090904"/>
          </a:xfrm>
          <a:prstGeom prst="rect">
            <a:avLst/>
          </a:prstGeom>
        </p:spPr>
      </p:pic>
    </p:spTree>
    <p:extLst>
      <p:ext uri="{BB962C8B-B14F-4D97-AF65-F5344CB8AC3E}">
        <p14:creationId xmlns:p14="http://schemas.microsoft.com/office/powerpoint/2010/main" val="8905103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6BB61C8-DC84-4B96-B59B-11613DAFBB8F}"/>
              </a:ext>
            </a:extLst>
          </p:cNvPr>
          <p:cNvSpPr>
            <a:spLocks noGrp="1"/>
          </p:cNvSpPr>
          <p:nvPr>
            <p:ph type="title"/>
          </p:nvPr>
        </p:nvSpPr>
        <p:spPr>
          <a:xfrm>
            <a:off x="676240" y="875324"/>
            <a:ext cx="3536510" cy="5093520"/>
          </a:xfrm>
        </p:spPr>
        <p:txBody>
          <a:bodyPr>
            <a:normAutofit/>
          </a:bodyPr>
          <a:lstStyle/>
          <a:p>
            <a:pPr algn="ctr"/>
            <a:r>
              <a:rPr lang="en-US" dirty="0"/>
              <a:t>String Neden Kullanılır?</a:t>
            </a:r>
            <a:br>
              <a:rPr lang="en-US" dirty="0"/>
            </a:br>
            <a:endParaRPr lang="tr-TR" sz="4400" dirty="0">
              <a:solidFill>
                <a:schemeClr val="tx1"/>
              </a:solidFill>
            </a:endParaRPr>
          </a:p>
        </p:txBody>
      </p:sp>
      <p:sp>
        <p:nvSpPr>
          <p:cNvPr id="3" name="İçerik Yer Tutucusu 2">
            <a:extLst>
              <a:ext uri="{FF2B5EF4-FFF2-40B4-BE49-F238E27FC236}">
                <a16:creationId xmlns:a16="http://schemas.microsoft.com/office/drawing/2014/main" xmlns="" id="{D0091B00-63ED-4234-99FC-5F117010B4B3}"/>
              </a:ext>
            </a:extLst>
          </p:cNvPr>
          <p:cNvSpPr>
            <a:spLocks noGrp="1"/>
          </p:cNvSpPr>
          <p:nvPr>
            <p:ph idx="1"/>
          </p:nvPr>
        </p:nvSpPr>
        <p:spPr>
          <a:xfrm>
            <a:off x="5478124" y="559477"/>
            <a:ext cx="5647076" cy="5475563"/>
          </a:xfrm>
        </p:spPr>
        <p:txBody>
          <a:bodyPr anchor="ctr">
            <a:normAutofit/>
          </a:bodyPr>
          <a:lstStyle/>
          <a:p>
            <a:r>
              <a:rPr lang="tr-TR" sz="2000" dirty="0"/>
              <a:t>Bilgisayarın temel işlevlerinden biri, insan dilini işlemektedir.</a:t>
            </a:r>
          </a:p>
          <a:p>
            <a:endParaRPr lang="tr-TR" sz="2000" dirty="0"/>
          </a:p>
          <a:p>
            <a:r>
              <a:rPr lang="tr-TR" sz="2000" dirty="0"/>
              <a:t>Matematik için sayılar nasıl önemli ise, dil sembolleri anlam ve karar verme açısından önemlidir. Kullanıcılar tarafından görülmese de, bilgisayarlar arka planda dilleri bir hesap makinesi olarak hassas ve doğru bir şekilde işlemektedir. Yardım iletişim kutuları talimatları sağlar.</a:t>
            </a:r>
          </a:p>
          <a:p>
            <a:endParaRPr lang="tr-TR" sz="2000" dirty="0"/>
          </a:p>
          <a:p>
            <a:r>
              <a:rPr lang="tr-TR" sz="2000" dirty="0"/>
              <a:t>Bir Java programcısı olarak, </a:t>
            </a:r>
            <a:r>
              <a:rPr lang="tr-TR" sz="2000" dirty="0" err="1"/>
              <a:t>metinsel</a:t>
            </a:r>
            <a:r>
              <a:rPr lang="tr-TR" sz="2000" dirty="0"/>
              <a:t> ifadeleri işlemek için ana araçlarınızdan biri, </a:t>
            </a:r>
            <a:r>
              <a:rPr lang="tr-TR" sz="2000" dirty="0" err="1"/>
              <a:t>String</a:t>
            </a:r>
            <a:r>
              <a:rPr lang="tr-TR" sz="2000" dirty="0"/>
              <a:t> sınıfıdır.</a:t>
            </a:r>
          </a:p>
        </p:txBody>
      </p:sp>
    </p:spTree>
    <p:extLst>
      <p:ext uri="{BB962C8B-B14F-4D97-AF65-F5344CB8AC3E}">
        <p14:creationId xmlns:p14="http://schemas.microsoft.com/office/powerpoint/2010/main" val="423189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BB2EFF4-C072-41C6-85C8-599A1BC1156C}"/>
              </a:ext>
            </a:extLst>
          </p:cNvPr>
          <p:cNvSpPr>
            <a:spLocks noGrp="1"/>
          </p:cNvSpPr>
          <p:nvPr>
            <p:ph type="title"/>
          </p:nvPr>
        </p:nvSpPr>
        <p:spPr>
          <a:xfrm>
            <a:off x="676240" y="875324"/>
            <a:ext cx="3536510" cy="5093520"/>
          </a:xfrm>
        </p:spPr>
        <p:txBody>
          <a:bodyPr>
            <a:normAutofit/>
          </a:bodyPr>
          <a:lstStyle/>
          <a:p>
            <a:pPr algn="ctr"/>
            <a:r>
              <a:rPr lang="en-US" dirty="0"/>
              <a:t>String Yazım Örneği</a:t>
            </a:r>
            <a:br>
              <a:rPr lang="en-US" dirty="0"/>
            </a:br>
            <a:endParaRPr lang="tr-TR" sz="4400" dirty="0">
              <a:solidFill>
                <a:schemeClr val="tx1"/>
              </a:solidFill>
            </a:endParaRPr>
          </a:p>
        </p:txBody>
      </p:sp>
      <p:sp>
        <p:nvSpPr>
          <p:cNvPr id="3" name="İçerik Yer Tutucusu 2">
            <a:extLst>
              <a:ext uri="{FF2B5EF4-FFF2-40B4-BE49-F238E27FC236}">
                <a16:creationId xmlns:a16="http://schemas.microsoft.com/office/drawing/2014/main" xmlns="" id="{C453C542-8426-4C50-BBA5-796D24B570E5}"/>
              </a:ext>
            </a:extLst>
          </p:cNvPr>
          <p:cNvSpPr>
            <a:spLocks noGrp="1"/>
          </p:cNvSpPr>
          <p:nvPr>
            <p:ph idx="1"/>
          </p:nvPr>
        </p:nvSpPr>
        <p:spPr>
          <a:xfrm>
            <a:off x="5478124" y="559477"/>
            <a:ext cx="5647076" cy="5475563"/>
          </a:xfrm>
        </p:spPr>
        <p:txBody>
          <a:bodyPr anchor="ctr">
            <a:normAutofit/>
          </a:bodyPr>
          <a:lstStyle/>
          <a:p>
            <a:endParaRPr lang="tr-TR" sz="1600" dirty="0"/>
          </a:p>
          <a:p>
            <a:endParaRPr lang="tr-TR" sz="1600" dirty="0"/>
          </a:p>
          <a:p>
            <a:endParaRPr lang="tr-TR" sz="1600" dirty="0"/>
          </a:p>
          <a:p>
            <a:r>
              <a:rPr lang="tr-TR" sz="1800" dirty="0"/>
              <a:t>Şimdi basit bir söz </a:t>
            </a:r>
            <a:r>
              <a:rPr lang="tr-TR" sz="1800" dirty="0" err="1"/>
              <a:t>dizimine</a:t>
            </a:r>
            <a:r>
              <a:rPr lang="tr-TR" sz="1800" dirty="0"/>
              <a:t> bakalım. </a:t>
            </a:r>
            <a:r>
              <a:rPr lang="tr-TR" sz="1800" dirty="0" err="1"/>
              <a:t>String’in</a:t>
            </a:r>
            <a:r>
              <a:rPr lang="tr-TR" sz="1800" dirty="0"/>
              <a:t> bir karakter dizgesi olduğunu ifade etmiştik. Aşağıdaki gibi de yazılabilir.</a:t>
            </a:r>
          </a:p>
          <a:p>
            <a:endParaRPr lang="tr-TR" sz="1800" dirty="0"/>
          </a:p>
          <a:p>
            <a:endParaRPr lang="tr-TR" sz="1800" dirty="0"/>
          </a:p>
          <a:p>
            <a:endParaRPr lang="tr-TR" sz="1800" dirty="0"/>
          </a:p>
          <a:p>
            <a:endParaRPr lang="tr-TR" sz="1800" dirty="0"/>
          </a:p>
          <a:p>
            <a:r>
              <a:rPr lang="en-US" sz="1800" dirty="0"/>
              <a:t>Teknik </a:t>
            </a:r>
            <a:r>
              <a:rPr lang="en-US" sz="1800" dirty="0" err="1"/>
              <a:t>olarak</a:t>
            </a:r>
            <a:r>
              <a:rPr lang="en-US" sz="1800" dirty="0"/>
              <a:t> string </a:t>
            </a:r>
            <a:r>
              <a:rPr lang="en-US" sz="1800" dirty="0" err="1"/>
              <a:t>bu</a:t>
            </a:r>
            <a:r>
              <a:rPr lang="en-US" sz="1800" dirty="0"/>
              <a:t> </a:t>
            </a:r>
            <a:r>
              <a:rPr lang="en-US" sz="1800" dirty="0" err="1"/>
              <a:t>şekilde</a:t>
            </a:r>
            <a:r>
              <a:rPr lang="en-US" sz="1800" dirty="0"/>
              <a:t> </a:t>
            </a:r>
            <a:r>
              <a:rPr lang="en-US" sz="1800" dirty="0" err="1"/>
              <a:t>tanımlanır</a:t>
            </a:r>
            <a:r>
              <a:rPr lang="en-US" sz="1800" dirty="0"/>
              <a:t>. Ama her zaman </a:t>
            </a:r>
            <a:r>
              <a:rPr lang="en-US" sz="1800" dirty="0" err="1"/>
              <a:t>bu</a:t>
            </a:r>
            <a:r>
              <a:rPr lang="en-US" sz="1800" dirty="0"/>
              <a:t> </a:t>
            </a:r>
            <a:r>
              <a:rPr lang="en-US" sz="1800" dirty="0" err="1"/>
              <a:t>şekilde</a:t>
            </a:r>
            <a:r>
              <a:rPr lang="en-US" sz="1800" dirty="0"/>
              <a:t> </a:t>
            </a:r>
            <a:r>
              <a:rPr lang="en-US" sz="1800" dirty="0" err="1"/>
              <a:t>kullanmayız</a:t>
            </a:r>
            <a:r>
              <a:rPr lang="en-US" sz="1800" dirty="0"/>
              <a:t>. Hatta </a:t>
            </a:r>
            <a:r>
              <a:rPr lang="en-US" sz="1800" dirty="0" err="1"/>
              <a:t>çift</a:t>
            </a:r>
            <a:r>
              <a:rPr lang="en-US" sz="1800" dirty="0"/>
              <a:t> </a:t>
            </a:r>
            <a:r>
              <a:rPr lang="en-US" sz="1800" dirty="0" err="1"/>
              <a:t>tırnak</a:t>
            </a:r>
            <a:r>
              <a:rPr lang="en-US" sz="1800" dirty="0"/>
              <a:t> </a:t>
            </a:r>
            <a:r>
              <a:rPr lang="en-US" sz="1800" dirty="0" err="1"/>
              <a:t>ile</a:t>
            </a:r>
            <a:r>
              <a:rPr lang="en-US" sz="1800" dirty="0"/>
              <a:t> </a:t>
            </a:r>
            <a:r>
              <a:rPr lang="en-US" sz="1800" dirty="0" err="1"/>
              <a:t>yazılacak</a:t>
            </a:r>
            <a:r>
              <a:rPr lang="en-US" sz="1800" dirty="0"/>
              <a:t> </a:t>
            </a:r>
            <a:r>
              <a:rPr lang="en-US" sz="1800" dirty="0" err="1"/>
              <a:t>olan</a:t>
            </a:r>
            <a:r>
              <a:rPr lang="en-US" sz="1800" dirty="0"/>
              <a:t> </a:t>
            </a:r>
            <a:r>
              <a:rPr lang="en-US" sz="1800" dirty="0" err="1"/>
              <a:t>metni</a:t>
            </a:r>
            <a:r>
              <a:rPr lang="en-US" sz="1800" dirty="0"/>
              <a:t> </a:t>
            </a:r>
            <a:r>
              <a:rPr lang="en-US" sz="1800" dirty="0" err="1"/>
              <a:t>yazarak</a:t>
            </a:r>
            <a:r>
              <a:rPr lang="en-US" sz="1800" dirty="0"/>
              <a:t> </a:t>
            </a:r>
            <a:r>
              <a:rPr lang="en-US" sz="1800" dirty="0" err="1"/>
              <a:t>işlem</a:t>
            </a:r>
            <a:r>
              <a:rPr lang="en-US" sz="1800" dirty="0"/>
              <a:t> </a:t>
            </a:r>
            <a:r>
              <a:rPr lang="en-US" sz="1800" dirty="0" err="1"/>
              <a:t>yaparız</a:t>
            </a:r>
            <a:r>
              <a:rPr lang="en-US" sz="1800" dirty="0"/>
              <a:t>. </a:t>
            </a:r>
            <a:endParaRPr lang="tr-TR" sz="1800" dirty="0"/>
          </a:p>
          <a:p>
            <a:endParaRPr lang="tr-TR" sz="1600" dirty="0"/>
          </a:p>
          <a:p>
            <a:endParaRPr lang="tr-TR" sz="1600" dirty="0"/>
          </a:p>
          <a:p>
            <a:endParaRPr lang="tr-TR" sz="1600" dirty="0"/>
          </a:p>
          <a:p>
            <a:endParaRPr lang="tr-TR" sz="1600" dirty="0"/>
          </a:p>
          <a:p>
            <a:pPr lvl="1"/>
            <a:endParaRPr lang="tr-TR" sz="1400" dirty="0"/>
          </a:p>
          <a:p>
            <a:pPr lvl="1"/>
            <a:endParaRPr lang="tr-TR" sz="1400" dirty="0"/>
          </a:p>
          <a:p>
            <a:pPr lvl="1"/>
            <a:endParaRPr lang="tr-TR" sz="1400" dirty="0"/>
          </a:p>
          <a:p>
            <a:pPr lvl="1"/>
            <a:endParaRPr lang="tr-TR" sz="1400" dirty="0"/>
          </a:p>
        </p:txBody>
      </p:sp>
      <p:pic>
        <p:nvPicPr>
          <p:cNvPr id="4" name="Resim 3">
            <a:extLst>
              <a:ext uri="{FF2B5EF4-FFF2-40B4-BE49-F238E27FC236}">
                <a16:creationId xmlns:a16="http://schemas.microsoft.com/office/drawing/2014/main" xmlns="" id="{22AC20D9-069C-48A4-918A-28ED59EAFC7A}"/>
              </a:ext>
            </a:extLst>
          </p:cNvPr>
          <p:cNvPicPr>
            <a:picLocks noChangeAspect="1"/>
          </p:cNvPicPr>
          <p:nvPr/>
        </p:nvPicPr>
        <p:blipFill>
          <a:blip r:embed="rId2"/>
          <a:stretch>
            <a:fillRect/>
          </a:stretch>
        </p:blipFill>
        <p:spPr>
          <a:xfrm>
            <a:off x="5604115" y="1760571"/>
            <a:ext cx="5152499" cy="665389"/>
          </a:xfrm>
          <a:prstGeom prst="rect">
            <a:avLst/>
          </a:prstGeom>
        </p:spPr>
      </p:pic>
    </p:spTree>
    <p:extLst>
      <p:ext uri="{BB962C8B-B14F-4D97-AF65-F5344CB8AC3E}">
        <p14:creationId xmlns:p14="http://schemas.microsoft.com/office/powerpoint/2010/main" val="395190813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489C2F9-CDF6-4694-A926-8CB5350490F9}"/>
              </a:ext>
            </a:extLst>
          </p:cNvPr>
          <p:cNvSpPr>
            <a:spLocks noGrp="1"/>
          </p:cNvSpPr>
          <p:nvPr>
            <p:ph type="title"/>
          </p:nvPr>
        </p:nvSpPr>
        <p:spPr>
          <a:xfrm>
            <a:off x="676240" y="875324"/>
            <a:ext cx="3536510" cy="5093520"/>
          </a:xfrm>
        </p:spPr>
        <p:txBody>
          <a:bodyPr>
            <a:normAutofit/>
          </a:bodyPr>
          <a:lstStyle/>
          <a:p>
            <a:pPr algn="ctr"/>
            <a:r>
              <a:rPr lang="tr-TR" sz="4400" dirty="0" err="1">
                <a:solidFill>
                  <a:schemeClr val="tx1"/>
                </a:solidFill>
              </a:rPr>
              <a:t>String</a:t>
            </a:r>
            <a:r>
              <a:rPr lang="tr-TR" sz="4400" dirty="0">
                <a:solidFill>
                  <a:schemeClr val="tx1"/>
                </a:solidFill>
              </a:rPr>
              <a:t> </a:t>
            </a:r>
            <a:r>
              <a:rPr lang="tr-TR" sz="4400" dirty="0" err="1">
                <a:solidFill>
                  <a:schemeClr val="tx1"/>
                </a:solidFill>
              </a:rPr>
              <a:t>Methodları</a:t>
            </a:r>
            <a:endParaRPr lang="tr-TR" sz="4400" dirty="0">
              <a:solidFill>
                <a:schemeClr val="tx1"/>
              </a:solidFill>
            </a:endParaRPr>
          </a:p>
        </p:txBody>
      </p:sp>
      <p:sp>
        <p:nvSpPr>
          <p:cNvPr id="3" name="İçerik Yer Tutucusu 2">
            <a:extLst>
              <a:ext uri="{FF2B5EF4-FFF2-40B4-BE49-F238E27FC236}">
                <a16:creationId xmlns:a16="http://schemas.microsoft.com/office/drawing/2014/main" xmlns="" id="{4974198D-3E12-4FC5-A116-A5985FBB6AAC}"/>
              </a:ext>
            </a:extLst>
          </p:cNvPr>
          <p:cNvSpPr>
            <a:spLocks noGrp="1"/>
          </p:cNvSpPr>
          <p:nvPr>
            <p:ph idx="1"/>
          </p:nvPr>
        </p:nvSpPr>
        <p:spPr>
          <a:xfrm>
            <a:off x="5066950" y="466344"/>
            <a:ext cx="6058250" cy="6153911"/>
          </a:xfrm>
        </p:spPr>
        <p:txBody>
          <a:bodyPr anchor="ctr">
            <a:normAutofit fontScale="70000" lnSpcReduction="20000"/>
          </a:bodyPr>
          <a:lstStyle/>
          <a:p>
            <a:endParaRPr lang="tr-TR" sz="1600" dirty="0"/>
          </a:p>
          <a:p>
            <a:endParaRPr lang="tr-TR" sz="1600" dirty="0"/>
          </a:p>
          <a:p>
            <a:endParaRPr lang="tr-TR" sz="1600" dirty="0"/>
          </a:p>
          <a:p>
            <a:endParaRPr lang="tr-TR" sz="1600" dirty="0"/>
          </a:p>
          <a:p>
            <a:r>
              <a:rPr lang="tr-TR" sz="1900" dirty="0" err="1"/>
              <a:t>String</a:t>
            </a:r>
            <a:r>
              <a:rPr lang="tr-TR" sz="1900" dirty="0"/>
              <a:t> sınıfının “</a:t>
            </a:r>
            <a:r>
              <a:rPr lang="tr-TR" sz="1900" dirty="0" err="1"/>
              <a:t>concat</a:t>
            </a:r>
            <a:r>
              <a:rPr lang="tr-TR" sz="1900" dirty="0"/>
              <a:t>” metodu birleştirme için kullanıyor ama aritmetik “+” operatörünü kullanarak da birleştirme yapılır. Her ikisi de aynı çıktığı üretir.</a:t>
            </a:r>
          </a:p>
          <a:p>
            <a:endParaRPr lang="tr-TR" sz="1900" dirty="0"/>
          </a:p>
          <a:p>
            <a:r>
              <a:rPr lang="en-US" sz="1900" dirty="0"/>
              <a:t>String “Length” Method</a:t>
            </a:r>
            <a:r>
              <a:rPr lang="tr-TR" sz="1900" dirty="0"/>
              <a:t>: </a:t>
            </a:r>
            <a:r>
              <a:rPr lang="en-US" sz="1900" dirty="0" err="1"/>
              <a:t>Belirtilen</a:t>
            </a:r>
            <a:r>
              <a:rPr lang="en-US" sz="1900" dirty="0"/>
              <a:t> String </a:t>
            </a:r>
            <a:r>
              <a:rPr lang="en-US" sz="1900" dirty="0" err="1"/>
              <a:t>nesnesinin</a:t>
            </a:r>
            <a:r>
              <a:rPr lang="en-US" sz="1900" dirty="0"/>
              <a:t> </a:t>
            </a:r>
            <a:r>
              <a:rPr lang="en-US" sz="1900" dirty="0" err="1"/>
              <a:t>karakter</a:t>
            </a:r>
            <a:r>
              <a:rPr lang="en-US" sz="1900" dirty="0"/>
              <a:t> </a:t>
            </a:r>
            <a:r>
              <a:rPr lang="en-US" sz="1900" dirty="0" err="1"/>
              <a:t>uzunluğunu</a:t>
            </a:r>
            <a:r>
              <a:rPr lang="en-US" sz="1900" dirty="0"/>
              <a:t> </a:t>
            </a:r>
            <a:r>
              <a:rPr lang="en-US" sz="1900" dirty="0" err="1"/>
              <a:t>verir</a:t>
            </a:r>
            <a:r>
              <a:rPr lang="tr-TR" sz="1900" dirty="0"/>
              <a:t>.</a:t>
            </a:r>
          </a:p>
          <a:p>
            <a:endParaRPr lang="tr-TR" sz="1900" dirty="0"/>
          </a:p>
          <a:p>
            <a:r>
              <a:rPr lang="en-US" sz="1900" dirty="0"/>
              <a:t>String “</a:t>
            </a:r>
            <a:r>
              <a:rPr lang="en-US" sz="1900" dirty="0" err="1"/>
              <a:t>indexOf</a:t>
            </a:r>
            <a:r>
              <a:rPr lang="en-US" sz="1900" dirty="0"/>
              <a:t>” </a:t>
            </a:r>
            <a:r>
              <a:rPr lang="en-US" sz="1900" dirty="0" err="1"/>
              <a:t>Methodu</a:t>
            </a:r>
            <a:r>
              <a:rPr lang="tr-TR" sz="1900" dirty="0"/>
              <a:t> : </a:t>
            </a:r>
            <a:r>
              <a:rPr lang="en-US" sz="1900" dirty="0" err="1"/>
              <a:t>Belirli</a:t>
            </a:r>
            <a:r>
              <a:rPr lang="en-US" sz="1900" dirty="0"/>
              <a:t> </a:t>
            </a:r>
            <a:r>
              <a:rPr lang="en-US" sz="1900" dirty="0" err="1"/>
              <a:t>bir</a:t>
            </a:r>
            <a:r>
              <a:rPr lang="en-US" sz="1900" dirty="0"/>
              <a:t> </a:t>
            </a:r>
            <a:r>
              <a:rPr lang="en-US" sz="1900" dirty="0" err="1"/>
              <a:t>karakterin</a:t>
            </a:r>
            <a:r>
              <a:rPr lang="en-US" sz="1900" dirty="0"/>
              <a:t> </a:t>
            </a:r>
            <a:r>
              <a:rPr lang="en-US" sz="1900" dirty="0" err="1"/>
              <a:t>baştan</a:t>
            </a:r>
            <a:r>
              <a:rPr lang="en-US" sz="1900" dirty="0"/>
              <a:t> </a:t>
            </a:r>
            <a:r>
              <a:rPr lang="en-US" sz="1900" dirty="0" err="1"/>
              <a:t>konumunu</a:t>
            </a:r>
            <a:r>
              <a:rPr lang="en-US" sz="1900" dirty="0"/>
              <a:t> </a:t>
            </a:r>
            <a:r>
              <a:rPr lang="en-US" sz="1900" dirty="0" err="1"/>
              <a:t>öğrenmek</a:t>
            </a:r>
            <a:r>
              <a:rPr lang="en-US" sz="1900" dirty="0"/>
              <a:t> </a:t>
            </a:r>
            <a:r>
              <a:rPr lang="en-US" sz="1900" dirty="0" err="1"/>
              <a:t>için</a:t>
            </a:r>
            <a:r>
              <a:rPr lang="en-US" sz="1900" dirty="0"/>
              <a:t> </a:t>
            </a:r>
            <a:r>
              <a:rPr lang="en-US" sz="1900" dirty="0" err="1"/>
              <a:t>kullanılır</a:t>
            </a:r>
            <a:r>
              <a:rPr lang="en-US" sz="1900" dirty="0"/>
              <a:t>.</a:t>
            </a:r>
            <a:endParaRPr lang="tr-TR" sz="1900" dirty="0"/>
          </a:p>
          <a:p>
            <a:endParaRPr lang="tr-TR" sz="1900" dirty="0"/>
          </a:p>
          <a:p>
            <a:r>
              <a:rPr lang="en-US" sz="1900" dirty="0"/>
              <a:t>String “</a:t>
            </a:r>
            <a:r>
              <a:rPr lang="en-US" sz="1900" dirty="0" err="1"/>
              <a:t>charAt</a:t>
            </a:r>
            <a:r>
              <a:rPr lang="en-US" sz="1900" dirty="0"/>
              <a:t>” </a:t>
            </a:r>
            <a:r>
              <a:rPr lang="en-US" sz="1900" dirty="0" err="1"/>
              <a:t>Methodu</a:t>
            </a:r>
            <a:r>
              <a:rPr lang="tr-TR" sz="1900" dirty="0"/>
              <a:t> : </a:t>
            </a:r>
            <a:r>
              <a:rPr lang="en-US" sz="1900" dirty="0" err="1"/>
              <a:t>indexOf</a:t>
            </a:r>
            <a:r>
              <a:rPr lang="en-US" sz="1900" dirty="0"/>
              <a:t> </a:t>
            </a:r>
            <a:r>
              <a:rPr lang="en-US" sz="1900" dirty="0" err="1"/>
              <a:t>metoduna</a:t>
            </a:r>
            <a:r>
              <a:rPr lang="en-US" sz="1900" dirty="0"/>
              <a:t> </a:t>
            </a:r>
            <a:r>
              <a:rPr lang="en-US" sz="1900" dirty="0" err="1"/>
              <a:t>benzer</a:t>
            </a:r>
            <a:r>
              <a:rPr lang="en-US" sz="1900" dirty="0"/>
              <a:t> </a:t>
            </a:r>
            <a:r>
              <a:rPr lang="en-US" sz="1900" dirty="0" err="1"/>
              <a:t>şekilde</a:t>
            </a:r>
            <a:r>
              <a:rPr lang="en-US" sz="1900" dirty="0"/>
              <a:t> </a:t>
            </a:r>
            <a:r>
              <a:rPr lang="en-US" sz="1900" dirty="0" err="1"/>
              <a:t>bu</a:t>
            </a:r>
            <a:r>
              <a:rPr lang="en-US" sz="1900" dirty="0"/>
              <a:t> </a:t>
            </a:r>
            <a:r>
              <a:rPr lang="en-US" sz="1900" dirty="0" err="1"/>
              <a:t>sefer</a:t>
            </a:r>
            <a:r>
              <a:rPr lang="en-US" sz="1900" dirty="0"/>
              <a:t> de </a:t>
            </a:r>
            <a:r>
              <a:rPr lang="en-US" sz="1900" dirty="0" err="1"/>
              <a:t>konumu</a:t>
            </a:r>
            <a:r>
              <a:rPr lang="en-US" sz="1900" dirty="0"/>
              <a:t> </a:t>
            </a:r>
            <a:r>
              <a:rPr lang="en-US" sz="1900" dirty="0" err="1"/>
              <a:t>verilen</a:t>
            </a:r>
            <a:r>
              <a:rPr lang="en-US" sz="1900" dirty="0"/>
              <a:t> </a:t>
            </a:r>
            <a:r>
              <a:rPr lang="en-US" sz="1900" dirty="0" err="1"/>
              <a:t>karakeri</a:t>
            </a:r>
            <a:r>
              <a:rPr lang="en-US" sz="1900" dirty="0"/>
              <a:t> </a:t>
            </a:r>
            <a:r>
              <a:rPr lang="en-US" sz="1900" dirty="0" err="1"/>
              <a:t>okur</a:t>
            </a:r>
            <a:r>
              <a:rPr lang="tr-TR" sz="1900" dirty="0"/>
              <a:t>.</a:t>
            </a:r>
          </a:p>
          <a:p>
            <a:endParaRPr lang="tr-TR" sz="1900" dirty="0"/>
          </a:p>
          <a:p>
            <a:r>
              <a:rPr lang="en-US" sz="1900" dirty="0"/>
              <a:t>String “</a:t>
            </a:r>
            <a:r>
              <a:rPr lang="en-US" sz="1900" dirty="0" err="1"/>
              <a:t>CompareTo</a:t>
            </a:r>
            <a:r>
              <a:rPr lang="en-US" sz="1900" dirty="0"/>
              <a:t>” </a:t>
            </a:r>
            <a:r>
              <a:rPr lang="en-US" sz="1900" dirty="0" err="1"/>
              <a:t>Methodu</a:t>
            </a:r>
            <a:r>
              <a:rPr lang="tr-TR" sz="1900" dirty="0"/>
              <a:t> : </a:t>
            </a:r>
            <a:r>
              <a:rPr lang="tr-TR" sz="1900" dirty="0" err="1"/>
              <a:t>String</a:t>
            </a:r>
            <a:r>
              <a:rPr lang="tr-TR" sz="1900" dirty="0"/>
              <a:t> ifadeleri karşılaştırmak için </a:t>
            </a:r>
            <a:r>
              <a:rPr lang="tr-TR" sz="1900" dirty="0" err="1"/>
              <a:t>compareTo</a:t>
            </a:r>
            <a:r>
              <a:rPr lang="tr-TR" sz="1900" dirty="0"/>
              <a:t> metodu kullanılır. Bu metot büyük/küçük fark duyarlı olarak karşılaştırır. Eğer büyük küçük harf duyarlı olmadan </a:t>
            </a:r>
            <a:r>
              <a:rPr lang="tr-TR" sz="1900" dirty="0" err="1"/>
              <a:t>karşılatırmak</a:t>
            </a:r>
            <a:r>
              <a:rPr lang="tr-TR" sz="1900" dirty="0"/>
              <a:t> için </a:t>
            </a:r>
            <a:r>
              <a:rPr lang="tr-TR" sz="1900" dirty="0" err="1"/>
              <a:t>compareToIgnoreCase</a:t>
            </a:r>
            <a:r>
              <a:rPr lang="tr-TR" sz="1900" dirty="0"/>
              <a:t> metodu kullanılır.</a:t>
            </a:r>
          </a:p>
          <a:p>
            <a:pPr marL="0" indent="0">
              <a:buNone/>
            </a:pPr>
            <a:endParaRPr lang="tr-TR" sz="1900" dirty="0"/>
          </a:p>
          <a:p>
            <a:pPr fontAlgn="base"/>
            <a:r>
              <a:rPr lang="en-US" sz="1900" dirty="0"/>
              <a:t>String “Contain” </a:t>
            </a:r>
            <a:r>
              <a:rPr lang="en-US" sz="1900" dirty="0" err="1"/>
              <a:t>Methodu</a:t>
            </a:r>
            <a:r>
              <a:rPr lang="tr-TR" sz="1900" dirty="0"/>
              <a:t> : </a:t>
            </a:r>
            <a:r>
              <a:rPr lang="en-US" sz="1900" dirty="0" err="1"/>
              <a:t>Belirli</a:t>
            </a:r>
            <a:r>
              <a:rPr lang="en-US" sz="1900" dirty="0"/>
              <a:t> </a:t>
            </a:r>
            <a:r>
              <a:rPr lang="en-US" sz="1900" dirty="0" err="1"/>
              <a:t>bir</a:t>
            </a:r>
            <a:r>
              <a:rPr lang="en-US" sz="1900" dirty="0"/>
              <a:t> </a:t>
            </a:r>
            <a:r>
              <a:rPr lang="en-US" sz="1900" dirty="0" err="1"/>
              <a:t>karakter</a:t>
            </a:r>
            <a:r>
              <a:rPr lang="en-US" sz="1900" dirty="0"/>
              <a:t> </a:t>
            </a:r>
            <a:r>
              <a:rPr lang="en-US" sz="1900" dirty="0" err="1"/>
              <a:t>dizesini</a:t>
            </a:r>
            <a:r>
              <a:rPr lang="en-US" sz="1900" dirty="0"/>
              <a:t> </a:t>
            </a:r>
            <a:r>
              <a:rPr lang="en-US" sz="1900" dirty="0" err="1"/>
              <a:t>içerip</a:t>
            </a:r>
            <a:r>
              <a:rPr lang="en-US" sz="1900" dirty="0"/>
              <a:t> </a:t>
            </a:r>
            <a:r>
              <a:rPr lang="en-US" sz="1900" dirty="0" err="1"/>
              <a:t>içermediğini</a:t>
            </a:r>
            <a:r>
              <a:rPr lang="en-US" sz="1900" dirty="0"/>
              <a:t> </a:t>
            </a:r>
            <a:r>
              <a:rPr lang="en-US" sz="1900" dirty="0" err="1"/>
              <a:t>kontrol</a:t>
            </a:r>
            <a:r>
              <a:rPr lang="en-US" sz="1900" dirty="0"/>
              <a:t> </a:t>
            </a:r>
            <a:r>
              <a:rPr lang="en-US" sz="1900" dirty="0" err="1"/>
              <a:t>etmek</a:t>
            </a:r>
            <a:r>
              <a:rPr lang="en-US" sz="1900" dirty="0"/>
              <a:t> </a:t>
            </a:r>
            <a:r>
              <a:rPr lang="en-US" sz="1900" dirty="0" err="1"/>
              <a:t>için</a:t>
            </a:r>
            <a:r>
              <a:rPr lang="en-US" sz="1900" dirty="0"/>
              <a:t> </a:t>
            </a:r>
            <a:r>
              <a:rPr lang="tr-TR" sz="1900" dirty="0"/>
              <a:t> </a:t>
            </a:r>
            <a:r>
              <a:rPr lang="tr-TR" sz="1900" dirty="0" err="1"/>
              <a:t>contain</a:t>
            </a:r>
            <a:r>
              <a:rPr lang="tr-TR" sz="1900" dirty="0"/>
              <a:t> </a:t>
            </a:r>
            <a:r>
              <a:rPr lang="en-US" sz="1900" dirty="0" err="1"/>
              <a:t>metodunu</a:t>
            </a:r>
            <a:r>
              <a:rPr lang="en-US" sz="1900" dirty="0"/>
              <a:t> </a:t>
            </a:r>
            <a:r>
              <a:rPr lang="en-US" sz="1900" dirty="0" err="1"/>
              <a:t>kullanabilirsiniz</a:t>
            </a:r>
            <a:r>
              <a:rPr lang="en-US" sz="1900" dirty="0"/>
              <a:t>. </a:t>
            </a:r>
            <a:r>
              <a:rPr lang="en-US" sz="1900" dirty="0" err="1"/>
              <a:t>Belirtilen</a:t>
            </a:r>
            <a:r>
              <a:rPr lang="en-US" sz="1900" dirty="0"/>
              <a:t> </a:t>
            </a:r>
            <a:r>
              <a:rPr lang="en-US" sz="1900" dirty="0" err="1"/>
              <a:t>dizginin</a:t>
            </a:r>
            <a:r>
              <a:rPr lang="en-US" sz="1900" dirty="0"/>
              <a:t> </a:t>
            </a:r>
            <a:r>
              <a:rPr lang="en-US" sz="1900" dirty="0" err="1"/>
              <a:t>belirtilen</a:t>
            </a:r>
            <a:r>
              <a:rPr lang="en-US" sz="1900" dirty="0"/>
              <a:t> char </a:t>
            </a:r>
            <a:r>
              <a:rPr lang="en-US" sz="1900" dirty="0" err="1"/>
              <a:t>değerleri</a:t>
            </a:r>
            <a:r>
              <a:rPr lang="en-US" sz="1900" dirty="0"/>
              <a:t> </a:t>
            </a:r>
            <a:r>
              <a:rPr lang="en-US" sz="1900" dirty="0" err="1"/>
              <a:t>dizisini</a:t>
            </a:r>
            <a:r>
              <a:rPr lang="en-US" sz="1900" dirty="0"/>
              <a:t> </a:t>
            </a:r>
            <a:r>
              <a:rPr lang="en-US" sz="1900" dirty="0" err="1"/>
              <a:t>içeriyorsa</a:t>
            </a:r>
            <a:r>
              <a:rPr lang="en-US" sz="1900" dirty="0"/>
              <a:t> true </a:t>
            </a:r>
            <a:r>
              <a:rPr lang="en-US" sz="1900" dirty="0" err="1"/>
              <a:t>değerini</a:t>
            </a:r>
            <a:r>
              <a:rPr lang="en-US" sz="1900" dirty="0"/>
              <a:t> </a:t>
            </a:r>
            <a:r>
              <a:rPr lang="en-US" sz="1900" dirty="0" err="1"/>
              <a:t>döndürür</a:t>
            </a:r>
            <a:r>
              <a:rPr lang="en-US" sz="1900" dirty="0"/>
              <a:t>.</a:t>
            </a:r>
          </a:p>
          <a:p>
            <a:pPr marL="0" indent="0">
              <a:buNone/>
            </a:pPr>
            <a:r>
              <a:rPr lang="en-US" dirty="0"/>
              <a:t/>
            </a:r>
            <a:br>
              <a:rPr lang="en-US" dirty="0"/>
            </a:br>
            <a:endParaRPr lang="en-US" dirty="0"/>
          </a:p>
          <a:p>
            <a:endParaRPr lang="en-US" dirty="0"/>
          </a:p>
          <a:p>
            <a:endParaRPr lang="tr-TR" dirty="0"/>
          </a:p>
          <a:p>
            <a:endParaRPr lang="en-US" dirty="0"/>
          </a:p>
          <a:p>
            <a:endParaRPr lang="tr-TR" dirty="0"/>
          </a:p>
          <a:p>
            <a:endParaRPr lang="en-US" dirty="0"/>
          </a:p>
          <a:p>
            <a:endParaRPr lang="tr-TR" dirty="0"/>
          </a:p>
          <a:p>
            <a:endParaRPr lang="en-US" dirty="0"/>
          </a:p>
          <a:p>
            <a:endParaRPr lang="tr-TR" sz="1600" dirty="0"/>
          </a:p>
        </p:txBody>
      </p:sp>
    </p:spTree>
    <p:extLst>
      <p:ext uri="{BB962C8B-B14F-4D97-AF65-F5344CB8AC3E}">
        <p14:creationId xmlns:p14="http://schemas.microsoft.com/office/powerpoint/2010/main" val="177672494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2</TotalTime>
  <Words>889</Words>
  <Application>Microsoft Office PowerPoint</Application>
  <PresentationFormat>Geniş ekran</PresentationFormat>
  <Paragraphs>80</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Century Gothic</vt:lpstr>
      <vt:lpstr>Ağ Gözü</vt:lpstr>
      <vt:lpstr>Bölüm 3-Ödev</vt:lpstr>
      <vt:lpstr>Java 7 gelen özellikler nelerdir ?</vt:lpstr>
      <vt:lpstr>JAVA 7’  nin En İyi Yanı </vt:lpstr>
      <vt:lpstr>ÖNE ÇIKAN ÖZELLİKLER</vt:lpstr>
      <vt:lpstr>Sonuç Olarak;</vt:lpstr>
      <vt:lpstr>String Nedir?</vt:lpstr>
      <vt:lpstr>String Neden Kullanılır? </vt:lpstr>
      <vt:lpstr>String Yazım Örneği </vt:lpstr>
      <vt:lpstr>String Methodları</vt:lpstr>
      <vt:lpstr>String Methodları-Devamı</vt:lpstr>
      <vt:lpstr>StringBuilder Nedir?</vt:lpstr>
      <vt:lpstr>PowerPoint Sunusu</vt:lpstr>
      <vt:lpstr>StringBuffer Nedir?</vt:lpstr>
      <vt:lpstr>PowerPoint Sunusu</vt:lpstr>
      <vt:lpstr>Özetle</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3-Ödev</dc:title>
  <dc:creator>ege helvacı</dc:creator>
  <cp:lastModifiedBy>Microsoft hesabı</cp:lastModifiedBy>
  <cp:revision>1</cp:revision>
  <dcterms:created xsi:type="dcterms:W3CDTF">2021-03-11T21:29:24Z</dcterms:created>
  <dcterms:modified xsi:type="dcterms:W3CDTF">2021-03-13T15:44:22Z</dcterms:modified>
</cp:coreProperties>
</file>