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9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9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59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2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3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3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6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481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6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5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7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7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4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rcuit board background">
            <a:extLst>
              <a:ext uri="{FF2B5EF4-FFF2-40B4-BE49-F238E27FC236}">
                <a16:creationId xmlns:a16="http://schemas.microsoft.com/office/drawing/2014/main" xmlns="" id="{09F541D7-26CC-46BF-AEDB-BBA725A6F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36F9B5C-3948-482D-A94B-CD4B4D2C5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r-TR"/>
              <a:t>Ecodation Bölüm1 Ödev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24FD2933-002D-4F1C-BEB3-36A439908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tr-TR"/>
              <a:t>Ege </a:t>
            </a:r>
            <a:r>
              <a:rPr lang="tr-TR" smtClean="0"/>
              <a:t>HELVACI</a:t>
            </a:r>
          </a:p>
          <a:p>
            <a:r>
              <a:rPr lang="tr-TR" smtClean="0"/>
              <a:t>13/03/2021 (7.grup)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A6C2C86-63BF-47D5-AA3F-905111A23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A631E84-DD0B-4D25-B56C-5B314C0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Java </a:t>
            </a:r>
            <a:r>
              <a:rPr lang="tr-TR" sz="3600" noProof="1"/>
              <a:t>nedir</a:t>
            </a:r>
            <a:r>
              <a:rPr lang="en-US" sz="3600" dirty="0"/>
              <a:t> </a:t>
            </a:r>
            <a:r>
              <a:rPr lang="tr-TR" sz="3600" dirty="0"/>
              <a:t>özellikleri</a:t>
            </a:r>
            <a:r>
              <a:rPr lang="en-US" sz="3600" dirty="0"/>
              <a:t> </a:t>
            </a:r>
            <a:r>
              <a:rPr lang="tr-TR" sz="3600" dirty="0"/>
              <a:t>nelerdir?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25A0768-3044-4AA9-A889-D2CAA68C5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85C692AE-FF4F-4C69-9791-B872A849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4004192"/>
            <a:ext cx="6398657" cy="1416894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C13268D-B795-452C-88C7-C5BB0474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5369208"/>
          </a:xfrm>
        </p:spPr>
        <p:txBody>
          <a:bodyPr anchor="ctr">
            <a:norm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Java Basit Bir dildir. Nesne tabanlı bir dildir.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C, C++ d</a:t>
            </a:r>
            <a:r>
              <a:rPr lang="tr-T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illerinin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iyi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Özelliklerini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almış</a:t>
            </a:r>
            <a:r>
              <a:rPr lang="tr-T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tır. </a:t>
            </a:r>
          </a:p>
          <a:p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Kullanıcı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dostu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hızlı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geliştirme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aracıdır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Call </a:t>
            </a:r>
            <a:r>
              <a:rPr lang="tr-T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 </a:t>
            </a:r>
            <a:r>
              <a:rPr lang="tr-TR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şeklinde çalışır.</a:t>
            </a:r>
            <a:endParaRPr lang="tr-TR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Javanın</a:t>
            </a:r>
            <a:r>
              <a:rPr lang="tr-T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Nitelikleri:</a:t>
            </a:r>
          </a:p>
          <a:p>
            <a:endParaRPr lang="tr-TR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6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9A6C2C86-63BF-47D5-AA3F-905111A23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7CB3A06-783E-4372-814E-BD65A02D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tr-TR" sz="3600" dirty="0" err="1"/>
              <a:t>Javanın</a:t>
            </a:r>
            <a:r>
              <a:rPr lang="tr-TR" sz="3600" dirty="0"/>
              <a:t> Diğer Dillerden Farkı Nelerdir?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25A0768-3044-4AA9-A889-D2CAA68C5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DFB2DB-41FD-40B3-AEE5-E51EA5F0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i="1">
                <a:effectLst/>
              </a:rPr>
              <a:t>Java </a:t>
            </a:r>
            <a:r>
              <a:rPr lang="en-US" sz="1700" i="1" err="1">
                <a:effectLst/>
              </a:rPr>
              <a:t>basittir</a:t>
            </a:r>
            <a:r>
              <a:rPr lang="en-US" sz="1700" i="1">
                <a:effectLst/>
              </a:rPr>
              <a:t>.</a:t>
            </a:r>
            <a:r>
              <a:rPr lang="en-US" sz="1700">
                <a:effectLst/>
              </a:rPr>
              <a:t> </a:t>
            </a:r>
            <a:r>
              <a:rPr lang="en-US" sz="1700" err="1">
                <a:effectLst/>
              </a:rPr>
              <a:t>Java’yı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tasarlayanlar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kaynak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programın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kolay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yazılabilmesini</a:t>
            </a:r>
            <a:r>
              <a:rPr lang="en-US" sz="1700">
                <a:effectLst/>
              </a:rPr>
              <a:t>, </a:t>
            </a:r>
            <a:r>
              <a:rPr lang="en-US" sz="1700" err="1">
                <a:effectLst/>
              </a:rPr>
              <a:t>kolay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derlenmesini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ve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kolay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düzeltilmesini</a:t>
            </a:r>
            <a:r>
              <a:rPr lang="en-US" sz="1700">
                <a:effectLst/>
              </a:rPr>
              <a:t> (debug) </a:t>
            </a:r>
            <a:r>
              <a:rPr lang="en-US" sz="1700" err="1">
                <a:effectLst/>
              </a:rPr>
              <a:t>amaçladılar</a:t>
            </a:r>
            <a:r>
              <a:rPr lang="en-US" sz="1700">
                <a:effectLst/>
              </a:rPr>
              <a:t>. </a:t>
            </a:r>
            <a:r>
              <a:rPr lang="en-US" sz="1700" err="1">
                <a:effectLst/>
              </a:rPr>
              <a:t>Java’nın</a:t>
            </a:r>
            <a:r>
              <a:rPr lang="en-US" sz="1700">
                <a:effectLst/>
              </a:rPr>
              <a:t> C++ </a:t>
            </a:r>
            <a:r>
              <a:rPr lang="en-US" sz="1700" err="1">
                <a:effectLst/>
              </a:rPr>
              <a:t>diline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göre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çok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daha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basit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olmasının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temel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nedeni</a:t>
            </a:r>
            <a:r>
              <a:rPr lang="en-US" sz="1700">
                <a:effectLst/>
              </a:rPr>
              <a:t>, </a:t>
            </a:r>
            <a:r>
              <a:rPr lang="en-US" sz="1700" err="1">
                <a:effectLst/>
              </a:rPr>
              <a:t>otomatik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bellek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tahsisi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yapması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ve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işi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biten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nesneleri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bellekten</a:t>
            </a:r>
            <a:r>
              <a:rPr lang="en-US" sz="1700">
                <a:effectLst/>
              </a:rPr>
              <a:t> yok </a:t>
            </a:r>
            <a:r>
              <a:rPr lang="en-US" sz="1700" err="1">
                <a:effectLst/>
              </a:rPr>
              <a:t>etmesidir</a:t>
            </a:r>
            <a:r>
              <a:rPr lang="en-US" sz="1700">
                <a:effectLst/>
              </a:rPr>
              <a:t> (garbage collection).</a:t>
            </a:r>
            <a:endParaRPr lang="tr-TR" sz="17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700" i="1">
                <a:effectLst/>
              </a:rPr>
              <a:t>Java </a:t>
            </a:r>
            <a:r>
              <a:rPr lang="en-US" sz="1700" i="1" err="1">
                <a:effectLst/>
              </a:rPr>
              <a:t>nesne</a:t>
            </a:r>
            <a:r>
              <a:rPr lang="en-US" sz="1700" i="1">
                <a:effectLst/>
              </a:rPr>
              <a:t> </a:t>
            </a:r>
            <a:r>
              <a:rPr lang="en-US" sz="1700" i="1" err="1">
                <a:effectLst/>
              </a:rPr>
              <a:t>yönelimli</a:t>
            </a:r>
            <a:r>
              <a:rPr lang="en-US" sz="1700" i="1">
                <a:effectLst/>
              </a:rPr>
              <a:t> </a:t>
            </a:r>
            <a:r>
              <a:rPr lang="en-US" sz="1700" i="1" err="1">
                <a:effectLst/>
              </a:rPr>
              <a:t>bir</a:t>
            </a:r>
            <a:r>
              <a:rPr lang="en-US" sz="1700" i="1">
                <a:effectLst/>
              </a:rPr>
              <a:t> </a:t>
            </a:r>
            <a:r>
              <a:rPr lang="en-US" sz="1700" i="1" err="1">
                <a:effectLst/>
              </a:rPr>
              <a:t>programlama</a:t>
            </a:r>
            <a:r>
              <a:rPr lang="en-US" sz="1700" i="1">
                <a:effectLst/>
              </a:rPr>
              <a:t> </a:t>
            </a:r>
            <a:r>
              <a:rPr lang="en-US" sz="1700" i="1" err="1">
                <a:effectLst/>
              </a:rPr>
              <a:t>dilidir</a:t>
            </a:r>
            <a:r>
              <a:rPr lang="en-US" sz="1700" i="1">
                <a:effectLst/>
              </a:rPr>
              <a:t>.</a:t>
            </a:r>
            <a:r>
              <a:rPr lang="en-US" sz="1700">
                <a:effectLst/>
              </a:rPr>
              <a:t> </a:t>
            </a:r>
            <a:r>
              <a:rPr lang="en-US" sz="1700" err="1">
                <a:effectLst/>
              </a:rPr>
              <a:t>Nesne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yönelimli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programlama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paradigmasının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bütün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avantajlarını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taşır</a:t>
            </a:r>
            <a:r>
              <a:rPr lang="en-US" sz="1700">
                <a:effectLst/>
              </a:rPr>
              <a:t>. </a:t>
            </a:r>
            <a:r>
              <a:rPr lang="en-US" sz="1700" err="1">
                <a:effectLst/>
              </a:rPr>
              <a:t>Programcıya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kalıtım</a:t>
            </a:r>
            <a:r>
              <a:rPr lang="en-US" sz="1700">
                <a:effectLst/>
              </a:rPr>
              <a:t>, </a:t>
            </a:r>
            <a:r>
              <a:rPr lang="en-US" sz="1700" err="1">
                <a:effectLst/>
              </a:rPr>
              <a:t>polimorfizm</a:t>
            </a:r>
            <a:r>
              <a:rPr lang="en-US" sz="1700">
                <a:effectLst/>
              </a:rPr>
              <a:t>, modular </a:t>
            </a:r>
            <a:r>
              <a:rPr lang="en-US" sz="1700" err="1">
                <a:effectLst/>
              </a:rPr>
              <a:t>programlama</a:t>
            </a:r>
            <a:r>
              <a:rPr lang="en-US" sz="1700">
                <a:effectLst/>
              </a:rPr>
              <a:t>, </a:t>
            </a:r>
            <a:r>
              <a:rPr lang="en-US" sz="1700" err="1">
                <a:effectLst/>
              </a:rPr>
              <a:t>hata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ayıklama</a:t>
            </a:r>
            <a:r>
              <a:rPr lang="en-US" sz="1700">
                <a:effectLst/>
              </a:rPr>
              <a:t> (debug) </a:t>
            </a:r>
            <a:r>
              <a:rPr lang="en-US" sz="1700" err="1">
                <a:effectLst/>
              </a:rPr>
              <a:t>ve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kodların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yeniden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kullanılabilmesi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gibi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önemli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yetenekleri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sunar</a:t>
            </a:r>
            <a:r>
              <a:rPr lang="en-US" sz="1700">
                <a:effectLst/>
              </a:rPr>
              <a:t>.</a:t>
            </a:r>
            <a:endParaRPr lang="tr-TR" sz="17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700" i="1">
                <a:effectLst/>
              </a:rPr>
              <a:t>Java </a:t>
            </a:r>
            <a:r>
              <a:rPr lang="en-US" sz="1700" i="1" err="1">
                <a:effectLst/>
              </a:rPr>
              <a:t>çoklu</a:t>
            </a:r>
            <a:r>
              <a:rPr lang="en-US" sz="1700" i="1">
                <a:effectLst/>
              </a:rPr>
              <a:t> </a:t>
            </a:r>
            <a:r>
              <a:rPr lang="en-US" sz="1700" i="1" err="1">
                <a:effectLst/>
              </a:rPr>
              <a:t>iş</a:t>
            </a:r>
            <a:r>
              <a:rPr lang="en-US" sz="1700" i="1">
                <a:effectLst/>
              </a:rPr>
              <a:t> </a:t>
            </a:r>
            <a:r>
              <a:rPr lang="en-US" sz="1700" i="1" err="1">
                <a:effectLst/>
              </a:rPr>
              <a:t>yapma</a:t>
            </a:r>
            <a:r>
              <a:rPr lang="en-US" sz="1700" i="1">
                <a:effectLst/>
              </a:rPr>
              <a:t> (multithreaded) </a:t>
            </a:r>
            <a:r>
              <a:rPr lang="en-US" sz="1700" i="1" err="1">
                <a:effectLst/>
              </a:rPr>
              <a:t>yeteneğine</a:t>
            </a:r>
            <a:r>
              <a:rPr lang="en-US" sz="1700" i="1">
                <a:effectLst/>
              </a:rPr>
              <a:t> </a:t>
            </a:r>
            <a:r>
              <a:rPr lang="en-US" sz="1700" i="1" err="1">
                <a:effectLst/>
              </a:rPr>
              <a:t>sahiptir</a:t>
            </a:r>
            <a:r>
              <a:rPr lang="en-US" sz="1700" i="1">
                <a:effectLst/>
              </a:rPr>
              <a:t>.</a:t>
            </a:r>
            <a:r>
              <a:rPr lang="en-US" sz="1700">
                <a:effectLst/>
              </a:rPr>
              <a:t> </a:t>
            </a:r>
            <a:r>
              <a:rPr lang="en-US" sz="1700" err="1">
                <a:effectLst/>
              </a:rPr>
              <a:t>Çoklu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iş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yapma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niteliği</a:t>
            </a:r>
            <a:r>
              <a:rPr lang="en-US" sz="1700">
                <a:effectLst/>
              </a:rPr>
              <a:t>, </a:t>
            </a:r>
            <a:r>
              <a:rPr lang="en-US" sz="1700" err="1">
                <a:effectLst/>
              </a:rPr>
              <a:t>bilgisayarın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aynı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anda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birden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çok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işi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yapabilmesi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demektir</a:t>
            </a:r>
            <a:r>
              <a:rPr lang="en-US" sz="1700">
                <a:effectLst/>
              </a:rPr>
              <a:t>. </a:t>
            </a:r>
            <a:r>
              <a:rPr lang="en-US" sz="1700" err="1">
                <a:effectLst/>
              </a:rPr>
              <a:t>Başka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dillerde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sistemle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ilgili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prosedürlerin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çağrılmasıyla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yaptırılan</a:t>
            </a:r>
            <a:r>
              <a:rPr lang="en-US" sz="1700">
                <a:effectLst/>
              </a:rPr>
              <a:t> multithreaded </a:t>
            </a:r>
            <a:r>
              <a:rPr lang="en-US" sz="1700" err="1">
                <a:effectLst/>
              </a:rPr>
              <a:t>özeliği</a:t>
            </a:r>
            <a:r>
              <a:rPr lang="en-US" sz="1700">
                <a:effectLst/>
              </a:rPr>
              <a:t> java </a:t>
            </a:r>
            <a:r>
              <a:rPr lang="en-US" sz="1700" err="1">
                <a:effectLst/>
              </a:rPr>
              <a:t>dilinin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özünde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vardır</a:t>
            </a:r>
            <a:r>
              <a:rPr lang="en-US" sz="1700">
                <a:effectLst/>
              </a:rPr>
              <a:t>. Multithreaded </a:t>
            </a:r>
            <a:r>
              <a:rPr lang="en-US" sz="1700" err="1">
                <a:effectLst/>
              </a:rPr>
              <a:t>yeteneği</a:t>
            </a:r>
            <a:r>
              <a:rPr lang="en-US" sz="1700">
                <a:effectLst/>
              </a:rPr>
              <a:t>, </a:t>
            </a:r>
            <a:r>
              <a:rPr lang="en-US" sz="1700" err="1">
                <a:effectLst/>
              </a:rPr>
              <a:t>özellikle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görsel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programlamada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ve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ağ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programlamada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önem</a:t>
            </a:r>
            <a:r>
              <a:rPr lang="en-US" sz="1700">
                <a:effectLst/>
              </a:rPr>
              <a:t> </a:t>
            </a:r>
            <a:r>
              <a:rPr lang="en-US" sz="1700" err="1">
                <a:effectLst/>
              </a:rPr>
              <a:t>kazanır</a:t>
            </a:r>
            <a:r>
              <a:rPr lang="en-US" sz="1700">
                <a:effectLst/>
              </a:rPr>
              <a:t>.</a:t>
            </a:r>
            <a:endParaRPr lang="tr-TR" sz="1700">
              <a:effectLst/>
            </a:endParaRPr>
          </a:p>
          <a:p>
            <a:pPr>
              <a:lnSpc>
                <a:spcPct val="90000"/>
              </a:lnSpc>
            </a:pPr>
            <a:endParaRPr lang="tr-TR" sz="1700"/>
          </a:p>
        </p:txBody>
      </p:sp>
    </p:spTree>
    <p:extLst>
      <p:ext uri="{BB962C8B-B14F-4D97-AF65-F5344CB8AC3E}">
        <p14:creationId xmlns:p14="http://schemas.microsoft.com/office/powerpoint/2010/main" val="24073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A6C2C86-63BF-47D5-AA3F-905111A23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4837D20-BD12-4689-9145-0E688208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tr-TR" sz="3600" dirty="0" err="1"/>
              <a:t>Javanın</a:t>
            </a:r>
            <a:r>
              <a:rPr lang="tr-TR" sz="3600" dirty="0"/>
              <a:t> Diğer Dillerden Farkı Nelerdir?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25A0768-3044-4AA9-A889-D2CAA68C5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776A5B4-D98B-4B0B-9613-617466D6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tr-TR" sz="1600" dirty="0"/>
              <a:t>Java sağlamdır. Başka dillerin ancak koşturma anında belirleyebileceği hataları, </a:t>
            </a:r>
            <a:r>
              <a:rPr lang="tr-TR" sz="1600" dirty="0" err="1"/>
              <a:t>java</a:t>
            </a:r>
            <a:r>
              <a:rPr lang="tr-TR" sz="1600" dirty="0"/>
              <a:t>  derleme anında belirler. Güçlü hata ayıklama (</a:t>
            </a:r>
            <a:r>
              <a:rPr lang="tr-TR" sz="1600" dirty="0" err="1"/>
              <a:t>debug</a:t>
            </a:r>
            <a:r>
              <a:rPr lang="tr-TR" sz="1600" dirty="0"/>
              <a:t>) yeteneği vardır. </a:t>
            </a:r>
          </a:p>
          <a:p>
            <a:r>
              <a:rPr lang="tr-TR" sz="1600" dirty="0"/>
              <a:t>Java güvenlidir. Java dili, derleyicisi ve yorumlayıcısı güvenlik öncelikli olarak tasarlanmıştır. Tasarımında güvenliği öne çıkaran ilk dildir.</a:t>
            </a:r>
          </a:p>
          <a:p>
            <a:r>
              <a:rPr lang="tr-TR" sz="1600" dirty="0"/>
              <a:t>Java Ağ dostudur. Java’da ağ programı yazmak, dosyalara veri gönderip veri almak kadar kolay bir iştir.</a:t>
            </a:r>
          </a:p>
          <a:p>
            <a:r>
              <a:rPr lang="tr-TR" sz="1600" dirty="0"/>
              <a:t>Aynı </a:t>
            </a:r>
            <a:r>
              <a:rPr lang="tr-TR" sz="1600" dirty="0" err="1"/>
              <a:t>java</a:t>
            </a:r>
            <a:r>
              <a:rPr lang="tr-TR" sz="1600" dirty="0"/>
              <a:t> programının farklı sistemlerde sorunsuz çalışabilme yeteneği,  programlama alanında geniş ufuklar açmıştır.</a:t>
            </a:r>
          </a:p>
        </p:txBody>
      </p:sp>
    </p:spTree>
    <p:extLst>
      <p:ext uri="{BB962C8B-B14F-4D97-AF65-F5344CB8AC3E}">
        <p14:creationId xmlns:p14="http://schemas.microsoft.com/office/powerpoint/2010/main" val="38772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A6C2C86-63BF-47D5-AA3F-905111A23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77F7DEA-C652-4138-8300-C228A9DE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tr-TR" sz="3600" dirty="0" err="1"/>
              <a:t>İnterpreter</a:t>
            </a:r>
            <a:r>
              <a:rPr lang="tr-TR" sz="3600" dirty="0"/>
              <a:t> Nedir?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25A0768-3044-4AA9-A889-D2CAA68C5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FBC5467D-4796-44AC-9BD8-68727998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0172"/>
            <a:ext cx="3457575" cy="164782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08EBE84-8F0F-452F-ADB6-76C0795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Yorumlayıcı (</a:t>
            </a:r>
            <a:r>
              <a:rPr lang="tr-TR" sz="1600" dirty="0" err="1"/>
              <a:t>interpreter</a:t>
            </a:r>
            <a:r>
              <a:rPr lang="tr-TR" sz="1600" dirty="0"/>
              <a:t>), yüksek seviyeli programlama dili ile yazılmış bir programı adım adım makine diline çeviren ve makine dilindeki talimatları çalıştıran programdır.</a:t>
            </a:r>
          </a:p>
          <a:p>
            <a:r>
              <a:rPr lang="tr-TR" sz="1600" dirty="0" err="1"/>
              <a:t>Derleyici'den</a:t>
            </a:r>
            <a:r>
              <a:rPr lang="tr-TR" sz="1600" dirty="0"/>
              <a:t> (</a:t>
            </a:r>
            <a:r>
              <a:rPr lang="tr-TR" sz="1600" dirty="0" err="1"/>
              <a:t>compiler</a:t>
            </a:r>
            <a:r>
              <a:rPr lang="tr-TR" sz="1600" dirty="0"/>
              <a:t>) farklı olarak kaynak kod her ne zaman çalışırsa her adımı için makine dilindeki karşılığı tekrar oluşturulur ve çalıştırılır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830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A6C2C86-63BF-47D5-AA3F-905111A23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87DB9A3-36DA-421F-A90F-462BF5B7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Compiler Nedir?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25A0768-3044-4AA9-A889-D2CAA68C5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8EC9D582-0B9B-4C2A-ABBC-28661972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tr-TR" sz="1600" dirty="0">
                <a:effectLst/>
              </a:rPr>
              <a:t>K</a:t>
            </a:r>
            <a:r>
              <a:rPr lang="en-US" sz="1600" dirty="0" err="1">
                <a:effectLst/>
              </a:rPr>
              <a:t>aynak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kodun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istenilen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farklı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bir</a:t>
            </a:r>
            <a:r>
              <a:rPr lang="en-US" sz="1600" dirty="0">
                <a:effectLst/>
              </a:rPr>
              <a:t> k</a:t>
            </a:r>
            <a:r>
              <a:rPr lang="tr-TR" sz="1600" dirty="0">
                <a:effectLst/>
              </a:rPr>
              <a:t>od</a:t>
            </a:r>
            <a:r>
              <a:rPr lang="en-US" sz="1600" dirty="0">
                <a:effectLst/>
              </a:rPr>
              <a:t> </a:t>
            </a:r>
            <a:r>
              <a:rPr lang="en-US" sz="1600" dirty="0" err="1">
                <a:effectLst/>
              </a:rPr>
              <a:t>haline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dönüştürülmesine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yardımcı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olan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otomatikleştirilmiş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programlardır</a:t>
            </a:r>
            <a:r>
              <a:rPr lang="en-US" sz="1600" dirty="0">
                <a:effectLst/>
              </a:rPr>
              <a:t>. </a:t>
            </a:r>
            <a:r>
              <a:rPr lang="en-US" sz="1600" dirty="0" err="1">
                <a:effectLst/>
              </a:rPr>
              <a:t>Derleyici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programlar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yaygın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olarak</a:t>
            </a:r>
            <a:r>
              <a:rPr lang="en-US" sz="1600" dirty="0">
                <a:effectLst/>
              </a:rPr>
              <a:t> executable </a:t>
            </a:r>
            <a:r>
              <a:rPr lang="tr-TR" sz="1600" dirty="0" err="1">
                <a:effectLst/>
              </a:rPr>
              <a:t>code</a:t>
            </a:r>
            <a:r>
              <a:rPr lang="en-US" sz="1600" dirty="0">
                <a:effectLst/>
              </a:rPr>
              <a:t> </a:t>
            </a:r>
            <a:r>
              <a:rPr lang="en-US" sz="1600" dirty="0" err="1">
                <a:effectLst/>
              </a:rPr>
              <a:t>olarak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tanımlanan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hemen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çalıştırılabilir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kodlar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üretmektedir</a:t>
            </a:r>
            <a:r>
              <a:rPr lang="en-US" sz="1600" dirty="0">
                <a:effectLst/>
              </a:rPr>
              <a:t>.</a:t>
            </a:r>
          </a:p>
          <a:p>
            <a:r>
              <a:rPr lang="en-US" sz="1600" dirty="0" err="1">
                <a:effectLst/>
              </a:rPr>
              <a:t>Derleyiciler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sadece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aynı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seviyedeki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programlama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dilinde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yazılan</a:t>
            </a:r>
            <a:r>
              <a:rPr lang="en-US" sz="1600" dirty="0">
                <a:effectLst/>
              </a:rPr>
              <a:t> </a:t>
            </a:r>
            <a:r>
              <a:rPr lang="en-US" sz="1600" dirty="0" err="1">
                <a:effectLst/>
              </a:rPr>
              <a:t>kodların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aynı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seviyedeki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eşlerine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çevrilmesinde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görevli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değildirler</a:t>
            </a:r>
            <a:r>
              <a:rPr lang="en-US" sz="1600" dirty="0">
                <a:effectLst/>
              </a:rPr>
              <a:t>. Bir </a:t>
            </a:r>
            <a:r>
              <a:rPr lang="en-US" sz="1600" dirty="0" err="1">
                <a:effectLst/>
              </a:rPr>
              <a:t>derleyici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üst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seviye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bir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programlama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dilinin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kodunu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daha</a:t>
            </a:r>
            <a:r>
              <a:rPr lang="en-US" sz="1600" dirty="0">
                <a:effectLst/>
              </a:rPr>
              <a:t> alt </a:t>
            </a:r>
            <a:r>
              <a:rPr lang="en-US" sz="1600" dirty="0" err="1">
                <a:effectLst/>
              </a:rPr>
              <a:t>seviyeli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bir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programlama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diline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çevirme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görevini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üstlenebilirler</a:t>
            </a:r>
            <a:r>
              <a:rPr lang="en-US" sz="1600" dirty="0">
                <a:effectLst/>
              </a:rPr>
              <a:t>. Basit </a:t>
            </a:r>
            <a:r>
              <a:rPr lang="en-US" sz="1600" dirty="0" err="1">
                <a:effectLst/>
              </a:rPr>
              <a:t>bir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örnek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vermek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gerekirse</a:t>
            </a:r>
            <a:r>
              <a:rPr lang="en-US" sz="1600" dirty="0">
                <a:effectLst/>
              </a:rPr>
              <a:t>; </a:t>
            </a:r>
            <a:r>
              <a:rPr lang="en-US" sz="1600" dirty="0" err="1">
                <a:effectLst/>
              </a:rPr>
              <a:t>bilgisayarınızda</a:t>
            </a:r>
            <a:r>
              <a:rPr lang="en-US" sz="1600" dirty="0">
                <a:effectLst/>
              </a:rPr>
              <a:t> C</a:t>
            </a:r>
            <a:r>
              <a:rPr lang="tr-TR" sz="1600" dirty="0">
                <a:effectLst/>
              </a:rPr>
              <a:t> </a:t>
            </a:r>
            <a:r>
              <a:rPr lang="en-US" sz="1600" dirty="0" err="1">
                <a:effectLst/>
              </a:rPr>
              <a:t>diliyle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hazırlamış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olduğunuz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bir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yazılımı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derleyiciler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sayesinde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makine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dili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olarak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kabul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edilen</a:t>
            </a:r>
            <a:r>
              <a:rPr lang="en-US" sz="1600" dirty="0">
                <a:effectLst/>
              </a:rPr>
              <a:t> Assembly </a:t>
            </a:r>
            <a:r>
              <a:rPr lang="en-US" sz="1600" dirty="0" err="1">
                <a:effectLst/>
              </a:rPr>
              <a:t>veya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daha</a:t>
            </a:r>
            <a:r>
              <a:rPr lang="en-US" sz="1600" dirty="0">
                <a:effectLst/>
              </a:rPr>
              <a:t> alt </a:t>
            </a:r>
            <a:r>
              <a:rPr lang="en-US" sz="1600" dirty="0" err="1">
                <a:effectLst/>
              </a:rPr>
              <a:t>seviyeli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programlama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dillerine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dönüştürebilirsiniz</a:t>
            </a:r>
            <a:r>
              <a:rPr lang="en-US" sz="1600" dirty="0">
                <a:effectLst/>
              </a:rPr>
              <a:t>. 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82859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A6C2C86-63BF-47D5-AA3F-905111A23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75AEDCC-04ED-4AED-B085-E4C08789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JDK – JRE –JVM Arasındaki Farklar Nelerdir?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25A0768-3044-4AA9-A889-D2CAA68C5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21F68C4B-A0B3-463A-A95C-E88B6785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49" y="757627"/>
            <a:ext cx="3223248" cy="200706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FBF76079-D963-4DF1-A233-E4ADD612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7"/>
            <a:ext cx="6245352" cy="5397199"/>
          </a:xfrm>
        </p:spPr>
        <p:txBody>
          <a:bodyPr anchor="ctr">
            <a:normAutofit/>
          </a:bodyPr>
          <a:lstStyle/>
          <a:p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JDK(Java Development Kit) ise </a:t>
            </a:r>
            <a:r>
              <a:rPr lang="tr-TR" sz="1600" dirty="0" err="1"/>
              <a:t>java</a:t>
            </a:r>
            <a:r>
              <a:rPr lang="tr-TR" sz="1600" dirty="0"/>
              <a:t> da geliştirme yapmak isteyen her </a:t>
            </a:r>
            <a:r>
              <a:rPr lang="tr-TR" sz="1600" dirty="0" err="1"/>
              <a:t>developer</a:t>
            </a:r>
            <a:r>
              <a:rPr lang="tr-TR" sz="1600" dirty="0"/>
              <a:t> </a:t>
            </a:r>
            <a:r>
              <a:rPr lang="tr-TR" sz="1600" dirty="0" err="1"/>
              <a:t>ın</a:t>
            </a:r>
            <a:r>
              <a:rPr lang="tr-TR" sz="1600" dirty="0"/>
              <a:t> mutlaka indirmesi gereken bir bileşendir. Kısaca </a:t>
            </a:r>
            <a:r>
              <a:rPr lang="tr-TR" sz="1600" dirty="0" err="1"/>
              <a:t>java</a:t>
            </a:r>
            <a:r>
              <a:rPr lang="tr-TR" sz="1600" dirty="0"/>
              <a:t> için SDK(Software Development Kit) diyebiliriz. Hem yorumlayıcı hem de derleyici görevini </a:t>
            </a:r>
            <a:r>
              <a:rPr lang="tr-TR" sz="1600" dirty="0" err="1"/>
              <a:t>üstlenmektedir.JRE</a:t>
            </a:r>
            <a:r>
              <a:rPr lang="tr-TR" sz="1600" dirty="0"/>
              <a:t> ile birlikte </a:t>
            </a:r>
            <a:r>
              <a:rPr lang="tr-TR" sz="1600" dirty="0" err="1"/>
              <a:t>appletleri</a:t>
            </a:r>
            <a:r>
              <a:rPr lang="tr-TR" sz="1600" dirty="0"/>
              <a:t> ve uygulamaları geliştirirken zorunlu olan </a:t>
            </a:r>
            <a:r>
              <a:rPr lang="tr-TR" sz="1600" dirty="0" err="1"/>
              <a:t>debuggers</a:t>
            </a:r>
            <a:r>
              <a:rPr lang="tr-TR" sz="1600" dirty="0"/>
              <a:t> ve </a:t>
            </a:r>
            <a:r>
              <a:rPr lang="tr-TR" sz="1600" dirty="0" err="1"/>
              <a:t>compilers</a:t>
            </a:r>
            <a:r>
              <a:rPr lang="tr-TR" sz="1600" dirty="0"/>
              <a:t> gibi geliştirme araçlarını da bünyesinde bulundurur.</a:t>
            </a:r>
          </a:p>
          <a:p>
            <a:r>
              <a:rPr lang="tr-TR" sz="1600" dirty="0"/>
              <a:t>Özetle </a:t>
            </a:r>
            <a:r>
              <a:rPr lang="tr-TR" sz="1600" dirty="0">
                <a:sym typeface="Wingdings" panose="05000000000000000000" pitchFamily="2" charset="2"/>
              </a:rPr>
              <a:t> </a:t>
            </a:r>
            <a:r>
              <a:rPr lang="tr-TR" sz="1600" dirty="0"/>
              <a:t>JRE=JVM + Java Kütüphaneleri</a:t>
            </a:r>
          </a:p>
          <a:p>
            <a:pPr marL="36900" indent="0">
              <a:buNone/>
            </a:pPr>
            <a:r>
              <a:rPr lang="tr-TR" sz="1600" dirty="0"/>
              <a:t> 		     JDK=JRE + Compiler + </a:t>
            </a:r>
            <a:r>
              <a:rPr lang="tr-TR" sz="1600" dirty="0" err="1"/>
              <a:t>Debugger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66347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A6C2C86-63BF-47D5-AA3F-905111A23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0BCB455-DBD6-43BE-B727-FCB6E0DF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Java 5.0 ile gelen yeni dil özellikleri nelerdir?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25A0768-3044-4AA9-A889-D2CAA68C5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47EFB1F-6344-459E-BEDD-50B66220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tr-TR" dirty="0" err="1"/>
              <a:t>Generic</a:t>
            </a:r>
            <a:r>
              <a:rPr lang="tr-TR" dirty="0"/>
              <a:t> yapılar</a:t>
            </a:r>
          </a:p>
          <a:p>
            <a:r>
              <a:rPr lang="tr-TR" dirty="0" err="1"/>
              <a:t>Autoboxing</a:t>
            </a:r>
            <a:r>
              <a:rPr lang="tr-TR" dirty="0"/>
              <a:t>/</a:t>
            </a:r>
            <a:r>
              <a:rPr lang="tr-TR" dirty="0" err="1"/>
              <a:t>Unboxing</a:t>
            </a:r>
            <a:endParaRPr lang="tr-TR" dirty="0"/>
          </a:p>
          <a:p>
            <a:r>
              <a:rPr lang="tr-TR" dirty="0"/>
              <a:t>Gelişmiş </a:t>
            </a:r>
            <a:r>
              <a:rPr lang="tr-TR" dirty="0" err="1"/>
              <a:t>for</a:t>
            </a:r>
            <a:r>
              <a:rPr lang="tr-TR" dirty="0"/>
              <a:t> döngüsü</a:t>
            </a:r>
          </a:p>
          <a:p>
            <a:r>
              <a:rPr lang="tr-TR" dirty="0" err="1"/>
              <a:t>Typesafe</a:t>
            </a:r>
            <a:r>
              <a:rPr lang="tr-TR" dirty="0"/>
              <a:t> </a:t>
            </a:r>
            <a:r>
              <a:rPr lang="tr-TR" dirty="0" err="1"/>
              <a:t>Enum</a:t>
            </a:r>
            <a:r>
              <a:rPr lang="tr-TR" dirty="0"/>
              <a:t> (Güvenli sıralama yapıları)</a:t>
            </a:r>
          </a:p>
          <a:p>
            <a:r>
              <a:rPr lang="tr-TR" dirty="0" err="1"/>
              <a:t>Varargs</a:t>
            </a:r>
            <a:r>
              <a:rPr lang="tr-TR" dirty="0"/>
              <a:t> (Değişken sayıda argüman)</a:t>
            </a:r>
          </a:p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Import</a:t>
            </a:r>
            <a:endParaRPr lang="tr-TR" dirty="0"/>
          </a:p>
          <a:p>
            <a:r>
              <a:rPr lang="tr-TR" dirty="0" err="1"/>
              <a:t>Metadata</a:t>
            </a:r>
            <a:r>
              <a:rPr lang="tr-TR" dirty="0"/>
              <a:t> (</a:t>
            </a:r>
            <a:r>
              <a:rPr lang="tr-TR" dirty="0" err="1"/>
              <a:t>Annotations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8971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A252F"/>
      </a:dk2>
      <a:lt2>
        <a:srgbClr val="F3F0F0"/>
      </a:lt2>
      <a:accent1>
        <a:srgbClr val="45AFAC"/>
      </a:accent1>
      <a:accent2>
        <a:srgbClr val="3B84B1"/>
      </a:accent2>
      <a:accent3>
        <a:srgbClr val="4D64C3"/>
      </a:accent3>
      <a:accent4>
        <a:srgbClr val="583EB3"/>
      </a:accent4>
      <a:accent5>
        <a:srgbClr val="984DC3"/>
      </a:accent5>
      <a:accent6>
        <a:srgbClr val="B13BAB"/>
      </a:accent6>
      <a:hlink>
        <a:srgbClr val="BF3F4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299</Words>
  <Application>Microsoft Office PowerPoint</Application>
  <PresentationFormat>Geniş ekran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Calisto MT</vt:lpstr>
      <vt:lpstr>Century Gothic</vt:lpstr>
      <vt:lpstr>Trebuchet MS</vt:lpstr>
      <vt:lpstr>Wingdings</vt:lpstr>
      <vt:lpstr>Wingdings 2</vt:lpstr>
      <vt:lpstr>BrushVTI</vt:lpstr>
      <vt:lpstr>Kurşun Rengi</vt:lpstr>
      <vt:lpstr>Ecodation Bölüm1 Ödev</vt:lpstr>
      <vt:lpstr>Java nedir özellikleri nelerdir?</vt:lpstr>
      <vt:lpstr>Javanın Diğer Dillerden Farkı Nelerdir?</vt:lpstr>
      <vt:lpstr>Javanın Diğer Dillerden Farkı Nelerdir?</vt:lpstr>
      <vt:lpstr>İnterpreter Nedir?</vt:lpstr>
      <vt:lpstr>Compiler Nedir?</vt:lpstr>
      <vt:lpstr>JDK – JRE –JVM Arasındaki Farklar Nelerdir?</vt:lpstr>
      <vt:lpstr>Java 5.0 ile gelen yeni dil özellikleri nelerdir?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Ecodation Bölüm1 Ödev</dc:title>
  <dc:creator>ege helvacı</dc:creator>
  <cp:lastModifiedBy>Microsoft hesabı</cp:lastModifiedBy>
  <cp:revision>5</cp:revision>
  <dcterms:created xsi:type="dcterms:W3CDTF">2021-03-09T20:38:35Z</dcterms:created>
  <dcterms:modified xsi:type="dcterms:W3CDTF">2021-03-13T15:38:10Z</dcterms:modified>
</cp:coreProperties>
</file>