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ÖDEV" id="{9F4A1A5B-25C6-463D-A690-A19F23FE61A0}">
          <p14:sldIdLst>
            <p14:sldId id="256"/>
            <p14:sldId id="257"/>
            <p14:sldId id="258"/>
            <p14:sldId id="259"/>
            <p14:sldId id="260"/>
            <p14:sldId id="261"/>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55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a:t>Asıl başlık stilini düzenlemek için tıklayın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9AEECEC4-7282-49D6-A5F8-37B6FE839B45}" type="datetimeFigureOut">
              <a:rPr lang="tr-TR" smtClean="0"/>
              <a:t>2.05.2021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2CD3EA-2C1C-422E-9016-638B324309AE}" type="slidenum">
              <a:rPr lang="tr-TR" smtClean="0"/>
              <a:t>‹#›</a:t>
            </a:fld>
            <a:endParaRPr lang="tr-TR"/>
          </a:p>
        </p:txBody>
      </p:sp>
    </p:spTree>
    <p:extLst>
      <p:ext uri="{BB962C8B-B14F-4D97-AF65-F5344CB8AC3E}">
        <p14:creationId xmlns:p14="http://schemas.microsoft.com/office/powerpoint/2010/main" val="1239093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AEECEC4-7282-49D6-A5F8-37B6FE839B45}" type="datetimeFigureOut">
              <a:rPr lang="tr-TR" smtClean="0"/>
              <a:t>2.05.2021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C2CD3EA-2C1C-422E-9016-638B324309AE}" type="slidenum">
              <a:rPr lang="tr-TR" smtClean="0"/>
              <a:t>‹#›</a:t>
            </a:fld>
            <a:endParaRPr lang="tr-TR"/>
          </a:p>
        </p:txBody>
      </p:sp>
    </p:spTree>
    <p:extLst>
      <p:ext uri="{BB962C8B-B14F-4D97-AF65-F5344CB8AC3E}">
        <p14:creationId xmlns:p14="http://schemas.microsoft.com/office/powerpoint/2010/main" val="4271774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AEECEC4-7282-49D6-A5F8-37B6FE839B45}" type="datetimeFigureOut">
              <a:rPr lang="tr-TR" smtClean="0"/>
              <a:t>2.05.2021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2CD3EA-2C1C-422E-9016-638B324309AE}" type="slidenum">
              <a:rPr lang="tr-TR" smtClean="0"/>
              <a:t>‹#›</a:t>
            </a:fld>
            <a:endParaRPr lang="tr-TR"/>
          </a:p>
        </p:txBody>
      </p:sp>
    </p:spTree>
    <p:extLst>
      <p:ext uri="{BB962C8B-B14F-4D97-AF65-F5344CB8AC3E}">
        <p14:creationId xmlns:p14="http://schemas.microsoft.com/office/powerpoint/2010/main" val="3581787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a:t>Asıl başlık stilini düzenlemek için tıklayın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a:t>Asıl metin stillerini düzenlemek için tıklayın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AEECEC4-7282-49D6-A5F8-37B6FE839B45}" type="datetimeFigureOut">
              <a:rPr lang="tr-TR" smtClean="0"/>
              <a:t>2.05.2021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2CD3EA-2C1C-422E-9016-638B324309AE}" type="slidenum">
              <a:rPr lang="tr-TR" smtClean="0"/>
              <a:t>‹#›</a:t>
            </a:fld>
            <a:endParaRPr lang="tr-T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73976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AEECEC4-7282-49D6-A5F8-37B6FE839B45}" type="datetimeFigureOut">
              <a:rPr lang="tr-TR" smtClean="0"/>
              <a:t>2.05.2021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2CD3EA-2C1C-422E-9016-638B324309AE}" type="slidenum">
              <a:rPr lang="tr-TR" smtClean="0"/>
              <a:t>‹#›</a:t>
            </a:fld>
            <a:endParaRPr lang="tr-TR"/>
          </a:p>
        </p:txBody>
      </p:sp>
    </p:spTree>
    <p:extLst>
      <p:ext uri="{BB962C8B-B14F-4D97-AF65-F5344CB8AC3E}">
        <p14:creationId xmlns:p14="http://schemas.microsoft.com/office/powerpoint/2010/main" val="3098054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AEECEC4-7282-49D6-A5F8-37B6FE839B45}" type="datetimeFigureOut">
              <a:rPr lang="tr-TR" smtClean="0"/>
              <a:t>2.05.2021</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2CD3EA-2C1C-422E-9016-638B324309AE}" type="slidenum">
              <a:rPr lang="tr-TR" smtClean="0"/>
              <a:t>‹#›</a:t>
            </a:fld>
            <a:endParaRPr lang="tr-TR"/>
          </a:p>
        </p:txBody>
      </p:sp>
    </p:spTree>
    <p:extLst>
      <p:ext uri="{BB962C8B-B14F-4D97-AF65-F5344CB8AC3E}">
        <p14:creationId xmlns:p14="http://schemas.microsoft.com/office/powerpoint/2010/main" val="1536149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AEECEC4-7282-49D6-A5F8-37B6FE839B45}" type="datetimeFigureOut">
              <a:rPr lang="tr-TR" smtClean="0"/>
              <a:t>2.05.2021</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2CD3EA-2C1C-422E-9016-638B324309AE}" type="slidenum">
              <a:rPr lang="tr-TR" smtClean="0"/>
              <a:t>‹#›</a:t>
            </a:fld>
            <a:endParaRPr lang="tr-TR"/>
          </a:p>
        </p:txBody>
      </p:sp>
    </p:spTree>
    <p:extLst>
      <p:ext uri="{BB962C8B-B14F-4D97-AF65-F5344CB8AC3E}">
        <p14:creationId xmlns:p14="http://schemas.microsoft.com/office/powerpoint/2010/main" val="3168308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AEECEC4-7282-49D6-A5F8-37B6FE839B45}" type="datetimeFigureOut">
              <a:rPr lang="tr-TR" smtClean="0"/>
              <a:t>2.05.2021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2CD3EA-2C1C-422E-9016-638B324309AE}" type="slidenum">
              <a:rPr lang="tr-TR" smtClean="0"/>
              <a:t>‹#›</a:t>
            </a:fld>
            <a:endParaRPr lang="tr-TR"/>
          </a:p>
        </p:txBody>
      </p:sp>
    </p:spTree>
    <p:extLst>
      <p:ext uri="{BB962C8B-B14F-4D97-AF65-F5344CB8AC3E}">
        <p14:creationId xmlns:p14="http://schemas.microsoft.com/office/powerpoint/2010/main" val="16497903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AEECEC4-7282-49D6-A5F8-37B6FE839B45}" type="datetimeFigureOut">
              <a:rPr lang="tr-TR" smtClean="0"/>
              <a:t>2.05.2021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2CD3EA-2C1C-422E-9016-638B324309AE}" type="slidenum">
              <a:rPr lang="tr-TR" smtClean="0"/>
              <a:t>‹#›</a:t>
            </a:fld>
            <a:endParaRPr lang="tr-TR"/>
          </a:p>
        </p:txBody>
      </p:sp>
    </p:spTree>
    <p:extLst>
      <p:ext uri="{BB962C8B-B14F-4D97-AF65-F5344CB8AC3E}">
        <p14:creationId xmlns:p14="http://schemas.microsoft.com/office/powerpoint/2010/main" val="4291802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3"/>
          <p:cNvSpPr>
            <a:spLocks noGrp="1"/>
          </p:cNvSpPr>
          <p:nvPr>
            <p:ph type="dt" sz="half" idx="10"/>
          </p:nvPr>
        </p:nvSpPr>
        <p:spPr/>
        <p:txBody>
          <a:bodyPr/>
          <a:lstStyle/>
          <a:p>
            <a:fld id="{9AEECEC4-7282-49D6-A5F8-37B6FE839B45}" type="datetimeFigureOut">
              <a:rPr lang="tr-TR" smtClean="0"/>
              <a:t>2.05.2021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2CD3EA-2C1C-422E-9016-638B324309AE}" type="slidenum">
              <a:rPr lang="tr-TR" smtClean="0"/>
              <a:t>‹#›</a:t>
            </a:fld>
            <a:endParaRPr lang="tr-TR"/>
          </a:p>
        </p:txBody>
      </p:sp>
    </p:spTree>
    <p:extLst>
      <p:ext uri="{BB962C8B-B14F-4D97-AF65-F5344CB8AC3E}">
        <p14:creationId xmlns:p14="http://schemas.microsoft.com/office/powerpoint/2010/main" val="3667571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AEECEC4-7282-49D6-A5F8-37B6FE839B45}" type="datetimeFigureOut">
              <a:rPr lang="tr-TR" smtClean="0"/>
              <a:t>2.05.2021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2CD3EA-2C1C-422E-9016-638B324309AE}" type="slidenum">
              <a:rPr lang="tr-TR" smtClean="0"/>
              <a:t>‹#›</a:t>
            </a:fld>
            <a:endParaRPr lang="tr-TR"/>
          </a:p>
        </p:txBody>
      </p:sp>
    </p:spTree>
    <p:extLst>
      <p:ext uri="{BB962C8B-B14F-4D97-AF65-F5344CB8AC3E}">
        <p14:creationId xmlns:p14="http://schemas.microsoft.com/office/powerpoint/2010/main" val="3791364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9AEECEC4-7282-49D6-A5F8-37B6FE839B45}" type="datetimeFigureOut">
              <a:rPr lang="tr-TR" smtClean="0"/>
              <a:t>2.05.2021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C2CD3EA-2C1C-422E-9016-638B324309AE}" type="slidenum">
              <a:rPr lang="tr-TR" smtClean="0"/>
              <a:t>‹#›</a:t>
            </a:fld>
            <a:endParaRPr lang="tr-TR"/>
          </a:p>
        </p:txBody>
      </p:sp>
    </p:spTree>
    <p:extLst>
      <p:ext uri="{BB962C8B-B14F-4D97-AF65-F5344CB8AC3E}">
        <p14:creationId xmlns:p14="http://schemas.microsoft.com/office/powerpoint/2010/main" val="1238448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AEECEC4-7282-49D6-A5F8-37B6FE839B45}" type="datetimeFigureOut">
              <a:rPr lang="tr-TR" smtClean="0"/>
              <a:t>2.05.2021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C2CD3EA-2C1C-422E-9016-638B324309AE}" type="slidenum">
              <a:rPr lang="tr-TR" smtClean="0"/>
              <a:t>‹#›</a:t>
            </a:fld>
            <a:endParaRPr lang="tr-TR"/>
          </a:p>
        </p:txBody>
      </p:sp>
    </p:spTree>
    <p:extLst>
      <p:ext uri="{BB962C8B-B14F-4D97-AF65-F5344CB8AC3E}">
        <p14:creationId xmlns:p14="http://schemas.microsoft.com/office/powerpoint/2010/main" val="1825145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7" name="Date Placeholder 2"/>
          <p:cNvSpPr>
            <a:spLocks noGrp="1"/>
          </p:cNvSpPr>
          <p:nvPr>
            <p:ph type="dt" sz="half" idx="10"/>
          </p:nvPr>
        </p:nvSpPr>
        <p:spPr/>
        <p:txBody>
          <a:bodyPr/>
          <a:lstStyle/>
          <a:p>
            <a:fld id="{9AEECEC4-7282-49D6-A5F8-37B6FE839B45}" type="datetimeFigureOut">
              <a:rPr lang="tr-TR" smtClean="0"/>
              <a:t>2.05.2021</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DC2CD3EA-2C1C-422E-9016-638B324309AE}" type="slidenum">
              <a:rPr lang="tr-TR" smtClean="0"/>
              <a:t>‹#›</a:t>
            </a:fld>
            <a:endParaRPr lang="tr-TR"/>
          </a:p>
        </p:txBody>
      </p:sp>
    </p:spTree>
    <p:extLst>
      <p:ext uri="{BB962C8B-B14F-4D97-AF65-F5344CB8AC3E}">
        <p14:creationId xmlns:p14="http://schemas.microsoft.com/office/powerpoint/2010/main" val="2381156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AEECEC4-7282-49D6-A5F8-37B6FE839B45}" type="datetimeFigureOut">
              <a:rPr lang="tr-TR" smtClean="0"/>
              <a:t>2.05.2021</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DC2CD3EA-2C1C-422E-9016-638B324309AE}" type="slidenum">
              <a:rPr lang="tr-TR" smtClean="0"/>
              <a:t>‹#›</a:t>
            </a:fld>
            <a:endParaRPr lang="tr-TR"/>
          </a:p>
        </p:txBody>
      </p:sp>
    </p:spTree>
    <p:extLst>
      <p:ext uri="{BB962C8B-B14F-4D97-AF65-F5344CB8AC3E}">
        <p14:creationId xmlns:p14="http://schemas.microsoft.com/office/powerpoint/2010/main" val="2603198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7" name="Date Placeholder 4"/>
          <p:cNvSpPr>
            <a:spLocks noGrp="1"/>
          </p:cNvSpPr>
          <p:nvPr>
            <p:ph type="dt" sz="half" idx="10"/>
          </p:nvPr>
        </p:nvSpPr>
        <p:spPr/>
        <p:txBody>
          <a:bodyPr/>
          <a:lstStyle/>
          <a:p>
            <a:fld id="{9AEECEC4-7282-49D6-A5F8-37B6FE839B45}" type="datetimeFigureOut">
              <a:rPr lang="tr-TR" smtClean="0"/>
              <a:t>2.05.2021</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DC2CD3EA-2C1C-422E-9016-638B324309AE}" type="slidenum">
              <a:rPr lang="tr-TR" smtClean="0"/>
              <a:t>‹#›</a:t>
            </a:fld>
            <a:endParaRPr lang="tr-TR"/>
          </a:p>
        </p:txBody>
      </p:sp>
    </p:spTree>
    <p:extLst>
      <p:ext uri="{BB962C8B-B14F-4D97-AF65-F5344CB8AC3E}">
        <p14:creationId xmlns:p14="http://schemas.microsoft.com/office/powerpoint/2010/main" val="4203574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AEECEC4-7282-49D6-A5F8-37B6FE839B45}" type="datetimeFigureOut">
              <a:rPr lang="tr-TR" smtClean="0"/>
              <a:t>2.05.2021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C2CD3EA-2C1C-422E-9016-638B324309AE}" type="slidenum">
              <a:rPr lang="tr-TR" smtClean="0"/>
              <a:t>‹#›</a:t>
            </a:fld>
            <a:endParaRPr lang="tr-TR"/>
          </a:p>
        </p:txBody>
      </p:sp>
    </p:spTree>
    <p:extLst>
      <p:ext uri="{BB962C8B-B14F-4D97-AF65-F5344CB8AC3E}">
        <p14:creationId xmlns:p14="http://schemas.microsoft.com/office/powerpoint/2010/main" val="334142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AEECEC4-7282-49D6-A5F8-37B6FE839B45}" type="datetimeFigureOut">
              <a:rPr lang="tr-TR" smtClean="0"/>
              <a:t>2.05.2021</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C2CD3EA-2C1C-422E-9016-638B324309AE}" type="slidenum">
              <a:rPr lang="tr-TR" smtClean="0"/>
              <a:t>‹#›</a:t>
            </a:fld>
            <a:endParaRPr lang="tr-TR"/>
          </a:p>
        </p:txBody>
      </p:sp>
    </p:spTree>
    <p:extLst>
      <p:ext uri="{BB962C8B-B14F-4D97-AF65-F5344CB8AC3E}">
        <p14:creationId xmlns:p14="http://schemas.microsoft.com/office/powerpoint/2010/main" val="295746670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7CDD0BA1-8E65-4A92-8393-BF7AAA5A6E1C}"/>
              </a:ext>
            </a:extLst>
          </p:cNvPr>
          <p:cNvSpPr>
            <a:spLocks noGrp="1"/>
          </p:cNvSpPr>
          <p:nvPr>
            <p:ph type="ctrTitle"/>
          </p:nvPr>
        </p:nvSpPr>
        <p:spPr/>
        <p:txBody>
          <a:bodyPr/>
          <a:lstStyle/>
          <a:p>
            <a:r>
              <a:rPr lang="tr-TR" dirty="0"/>
              <a:t>			JAVA 1 Mayıs 					 				Ödevi </a:t>
            </a:r>
          </a:p>
        </p:txBody>
      </p:sp>
      <p:sp>
        <p:nvSpPr>
          <p:cNvPr id="3" name="Alt Başlık 2">
            <a:extLst>
              <a:ext uri="{FF2B5EF4-FFF2-40B4-BE49-F238E27FC236}">
                <a16:creationId xmlns:a16="http://schemas.microsoft.com/office/drawing/2014/main" xmlns="" id="{45D4C3D8-75D8-4F6C-B3D9-63DAF8F5EE52}"/>
              </a:ext>
            </a:extLst>
          </p:cNvPr>
          <p:cNvSpPr>
            <a:spLocks noGrp="1"/>
          </p:cNvSpPr>
          <p:nvPr>
            <p:ph type="subTitle" idx="1"/>
          </p:nvPr>
        </p:nvSpPr>
        <p:spPr/>
        <p:txBody>
          <a:bodyPr/>
          <a:lstStyle/>
          <a:p>
            <a:r>
              <a:rPr lang="tr-TR" dirty="0"/>
              <a:t>Ali Gülşan	</a:t>
            </a:r>
          </a:p>
        </p:txBody>
      </p:sp>
    </p:spTree>
    <p:extLst>
      <p:ext uri="{BB962C8B-B14F-4D97-AF65-F5344CB8AC3E}">
        <p14:creationId xmlns:p14="http://schemas.microsoft.com/office/powerpoint/2010/main" val="4287627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984DA204-1C54-4406-9D52-E99214CBAACC}"/>
              </a:ext>
            </a:extLst>
          </p:cNvPr>
          <p:cNvSpPr>
            <a:spLocks noGrp="1"/>
          </p:cNvSpPr>
          <p:nvPr>
            <p:ph type="title"/>
          </p:nvPr>
        </p:nvSpPr>
        <p:spPr/>
        <p:txBody>
          <a:bodyPr/>
          <a:lstStyle/>
          <a:p>
            <a:r>
              <a:rPr lang="tr-TR" dirty="0"/>
              <a:t>Java’nın özellikleri ve diğer dillerden farkı </a:t>
            </a:r>
          </a:p>
        </p:txBody>
      </p:sp>
      <p:sp>
        <p:nvSpPr>
          <p:cNvPr id="3" name="İçerik Yer Tutucusu 2">
            <a:extLst>
              <a:ext uri="{FF2B5EF4-FFF2-40B4-BE49-F238E27FC236}">
                <a16:creationId xmlns:a16="http://schemas.microsoft.com/office/drawing/2014/main" xmlns="" id="{91F4DFC0-C8B8-490A-B947-9C0E8574E1E4}"/>
              </a:ext>
            </a:extLst>
          </p:cNvPr>
          <p:cNvSpPr>
            <a:spLocks noGrp="1"/>
          </p:cNvSpPr>
          <p:nvPr>
            <p:ph idx="1"/>
          </p:nvPr>
        </p:nvSpPr>
        <p:spPr/>
        <p:txBody>
          <a:bodyPr/>
          <a:lstStyle/>
          <a:p>
            <a:r>
              <a:rPr lang="tr-TR" dirty="0"/>
              <a:t>Java dili kendi gücündeki dillerin en basitidir. Model olarak C++ tan çok daha kolaydır.</a:t>
            </a:r>
          </a:p>
          <a:p>
            <a:r>
              <a:rPr lang="tr-TR" dirty="0"/>
              <a:t>Java nesneye yöneliktir. Java’da bir nesnenin yapılması, kullanılması, geliştirilmesi, başka bir yere aktarılması çok </a:t>
            </a:r>
            <a:r>
              <a:rPr lang="tr-TR"/>
              <a:t>kolaydır</a:t>
            </a:r>
            <a:r>
              <a:rPr lang="tr-TR" smtClean="0"/>
              <a:t>. (Serileştirme)</a:t>
            </a:r>
            <a:endParaRPr lang="tr-TR" dirty="0"/>
          </a:p>
          <a:p>
            <a:r>
              <a:rPr lang="tr-TR" dirty="0"/>
              <a:t>Java dağıtık bir dildir. Dağıtık kelimesinin anlamı birden fazla bilgisayarda çalışan programların bir biriyle uyumlu çalışabilmesidir. Bu yüzden Java internetin dili olarak kabul edilir. Günümüzde birçok işletme internet üzerinden iş yaptığından Java vazgeçilmez bir dildir.</a:t>
            </a:r>
          </a:p>
          <a:p>
            <a:r>
              <a:rPr lang="tr-TR" dirty="0"/>
              <a:t>Java sağlam bir dildir. Hatalar daha yazım aşamasında ya da programın çalışması esnasında yakalanabilir.</a:t>
            </a:r>
          </a:p>
          <a:p>
            <a:r>
              <a:rPr lang="tr-TR" dirty="0"/>
              <a:t>Java güvenilir bir dildir. Java diliyle virüs yapılamaz.</a:t>
            </a:r>
          </a:p>
        </p:txBody>
      </p:sp>
    </p:spTree>
    <p:extLst>
      <p:ext uri="{BB962C8B-B14F-4D97-AF65-F5344CB8AC3E}">
        <p14:creationId xmlns:p14="http://schemas.microsoft.com/office/powerpoint/2010/main" val="2100498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FA7646E8-9DDD-475D-BD98-774BB5742336}"/>
              </a:ext>
            </a:extLst>
          </p:cNvPr>
          <p:cNvSpPr>
            <a:spLocks noGrp="1"/>
          </p:cNvSpPr>
          <p:nvPr>
            <p:ph type="title"/>
          </p:nvPr>
        </p:nvSpPr>
        <p:spPr/>
        <p:txBody>
          <a:bodyPr/>
          <a:lstStyle/>
          <a:p>
            <a:r>
              <a:rPr lang="tr-TR" dirty="0"/>
              <a:t>Interpreter nedir ?</a:t>
            </a:r>
          </a:p>
        </p:txBody>
      </p:sp>
      <p:sp>
        <p:nvSpPr>
          <p:cNvPr id="3" name="İçerik Yer Tutucusu 2">
            <a:extLst>
              <a:ext uri="{FF2B5EF4-FFF2-40B4-BE49-F238E27FC236}">
                <a16:creationId xmlns:a16="http://schemas.microsoft.com/office/drawing/2014/main" xmlns="" id="{D0363606-8274-4B16-BC2E-E7ADCF2604EB}"/>
              </a:ext>
            </a:extLst>
          </p:cNvPr>
          <p:cNvSpPr>
            <a:spLocks noGrp="1"/>
          </p:cNvSpPr>
          <p:nvPr>
            <p:ph idx="1"/>
          </p:nvPr>
        </p:nvSpPr>
        <p:spPr/>
        <p:txBody>
          <a:bodyPr/>
          <a:lstStyle/>
          <a:p>
            <a:r>
              <a:rPr lang="tr-TR" dirty="0"/>
              <a:t>Interpreter (yorumlayıcı) girdi olarak program için olan verilerle birlikte kaynak kodu alan, ve kaynak kodu programı satır </a:t>
            </a:r>
            <a:r>
              <a:rPr lang="tr-TR" dirty="0" err="1"/>
              <a:t>satır</a:t>
            </a:r>
            <a:r>
              <a:rPr lang="tr-TR" dirty="0"/>
              <a:t> yürüten bir programdır</a:t>
            </a:r>
            <a:r>
              <a:rPr lang="tr-TR"/>
              <a:t>. </a:t>
            </a:r>
            <a:endParaRPr lang="tr-TR" smtClean="0"/>
          </a:p>
          <a:p>
            <a:endParaRPr lang="tr-TR"/>
          </a:p>
          <a:p>
            <a:r>
              <a:rPr lang="tr-TR" smtClean="0"/>
              <a:t>for(1==1){</a:t>
            </a:r>
          </a:p>
          <a:p>
            <a:endParaRPr lang="tr-TR"/>
          </a:p>
          <a:p>
            <a:r>
              <a:rPr lang="tr-TR" smtClean="0"/>
              <a:t>}</a:t>
            </a:r>
            <a:endParaRPr lang="tr-TR" dirty="0"/>
          </a:p>
        </p:txBody>
      </p:sp>
    </p:spTree>
    <p:extLst>
      <p:ext uri="{BB962C8B-B14F-4D97-AF65-F5344CB8AC3E}">
        <p14:creationId xmlns:p14="http://schemas.microsoft.com/office/powerpoint/2010/main" val="1910941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23B0313-5165-4590-AF70-BE8A1651837F}"/>
              </a:ext>
            </a:extLst>
          </p:cNvPr>
          <p:cNvSpPr>
            <a:spLocks noGrp="1"/>
          </p:cNvSpPr>
          <p:nvPr>
            <p:ph type="title"/>
          </p:nvPr>
        </p:nvSpPr>
        <p:spPr/>
        <p:txBody>
          <a:bodyPr/>
          <a:lstStyle/>
          <a:p>
            <a:r>
              <a:rPr lang="tr-TR" dirty="0"/>
              <a:t>Compiler nedir ?</a:t>
            </a:r>
          </a:p>
        </p:txBody>
      </p:sp>
      <p:sp>
        <p:nvSpPr>
          <p:cNvPr id="3" name="İçerik Yer Tutucusu 2">
            <a:extLst>
              <a:ext uri="{FF2B5EF4-FFF2-40B4-BE49-F238E27FC236}">
                <a16:creationId xmlns:a16="http://schemas.microsoft.com/office/drawing/2014/main" xmlns="" id="{A1681F27-4F50-4F2A-A836-D12C760AD545}"/>
              </a:ext>
            </a:extLst>
          </p:cNvPr>
          <p:cNvSpPr>
            <a:spLocks noGrp="1"/>
          </p:cNvSpPr>
          <p:nvPr>
            <p:ph idx="1"/>
          </p:nvPr>
        </p:nvSpPr>
        <p:spPr/>
        <p:txBody>
          <a:bodyPr/>
          <a:lstStyle/>
          <a:p>
            <a:r>
              <a:rPr lang="tr-TR" dirty="0"/>
              <a:t>Compiler (derleyici), girdi olarak yüksek seviyeli programlama diliyle yazılmış kaynak kodu alan, makinenin mimarisine göre makine dilinde çıktı üreten bir programdır. Çıktı olarak üretilen makine kodu sonradan herhangi bir zamanda farklı girdilerle tekrar tekrar çalıştırılabilir.</a:t>
            </a:r>
          </a:p>
        </p:txBody>
      </p:sp>
    </p:spTree>
    <p:extLst>
      <p:ext uri="{BB962C8B-B14F-4D97-AF65-F5344CB8AC3E}">
        <p14:creationId xmlns:p14="http://schemas.microsoft.com/office/powerpoint/2010/main" val="2767301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360B220E-1CE8-4F30-A74D-14369D2F3103}"/>
              </a:ext>
            </a:extLst>
          </p:cNvPr>
          <p:cNvSpPr>
            <a:spLocks noGrp="1"/>
          </p:cNvSpPr>
          <p:nvPr>
            <p:ph type="title"/>
          </p:nvPr>
        </p:nvSpPr>
        <p:spPr/>
        <p:txBody>
          <a:bodyPr/>
          <a:lstStyle/>
          <a:p>
            <a:r>
              <a:rPr lang="tr-TR" dirty="0"/>
              <a:t>		JVM (JAVA VIRTUAL MACHINE)          								nedir ?</a:t>
            </a:r>
          </a:p>
        </p:txBody>
      </p:sp>
      <p:sp>
        <p:nvSpPr>
          <p:cNvPr id="3" name="İçerik Yer Tutucusu 2">
            <a:extLst>
              <a:ext uri="{FF2B5EF4-FFF2-40B4-BE49-F238E27FC236}">
                <a16:creationId xmlns:a16="http://schemas.microsoft.com/office/drawing/2014/main" xmlns="" id="{31253FCD-55C3-4F1E-B7EB-777E5C8BCD7B}"/>
              </a:ext>
            </a:extLst>
          </p:cNvPr>
          <p:cNvSpPr>
            <a:spLocks noGrp="1"/>
          </p:cNvSpPr>
          <p:nvPr>
            <p:ph idx="1"/>
          </p:nvPr>
        </p:nvSpPr>
        <p:spPr/>
        <p:txBody>
          <a:bodyPr/>
          <a:lstStyle/>
          <a:p>
            <a:r>
              <a:rPr lang="tr-TR" dirty="0"/>
              <a:t>JVM soyut bir makinedir. </a:t>
            </a:r>
          </a:p>
          <a:p>
            <a:r>
              <a:rPr lang="tr-TR" dirty="0"/>
              <a:t>Sanal makine denir çünkü fiziksel olarak mevcut değildir.</a:t>
            </a:r>
          </a:p>
          <a:p>
            <a:r>
              <a:rPr lang="tr-TR" dirty="0"/>
              <a:t>Java bayt kodunun yürütülebileceği çalışma ortamını sağlayan bir belirtimdir. </a:t>
            </a:r>
          </a:p>
          <a:p>
            <a:r>
              <a:rPr lang="tr-TR" dirty="0"/>
              <a:t>JVM’ler birçok donanım ve yazılım platformu için kullanılabilir.</a:t>
            </a:r>
          </a:p>
          <a:p>
            <a:r>
              <a:rPr lang="tr-TR" dirty="0"/>
              <a:t>JVM’nin üç kuramı vardır : belirtim, uygulama ve örnek.</a:t>
            </a:r>
          </a:p>
          <a:p>
            <a:r>
              <a:rPr lang="tr-TR" dirty="0"/>
              <a:t>JVM’nin ana görevleri : kod yüklemek, kod doğrulamak, kod yürütmek ve çalışma ortamı sağlamaktır.  </a:t>
            </a:r>
          </a:p>
        </p:txBody>
      </p:sp>
    </p:spTree>
    <p:extLst>
      <p:ext uri="{BB962C8B-B14F-4D97-AF65-F5344CB8AC3E}">
        <p14:creationId xmlns:p14="http://schemas.microsoft.com/office/powerpoint/2010/main" val="1358868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76821CC7-32B4-4129-8BED-2186D53284F3}"/>
              </a:ext>
            </a:extLst>
          </p:cNvPr>
          <p:cNvSpPr>
            <a:spLocks noGrp="1"/>
          </p:cNvSpPr>
          <p:nvPr>
            <p:ph type="title"/>
          </p:nvPr>
        </p:nvSpPr>
        <p:spPr/>
        <p:txBody>
          <a:bodyPr/>
          <a:lstStyle/>
          <a:p>
            <a:r>
              <a:rPr lang="tr-TR" dirty="0"/>
              <a:t>JRE ( JAVA RUNTIME ENVIROMENT)</a:t>
            </a:r>
            <a:br>
              <a:rPr lang="tr-TR" dirty="0"/>
            </a:br>
            <a:r>
              <a:rPr lang="tr-TR" dirty="0"/>
              <a:t>                         nedir ?</a:t>
            </a:r>
          </a:p>
        </p:txBody>
      </p:sp>
      <p:sp>
        <p:nvSpPr>
          <p:cNvPr id="3" name="İçerik Yer Tutucusu 2">
            <a:extLst>
              <a:ext uri="{FF2B5EF4-FFF2-40B4-BE49-F238E27FC236}">
                <a16:creationId xmlns:a16="http://schemas.microsoft.com/office/drawing/2014/main" xmlns="" id="{05B66903-8018-4FC4-919E-3E4D8CA7DEE2}"/>
              </a:ext>
            </a:extLst>
          </p:cNvPr>
          <p:cNvSpPr>
            <a:spLocks noGrp="1"/>
          </p:cNvSpPr>
          <p:nvPr>
            <p:ph idx="1"/>
          </p:nvPr>
        </p:nvSpPr>
        <p:spPr/>
        <p:txBody>
          <a:bodyPr/>
          <a:lstStyle/>
          <a:p>
            <a:r>
              <a:rPr lang="tr-TR" dirty="0"/>
              <a:t>JRE, Java uygulamaları geliştirmek için kullanılan bir dizi yazılım aracıdır.</a:t>
            </a:r>
          </a:p>
          <a:p>
            <a:r>
              <a:rPr lang="tr-TR" dirty="0"/>
              <a:t>Çalışma ortamı sağlamak için kullanılır.</a:t>
            </a:r>
          </a:p>
          <a:p>
            <a:r>
              <a:rPr lang="tr-TR" dirty="0"/>
              <a:t>JVM’nin uygulamasıdır.</a:t>
            </a:r>
          </a:p>
          <a:p>
            <a:r>
              <a:rPr lang="tr-TR" dirty="0"/>
              <a:t>Fiziksel olarak vardır.</a:t>
            </a:r>
          </a:p>
          <a:p>
            <a:r>
              <a:rPr lang="tr-TR" dirty="0"/>
              <a:t>JVM’nin çalışma zamanında kullandığı kütüphaneleri ve diğer dosyaları içerir.</a:t>
            </a:r>
          </a:p>
        </p:txBody>
      </p:sp>
    </p:spTree>
    <p:extLst>
      <p:ext uri="{BB962C8B-B14F-4D97-AF65-F5344CB8AC3E}">
        <p14:creationId xmlns:p14="http://schemas.microsoft.com/office/powerpoint/2010/main" val="2768427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A0A9F4D-DA1E-478F-83FB-FA7C2F705BE5}"/>
              </a:ext>
            </a:extLst>
          </p:cNvPr>
          <p:cNvSpPr>
            <a:spLocks noGrp="1"/>
          </p:cNvSpPr>
          <p:nvPr>
            <p:ph type="title"/>
          </p:nvPr>
        </p:nvSpPr>
        <p:spPr/>
        <p:txBody>
          <a:bodyPr/>
          <a:lstStyle/>
          <a:p>
            <a:r>
              <a:rPr lang="tr-TR" dirty="0"/>
              <a:t>       JDK (JAVA DEVELOPMENT KIT)</a:t>
            </a:r>
            <a:br>
              <a:rPr lang="tr-TR" dirty="0"/>
            </a:br>
            <a:r>
              <a:rPr lang="tr-TR" dirty="0"/>
              <a:t>                         nedir ?</a:t>
            </a:r>
          </a:p>
        </p:txBody>
      </p:sp>
      <p:sp>
        <p:nvSpPr>
          <p:cNvPr id="3" name="İçerik Yer Tutucusu 2">
            <a:extLst>
              <a:ext uri="{FF2B5EF4-FFF2-40B4-BE49-F238E27FC236}">
                <a16:creationId xmlns:a16="http://schemas.microsoft.com/office/drawing/2014/main" xmlns="" id="{4B90E275-0AB6-473D-81BE-370AD32F6248}"/>
              </a:ext>
            </a:extLst>
          </p:cNvPr>
          <p:cNvSpPr>
            <a:spLocks noGrp="1"/>
          </p:cNvSpPr>
          <p:nvPr>
            <p:ph idx="1"/>
          </p:nvPr>
        </p:nvSpPr>
        <p:spPr/>
        <p:txBody>
          <a:bodyPr/>
          <a:lstStyle/>
          <a:p>
            <a:r>
              <a:rPr lang="tr-TR" dirty="0"/>
              <a:t>JDK, Java uygulamaları geliştirmek için kullanılan bir yazılım geliştirme ortamıdır.</a:t>
            </a:r>
          </a:p>
          <a:p>
            <a:r>
              <a:rPr lang="tr-TR" dirty="0"/>
              <a:t>Fiziksel olarak vardır ve JRE geliştirme araçları içerir.</a:t>
            </a:r>
          </a:p>
          <a:p>
            <a:r>
              <a:rPr lang="tr-TR" dirty="0"/>
              <a:t>JDK’nın parçası olduğu platformlar : standart sürüm java platformu, enterprise edition java platformu ve mikro baskı java platformu.</a:t>
            </a:r>
          </a:p>
        </p:txBody>
      </p:sp>
    </p:spTree>
    <p:extLst>
      <p:ext uri="{BB962C8B-B14F-4D97-AF65-F5344CB8AC3E}">
        <p14:creationId xmlns:p14="http://schemas.microsoft.com/office/powerpoint/2010/main" val="1795568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BBE575A9-1C30-48B6-9C18-7A097E629304}"/>
              </a:ext>
            </a:extLst>
          </p:cNvPr>
          <p:cNvSpPr>
            <a:spLocks noGrp="1"/>
          </p:cNvSpPr>
          <p:nvPr>
            <p:ph type="title"/>
          </p:nvPr>
        </p:nvSpPr>
        <p:spPr/>
        <p:txBody>
          <a:bodyPr/>
          <a:lstStyle/>
          <a:p>
            <a:r>
              <a:rPr lang="tr-TR" dirty="0"/>
              <a:t>            JRE ve JDK’nın Farkları</a:t>
            </a:r>
          </a:p>
        </p:txBody>
      </p:sp>
      <p:graphicFrame>
        <p:nvGraphicFramePr>
          <p:cNvPr id="10" name="Tablo 10">
            <a:extLst>
              <a:ext uri="{FF2B5EF4-FFF2-40B4-BE49-F238E27FC236}">
                <a16:creationId xmlns:a16="http://schemas.microsoft.com/office/drawing/2014/main" xmlns="" id="{C80FEA51-B85C-4BF9-BF76-9B55EF7FFA5C}"/>
              </a:ext>
            </a:extLst>
          </p:cNvPr>
          <p:cNvGraphicFramePr>
            <a:graphicFrameLocks noGrp="1"/>
          </p:cNvGraphicFramePr>
          <p:nvPr>
            <p:ph idx="1"/>
            <p:extLst>
              <p:ext uri="{D42A27DB-BD31-4B8C-83A1-F6EECF244321}">
                <p14:modId xmlns:p14="http://schemas.microsoft.com/office/powerpoint/2010/main" val="3536310993"/>
              </p:ext>
            </p:extLst>
          </p:nvPr>
        </p:nvGraphicFramePr>
        <p:xfrm>
          <a:off x="1183583" y="1385589"/>
          <a:ext cx="8947150" cy="5212080"/>
        </p:xfrm>
        <a:graphic>
          <a:graphicData uri="http://schemas.openxmlformats.org/drawingml/2006/table">
            <a:tbl>
              <a:tblPr firstRow="1" bandRow="1">
                <a:tableStyleId>{5C22544A-7EE6-4342-B048-85BDC9FD1C3A}</a:tableStyleId>
              </a:tblPr>
              <a:tblGrid>
                <a:gridCol w="4471493">
                  <a:extLst>
                    <a:ext uri="{9D8B030D-6E8A-4147-A177-3AD203B41FA5}">
                      <a16:colId xmlns:a16="http://schemas.microsoft.com/office/drawing/2014/main" xmlns="" val="1420981936"/>
                    </a:ext>
                  </a:extLst>
                </a:gridCol>
                <a:gridCol w="4475657">
                  <a:extLst>
                    <a:ext uri="{9D8B030D-6E8A-4147-A177-3AD203B41FA5}">
                      <a16:colId xmlns:a16="http://schemas.microsoft.com/office/drawing/2014/main" xmlns="" val="780095553"/>
                    </a:ext>
                  </a:extLst>
                </a:gridCol>
              </a:tblGrid>
              <a:tr h="549398">
                <a:tc>
                  <a:txBody>
                    <a:bodyPr/>
                    <a:lstStyle/>
                    <a:p>
                      <a:r>
                        <a:rPr lang="tr-TR" sz="1800" b="1" i="0" kern="1200" dirty="0">
                          <a:solidFill>
                            <a:schemeClr val="lt1"/>
                          </a:solidFill>
                          <a:effectLst/>
                          <a:latin typeface="+mn-lt"/>
                          <a:ea typeface="+mn-ea"/>
                          <a:cs typeface="+mn-cs"/>
                        </a:rPr>
                        <a:t>JRE</a:t>
                      </a:r>
                      <a:br>
                        <a:rPr lang="tr-TR" sz="1800" b="1" i="0" kern="1200" dirty="0">
                          <a:solidFill>
                            <a:schemeClr val="lt1"/>
                          </a:solidFill>
                          <a:effectLst/>
                          <a:latin typeface="+mn-lt"/>
                          <a:ea typeface="+mn-ea"/>
                          <a:cs typeface="+mn-cs"/>
                        </a:rPr>
                      </a:br>
                      <a:r>
                        <a:rPr lang="tr-TR" sz="1800" b="1" i="0" kern="1200" dirty="0">
                          <a:solidFill>
                            <a:schemeClr val="lt1"/>
                          </a:solidFill>
                          <a:effectLst/>
                          <a:latin typeface="+mn-lt"/>
                          <a:ea typeface="+mn-ea"/>
                          <a:cs typeface="+mn-cs"/>
                        </a:rPr>
                        <a:t>(Java Runtime environment)</a:t>
                      </a:r>
                      <a:endParaRPr lang="tr-TR" dirty="0"/>
                    </a:p>
                  </a:txBody>
                  <a:tcPr/>
                </a:tc>
                <a:tc>
                  <a:txBody>
                    <a:bodyPr/>
                    <a:lstStyle/>
                    <a:p>
                      <a:r>
                        <a:rPr lang="tr-TR" sz="1800" b="1" i="0" kern="1200" dirty="0">
                          <a:solidFill>
                            <a:schemeClr val="lt1"/>
                          </a:solidFill>
                          <a:effectLst/>
                          <a:latin typeface="+mn-lt"/>
                          <a:ea typeface="+mn-ea"/>
                          <a:cs typeface="+mn-cs"/>
                        </a:rPr>
                        <a:t>JDK</a:t>
                      </a:r>
                      <a:br>
                        <a:rPr lang="tr-TR" sz="1800" b="1" i="0" kern="1200" dirty="0">
                          <a:solidFill>
                            <a:schemeClr val="lt1"/>
                          </a:solidFill>
                          <a:effectLst/>
                          <a:latin typeface="+mn-lt"/>
                          <a:ea typeface="+mn-ea"/>
                          <a:cs typeface="+mn-cs"/>
                        </a:rPr>
                      </a:br>
                      <a:r>
                        <a:rPr lang="tr-TR" sz="1800" b="1" i="0" kern="1200" dirty="0">
                          <a:solidFill>
                            <a:schemeClr val="lt1"/>
                          </a:solidFill>
                          <a:effectLst/>
                          <a:latin typeface="+mn-lt"/>
                          <a:ea typeface="+mn-ea"/>
                          <a:cs typeface="+mn-cs"/>
                        </a:rPr>
                        <a:t>(Java Geliştirme Seti)</a:t>
                      </a:r>
                      <a:endParaRPr lang="tr-TR" dirty="0"/>
                    </a:p>
                  </a:txBody>
                  <a:tcPr/>
                </a:tc>
                <a:extLst>
                  <a:ext uri="{0D108BD9-81ED-4DB2-BD59-A6C34878D82A}">
                    <a16:rowId xmlns:a16="http://schemas.microsoft.com/office/drawing/2014/main" xmlns="" val="1057718566"/>
                  </a:ext>
                </a:extLst>
              </a:tr>
              <a:tr h="784855">
                <a:tc>
                  <a:txBody>
                    <a:bodyPr/>
                    <a:lstStyle/>
                    <a:p>
                      <a:r>
                        <a:rPr lang="tr-TR" sz="1800" b="0" i="0" kern="1200" dirty="0">
                          <a:solidFill>
                            <a:schemeClr val="dk1"/>
                          </a:solidFill>
                          <a:effectLst/>
                          <a:latin typeface="+mn-lt"/>
                          <a:ea typeface="+mn-ea"/>
                          <a:cs typeface="+mn-cs"/>
                        </a:rPr>
                        <a:t>Java programlarını uygulamakta olan bir Java Sanal Makine* uygulamasıdır.</a:t>
                      </a:r>
                      <a:endParaRPr lang="tr-TR" dirty="0"/>
                    </a:p>
                  </a:txBody>
                  <a:tcPr/>
                </a:tc>
                <a:tc>
                  <a:txBody>
                    <a:bodyPr/>
                    <a:lstStyle/>
                    <a:p>
                      <a:r>
                        <a:rPr lang="tr-TR" sz="1800" b="0" i="0" kern="1200" dirty="0">
                          <a:solidFill>
                            <a:schemeClr val="dk1"/>
                          </a:solidFill>
                          <a:effectLst/>
                          <a:latin typeface="+mn-lt"/>
                          <a:ea typeface="+mn-ea"/>
                          <a:cs typeface="+mn-cs"/>
                        </a:rPr>
                        <a:t>Java tabanlı uygulamaları geliştirmek için kullanabileceğiniz bir yazılım paketidir.</a:t>
                      </a:r>
                      <a:endParaRPr lang="tr-TR" dirty="0"/>
                    </a:p>
                  </a:txBody>
                  <a:tcPr/>
                </a:tc>
                <a:extLst>
                  <a:ext uri="{0D108BD9-81ED-4DB2-BD59-A6C34878D82A}">
                    <a16:rowId xmlns:a16="http://schemas.microsoft.com/office/drawing/2014/main" xmlns="" val="1521932854"/>
                  </a:ext>
                </a:extLst>
              </a:tr>
              <a:tr h="784855">
                <a:tc>
                  <a:txBody>
                    <a:bodyPr/>
                    <a:lstStyle/>
                    <a:p>
                      <a:r>
                        <a:rPr lang="tr-TR" sz="1800" b="0" i="0" kern="1200" dirty="0">
                          <a:solidFill>
                            <a:schemeClr val="dk1"/>
                          </a:solidFill>
                          <a:effectLst/>
                          <a:latin typeface="+mn-lt"/>
                          <a:ea typeface="+mn-ea"/>
                          <a:cs typeface="+mn-cs"/>
                        </a:rPr>
                        <a:t>Java Runtime Environment, java programlarını çalıştırmak için gereken bir eklentidir.</a:t>
                      </a:r>
                      <a:endParaRPr lang="tr-TR" dirty="0"/>
                    </a:p>
                  </a:txBody>
                  <a:tcPr/>
                </a:tc>
                <a:tc>
                  <a:txBody>
                    <a:bodyPr/>
                    <a:lstStyle/>
                    <a:p>
                      <a:r>
                        <a:rPr lang="tr-TR" sz="1800" b="0" i="0" kern="1200" dirty="0">
                          <a:solidFill>
                            <a:schemeClr val="dk1"/>
                          </a:solidFill>
                          <a:effectLst/>
                          <a:latin typeface="+mn-lt"/>
                          <a:ea typeface="+mn-ea"/>
                          <a:cs typeface="+mn-cs"/>
                        </a:rPr>
                        <a:t>Java uygulamalarını geliştirmek için Java Geliştirme Seti gerekir.</a:t>
                      </a:r>
                      <a:endParaRPr lang="tr-TR" dirty="0"/>
                    </a:p>
                  </a:txBody>
                  <a:tcPr/>
                </a:tc>
                <a:extLst>
                  <a:ext uri="{0D108BD9-81ED-4DB2-BD59-A6C34878D82A}">
                    <a16:rowId xmlns:a16="http://schemas.microsoft.com/office/drawing/2014/main" xmlns="" val="3088807251"/>
                  </a:ext>
                </a:extLst>
              </a:tr>
              <a:tr h="784855">
                <a:tc>
                  <a:txBody>
                    <a:bodyPr/>
                    <a:lstStyle/>
                    <a:p>
                      <a:r>
                        <a:rPr lang="tr-TR" sz="1800" b="0" i="0" kern="1200" dirty="0">
                          <a:solidFill>
                            <a:schemeClr val="dk1"/>
                          </a:solidFill>
                          <a:effectLst/>
                          <a:latin typeface="+mn-lt"/>
                          <a:ea typeface="+mn-ea"/>
                          <a:cs typeface="+mn-cs"/>
                        </a:rPr>
                        <a:t>JRE, JDK'dan daha küçüktür, bu nedenle daha az Disk alanı gerektirir.</a:t>
                      </a:r>
                      <a:endParaRPr lang="tr-TR" dirty="0"/>
                    </a:p>
                  </a:txBody>
                  <a:tcPr/>
                </a:tc>
                <a:tc>
                  <a:txBody>
                    <a:bodyPr/>
                    <a:lstStyle/>
                    <a:p>
                      <a:r>
                        <a:rPr lang="tr-TR" sz="1800" b="0" i="0" kern="1200" dirty="0">
                          <a:solidFill>
                            <a:schemeClr val="dk1"/>
                          </a:solidFill>
                          <a:effectLst/>
                          <a:latin typeface="+mn-lt"/>
                          <a:ea typeface="+mn-ea"/>
                          <a:cs typeface="+mn-cs"/>
                        </a:rPr>
                        <a:t>JDK, JRE ile birlikte çeşitli geliştirme araçları da içerdiği için daha fazla Disk alanı gerektirir.</a:t>
                      </a:r>
                      <a:endParaRPr lang="tr-TR" dirty="0"/>
                    </a:p>
                  </a:txBody>
                  <a:tcPr/>
                </a:tc>
                <a:extLst>
                  <a:ext uri="{0D108BD9-81ED-4DB2-BD59-A6C34878D82A}">
                    <a16:rowId xmlns:a16="http://schemas.microsoft.com/office/drawing/2014/main" xmlns="" val="34716499"/>
                  </a:ext>
                </a:extLst>
              </a:tr>
              <a:tr h="125576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tr-TR" sz="1800" b="0" i="0" kern="1200" dirty="0">
                          <a:solidFill>
                            <a:schemeClr val="dk1"/>
                          </a:solidFill>
                          <a:effectLst/>
                          <a:latin typeface="+mn-lt"/>
                          <a:ea typeface="+mn-ea"/>
                          <a:cs typeface="+mn-cs"/>
                        </a:rPr>
                        <a:t>JVM, Core kitaplıkları ve Java yazılımında yazılan uygulamaları ve küçük uygulamaları çalıştırmak için diğer ek bileşenleri içerir.</a:t>
                      </a:r>
                      <a:endParaRPr lang="tr-TR" dirty="0"/>
                    </a:p>
                    <a:p>
                      <a:endParaRPr lang="tr-TR" dirty="0"/>
                    </a:p>
                  </a:txBody>
                  <a:tcPr/>
                </a:tc>
                <a:tc>
                  <a:txBody>
                    <a:bodyPr/>
                    <a:lstStyle/>
                    <a:p>
                      <a:r>
                        <a:rPr lang="tr-TR" sz="1800" b="0" i="0" kern="1200" dirty="0">
                          <a:solidFill>
                            <a:schemeClr val="dk1"/>
                          </a:solidFill>
                          <a:effectLst/>
                          <a:latin typeface="+mn-lt"/>
                          <a:ea typeface="+mn-ea"/>
                          <a:cs typeface="+mn-cs"/>
                        </a:rPr>
                        <a:t>JRE, API sınıfları seti, Java derleyici, Webstart ve Java uygulamalarını ve küçük uygulamalarını yazmak için gereken ek dosyaları içerir.</a:t>
                      </a:r>
                      <a:endParaRPr lang="tr-TR" dirty="0"/>
                    </a:p>
                  </a:txBody>
                  <a:tcPr/>
                </a:tc>
                <a:extLst>
                  <a:ext uri="{0D108BD9-81ED-4DB2-BD59-A6C34878D82A}">
                    <a16:rowId xmlns:a16="http://schemas.microsoft.com/office/drawing/2014/main" xmlns="" val="3150387368"/>
                  </a:ext>
                </a:extLst>
              </a:tr>
              <a:tr h="313942">
                <a:tc>
                  <a:txBody>
                    <a:bodyPr/>
                    <a:lstStyle/>
                    <a:p>
                      <a:endParaRPr lang="tr-TR" dirty="0"/>
                    </a:p>
                  </a:txBody>
                  <a:tcPr/>
                </a:tc>
                <a:tc>
                  <a:txBody>
                    <a:bodyPr/>
                    <a:lstStyle/>
                    <a:p>
                      <a:endParaRPr lang="tr-TR" dirty="0"/>
                    </a:p>
                  </a:txBody>
                  <a:tcPr/>
                </a:tc>
                <a:extLst>
                  <a:ext uri="{0D108BD9-81ED-4DB2-BD59-A6C34878D82A}">
                    <a16:rowId xmlns:a16="http://schemas.microsoft.com/office/drawing/2014/main" xmlns="" val="3954663171"/>
                  </a:ext>
                </a:extLst>
              </a:tr>
            </a:tbl>
          </a:graphicData>
        </a:graphic>
      </p:graphicFrame>
    </p:spTree>
    <p:extLst>
      <p:ext uri="{BB962C8B-B14F-4D97-AF65-F5344CB8AC3E}">
        <p14:creationId xmlns:p14="http://schemas.microsoft.com/office/powerpoint/2010/main" val="3909046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534A02B5-35B4-4F07-BC2A-ED6BE2CC04D3}"/>
              </a:ext>
            </a:extLst>
          </p:cNvPr>
          <p:cNvSpPr>
            <a:spLocks noGrp="1"/>
          </p:cNvSpPr>
          <p:nvPr>
            <p:ph type="title"/>
          </p:nvPr>
        </p:nvSpPr>
        <p:spPr/>
        <p:txBody>
          <a:bodyPr/>
          <a:lstStyle/>
          <a:p>
            <a:r>
              <a:rPr lang="tr-TR" dirty="0">
                <a:solidFill>
                  <a:srgbClr val="FFFF00"/>
                </a:solidFill>
              </a:rPr>
              <a:t>Java 5 İle Gelen Özellikler</a:t>
            </a:r>
          </a:p>
        </p:txBody>
      </p:sp>
      <p:sp>
        <p:nvSpPr>
          <p:cNvPr id="3" name="İçerik Yer Tutucusu 2">
            <a:extLst>
              <a:ext uri="{FF2B5EF4-FFF2-40B4-BE49-F238E27FC236}">
                <a16:creationId xmlns:a16="http://schemas.microsoft.com/office/drawing/2014/main" xmlns="" id="{6F729352-FF8C-4B71-9193-7FB81285FDAE}"/>
              </a:ext>
            </a:extLst>
          </p:cNvPr>
          <p:cNvSpPr>
            <a:spLocks noGrp="1"/>
          </p:cNvSpPr>
          <p:nvPr>
            <p:ph idx="1"/>
          </p:nvPr>
        </p:nvSpPr>
        <p:spPr/>
        <p:txBody>
          <a:bodyPr/>
          <a:lstStyle/>
          <a:p>
            <a:r>
              <a:rPr lang="tr-TR" b="0" i="0" dirty="0">
                <a:effectLst/>
                <a:latin typeface="arial" panose="020B0604020202020204" pitchFamily="34" charset="0"/>
              </a:rPr>
              <a:t>Generic yapılar.</a:t>
            </a:r>
          </a:p>
          <a:p>
            <a:r>
              <a:rPr lang="tr-TR" b="0" i="0" dirty="0">
                <a:effectLst/>
                <a:latin typeface="arial" panose="020B0604020202020204" pitchFamily="34" charset="0"/>
              </a:rPr>
              <a:t>Autoboxing/Unboxing.</a:t>
            </a:r>
          </a:p>
          <a:p>
            <a:r>
              <a:rPr lang="tr-TR" b="0" i="0" dirty="0">
                <a:effectLst/>
                <a:latin typeface="arial" panose="020B0604020202020204" pitchFamily="34" charset="0"/>
              </a:rPr>
              <a:t>Gelişmiş for döngüsü</a:t>
            </a:r>
          </a:p>
          <a:p>
            <a:r>
              <a:rPr lang="tr-TR" b="0" i="0" dirty="0">
                <a:effectLst/>
                <a:latin typeface="arial" panose="020B0604020202020204" pitchFamily="34" charset="0"/>
              </a:rPr>
              <a:t>Typesafe Enum (Güvenli sıralama yapıları)</a:t>
            </a:r>
          </a:p>
          <a:p>
            <a:r>
              <a:rPr lang="tr-TR" b="0" i="0" dirty="0">
                <a:effectLst/>
                <a:latin typeface="arial" panose="020B0604020202020204" pitchFamily="34" charset="0"/>
              </a:rPr>
              <a:t>Varargs (Değişken sayıda argüman)</a:t>
            </a:r>
          </a:p>
          <a:p>
            <a:r>
              <a:rPr lang="tr-TR" b="0" i="0" dirty="0">
                <a:effectLst/>
                <a:latin typeface="arial" panose="020B0604020202020204" pitchFamily="34" charset="0"/>
              </a:rPr>
              <a:t>Static Import.</a:t>
            </a:r>
          </a:p>
          <a:p>
            <a:r>
              <a:rPr lang="tr-TR" b="0" i="0" dirty="0">
                <a:effectLst/>
                <a:latin typeface="arial" panose="020B0604020202020204" pitchFamily="34" charset="0"/>
              </a:rPr>
              <a:t>Metadata (Annotations)</a:t>
            </a:r>
          </a:p>
          <a:p>
            <a:endParaRPr lang="tr-TR" dirty="0"/>
          </a:p>
        </p:txBody>
      </p:sp>
    </p:spTree>
    <p:extLst>
      <p:ext uri="{BB962C8B-B14F-4D97-AF65-F5344CB8AC3E}">
        <p14:creationId xmlns:p14="http://schemas.microsoft.com/office/powerpoint/2010/main" val="40168961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66</TotalTime>
  <Words>494</Words>
  <Application>Microsoft Office PowerPoint</Application>
  <PresentationFormat>Geniş ekran</PresentationFormat>
  <Paragraphs>52</Paragraphs>
  <Slides>9</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9</vt:i4>
      </vt:variant>
    </vt:vector>
  </HeadingPairs>
  <TitlesOfParts>
    <vt:vector size="14" baseType="lpstr">
      <vt:lpstr>Arial</vt:lpstr>
      <vt:lpstr>Arial</vt:lpstr>
      <vt:lpstr>Century Gothic</vt:lpstr>
      <vt:lpstr>Wingdings 3</vt:lpstr>
      <vt:lpstr>İyon</vt:lpstr>
      <vt:lpstr>   JAVA 1 Mayıs           Ödevi </vt:lpstr>
      <vt:lpstr>Java’nın özellikleri ve diğer dillerden farkı </vt:lpstr>
      <vt:lpstr>Interpreter nedir ?</vt:lpstr>
      <vt:lpstr>Compiler nedir ?</vt:lpstr>
      <vt:lpstr>  JVM (JAVA VIRTUAL MACHINE)                  nedir ?</vt:lpstr>
      <vt:lpstr>JRE ( JAVA RUNTIME ENVIROMENT)                          nedir ?</vt:lpstr>
      <vt:lpstr>       JDK (JAVA DEVELOPMENT KIT)                          nedir ?</vt:lpstr>
      <vt:lpstr>            JRE ve JDK’nın Farkları</vt:lpstr>
      <vt:lpstr>Java 5 İle Gelen Özellikler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JAVA 1 Mayıs           Ödevi </dc:title>
  <dc:creator>Ali Gülşan</dc:creator>
  <cp:lastModifiedBy>Microsoft hesabı</cp:lastModifiedBy>
  <cp:revision>15</cp:revision>
  <dcterms:created xsi:type="dcterms:W3CDTF">2021-05-01T22:26:18Z</dcterms:created>
  <dcterms:modified xsi:type="dcterms:W3CDTF">2021-05-02T11:04:20Z</dcterms:modified>
</cp:coreProperties>
</file>