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ÖDEV 1" id="{68F44A0D-31C3-4CB6-A4B8-7234F7EAA7E5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076" autoAdjust="0"/>
  </p:normalViewPr>
  <p:slideViewPr>
    <p:cSldViewPr snapToGrid="0">
      <p:cViewPr varScale="1">
        <p:scale>
          <a:sx n="96" d="100"/>
          <a:sy n="96" d="100"/>
        </p:scale>
        <p:origin x="10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E5C3-60FA-4D0F-9C45-C6FF8A8E6560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5444C-9BF0-484E-A5C7-2D3D18BAE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356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Dağıtık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sistem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birden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fazla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bilgisayar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ve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veya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sunucunun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birbirleri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arasında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iletişim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kurması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ve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birbirleri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ile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replika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şekilde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bir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ağ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bütünü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olarak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çalışmasına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denir</a:t>
            </a:r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5444C-9BF0-484E-A5C7-2D3D18BAE57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523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5444C-9BF0-484E-A5C7-2D3D18BAE57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540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5D02-701C-44EB-A4AC-37A5EA2631A1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6288-EA5B-4B2D-8F7A-2F51041DD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65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5D02-701C-44EB-A4AC-37A5EA2631A1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6288-EA5B-4B2D-8F7A-2F51041DD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38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5D02-701C-44EB-A4AC-37A5EA2631A1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6288-EA5B-4B2D-8F7A-2F51041DD4AF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510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5D02-701C-44EB-A4AC-37A5EA2631A1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6288-EA5B-4B2D-8F7A-2F51041DD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363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5D02-701C-44EB-A4AC-37A5EA2631A1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6288-EA5B-4B2D-8F7A-2F51041DD4AF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5983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5D02-701C-44EB-A4AC-37A5EA2631A1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6288-EA5B-4B2D-8F7A-2F51041DD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507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5D02-701C-44EB-A4AC-37A5EA2631A1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6288-EA5B-4B2D-8F7A-2F51041DD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73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5D02-701C-44EB-A4AC-37A5EA2631A1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6288-EA5B-4B2D-8F7A-2F51041DD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70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5D02-701C-44EB-A4AC-37A5EA2631A1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6288-EA5B-4B2D-8F7A-2F51041DD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93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5D02-701C-44EB-A4AC-37A5EA2631A1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6288-EA5B-4B2D-8F7A-2F51041DD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952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5D02-701C-44EB-A4AC-37A5EA2631A1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6288-EA5B-4B2D-8F7A-2F51041DD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48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5D02-701C-44EB-A4AC-37A5EA2631A1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6288-EA5B-4B2D-8F7A-2F51041DD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43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5D02-701C-44EB-A4AC-37A5EA2631A1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6288-EA5B-4B2D-8F7A-2F51041DD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52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5D02-701C-44EB-A4AC-37A5EA2631A1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6288-EA5B-4B2D-8F7A-2F51041DD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05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5D02-701C-44EB-A4AC-37A5EA2631A1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6288-EA5B-4B2D-8F7A-2F51041DD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1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5D02-701C-44EB-A4AC-37A5EA2631A1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6288-EA5B-4B2D-8F7A-2F51041DD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06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D5D02-701C-44EB-A4AC-37A5EA2631A1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7AE6288-EA5B-4B2D-8F7A-2F51041DD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20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pediaa.com/what-is-the-difference-between-machine-code-and-assembly-la" TargetMode="External"/><Relationship Id="rId3" Type="http://schemas.openxmlformats.org/officeDocument/2006/relationships/hyperlink" Target="https://www.w3schools.com/java/java_intro.asp" TargetMode="External"/><Relationship Id="rId7" Type="http://schemas.openxmlformats.org/officeDocument/2006/relationships/hyperlink" Target="https://lambda.uta.edu/cse5317/notes/node3.html" TargetMode="External"/><Relationship Id="rId2" Type="http://schemas.openxmlformats.org/officeDocument/2006/relationships/hyperlink" Target="https://java.com/en/download/help/whatis_java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tpoint.com/java-interpreter" TargetMode="External"/><Relationship Id="rId11" Type="http://schemas.openxmlformats.org/officeDocument/2006/relationships/hyperlink" Target="https://kodveus.blogspot.com/2007/06/java-6-yenilikleri.html" TargetMode="External"/><Relationship Id="rId5" Type="http://schemas.openxmlformats.org/officeDocument/2006/relationships/hyperlink" Target="https://compscicentral.com/how-is-java-different-from-other-languages/#:~:text=The%20main%20difference%20between%20Java,Java%20Virtual%20Machine%20(JVM).&amp;text=This%20includes%20C%2C%20C%23%2C%20C,Javascript%2C%20Ruby%2C%20and%20Python." TargetMode="External"/><Relationship Id="rId10" Type="http://schemas.openxmlformats.org/officeDocument/2006/relationships/hyperlink" Target="http://www.csharpnedir.com/articles/read/?id=629" TargetMode="External"/><Relationship Id="rId4" Type="http://schemas.openxmlformats.org/officeDocument/2006/relationships/hyperlink" Target="https://acikders.ankara.edu.tr/mod/resource/view.php?id=128391#:~:text=Da%C4%9F%C4%B1t%C4%B1k%20sistem%2C%20birden%20fazla%20bilgisayar,a%C4%9F%20b%C3%BCt%C3%BCn%C3%BC%20olarak%20%C3%A7al%C4%B1%C5%9Fmas%C4%B1na%20denir.&amp;text=Da%C4%9F%C4%B1t%C4%B1k%20sistem%2C%20bir%20a%C4%9F%20%C3%BCzerine,ve%20kullan%C4%B1c%C4%B1%20a%C3%A7%C4%B1s%C4%B1ndan%20saydaml%C4%B1k%20sa%C4%9Flan%C4%B1r." TargetMode="External"/><Relationship Id="rId9" Type="http://schemas.openxmlformats.org/officeDocument/2006/relationships/hyperlink" Target="https://www.javatpoint.com/difference-between-jdk-jre-and-jv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2A4414DC-8105-49F7-969B-DAF040FE1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Ödev 1</a:t>
            </a:r>
            <a:endParaRPr lang="en-GB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xmlns="" id="{AF45BC64-5714-4669-81B0-640DAB2494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Birce </a:t>
            </a:r>
            <a:r>
              <a:rPr lang="tr-TR"/>
              <a:t>Tanıl </a:t>
            </a:r>
            <a:r>
              <a:rPr lang="tr-TR" smtClean="0"/>
              <a:t>Alptekin</a:t>
            </a:r>
          </a:p>
          <a:p>
            <a:r>
              <a:rPr lang="tr-TR" smtClean="0"/>
              <a:t>2 Mayıs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592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CA7726E7-C57F-4925-A133-48999EF6B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JAVA 5 ÖZELLİKLERİ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E428864D-B9BD-4AC3-BD0D-36A1ED5FB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255264"/>
          </a:xfrm>
        </p:spPr>
        <p:txBody>
          <a:bodyPr/>
          <a:lstStyle/>
          <a:p>
            <a:r>
              <a:rPr lang="en-GB" dirty="0"/>
              <a:t>Generic </a:t>
            </a:r>
            <a:r>
              <a:rPr lang="en-GB" dirty="0" err="1"/>
              <a:t>yapılar</a:t>
            </a:r>
            <a:endParaRPr lang="en-GB" dirty="0"/>
          </a:p>
          <a:p>
            <a:r>
              <a:rPr lang="en-GB" dirty="0"/>
              <a:t>Autoboxing/Unboxing</a:t>
            </a:r>
          </a:p>
          <a:p>
            <a:r>
              <a:rPr lang="en-GB" dirty="0" err="1"/>
              <a:t>Gelişmiş</a:t>
            </a:r>
            <a:r>
              <a:rPr lang="en-GB" dirty="0"/>
              <a:t> for </a:t>
            </a:r>
            <a:r>
              <a:rPr lang="en-GB" dirty="0" err="1"/>
              <a:t>döngüsü</a:t>
            </a:r>
            <a:endParaRPr lang="en-GB" dirty="0"/>
          </a:p>
          <a:p>
            <a:r>
              <a:rPr lang="en-GB" dirty="0" err="1"/>
              <a:t>Güvenli</a:t>
            </a:r>
            <a:r>
              <a:rPr lang="en-GB" dirty="0"/>
              <a:t> </a:t>
            </a:r>
            <a:r>
              <a:rPr lang="en-GB" dirty="0" err="1"/>
              <a:t>sıralama</a:t>
            </a:r>
            <a:r>
              <a:rPr lang="en-GB" dirty="0"/>
              <a:t> </a:t>
            </a:r>
            <a:r>
              <a:rPr lang="en-GB" dirty="0" err="1"/>
              <a:t>yapıları</a:t>
            </a:r>
            <a:endParaRPr lang="en-GB" dirty="0"/>
          </a:p>
          <a:p>
            <a:r>
              <a:rPr lang="en-GB" dirty="0" err="1"/>
              <a:t>Değişken</a:t>
            </a:r>
            <a:r>
              <a:rPr lang="en-GB" dirty="0"/>
              <a:t> </a:t>
            </a:r>
            <a:r>
              <a:rPr lang="en-GB" dirty="0" err="1"/>
              <a:t>sayıda</a:t>
            </a:r>
            <a:r>
              <a:rPr lang="en-GB" dirty="0"/>
              <a:t> </a:t>
            </a:r>
            <a:r>
              <a:rPr lang="en-GB" dirty="0" err="1"/>
              <a:t>argüman</a:t>
            </a:r>
            <a:r>
              <a:rPr lang="tr-TR" dirty="0"/>
              <a:t> (</a:t>
            </a:r>
            <a:r>
              <a:rPr lang="tr-TR" dirty="0" err="1"/>
              <a:t>Varargs</a:t>
            </a:r>
            <a:r>
              <a:rPr lang="tr-TR" dirty="0"/>
              <a:t>)</a:t>
            </a:r>
            <a:endParaRPr lang="en-GB" dirty="0"/>
          </a:p>
          <a:p>
            <a:r>
              <a:rPr lang="en-GB" dirty="0"/>
              <a:t>Static Import</a:t>
            </a:r>
          </a:p>
          <a:p>
            <a:r>
              <a:rPr lang="en-GB" dirty="0"/>
              <a:t>Metadata (Annotations)</a:t>
            </a:r>
          </a:p>
        </p:txBody>
      </p:sp>
    </p:spTree>
    <p:extLst>
      <p:ext uri="{BB962C8B-B14F-4D97-AF65-F5344CB8AC3E}">
        <p14:creationId xmlns:p14="http://schemas.microsoft.com/office/powerpoint/2010/main" val="267150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A8EC0199-7439-49CB-97E6-735C0A73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JAVA 6 ÖZELLİKLERİ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EF0BA6F-DE05-4DAF-8E61-96E317727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05050"/>
            <a:ext cx="7729728" cy="4000500"/>
          </a:xfrm>
        </p:spPr>
        <p:txBody>
          <a:bodyPr>
            <a:normAutofit/>
          </a:bodyPr>
          <a:lstStyle/>
          <a:p>
            <a:r>
              <a:rPr lang="tr-TR" dirty="0"/>
              <a:t>I/O’da değişimler</a:t>
            </a:r>
          </a:p>
          <a:p>
            <a:r>
              <a:rPr lang="tr-TR" dirty="0"/>
              <a:t>Koleksiyonlarda yenilikler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/>
              <a:t>Başarı </a:t>
            </a:r>
            <a:r>
              <a:rPr lang="tr-TR" dirty="0" err="1"/>
              <a:t>arttırımları</a:t>
            </a:r>
            <a:r>
              <a:rPr lang="tr-TR" dirty="0"/>
              <a:t>, yeni </a:t>
            </a:r>
            <a:r>
              <a:rPr lang="tr-TR" dirty="0" err="1"/>
              <a:t>metodlar</a:t>
            </a:r>
            <a:r>
              <a:rPr lang="tr-TR" dirty="0"/>
              <a:t>, yeni koleksiyon arabirimleri</a:t>
            </a:r>
          </a:p>
          <a:p>
            <a:r>
              <a:rPr lang="tr-TR" dirty="0" err="1"/>
              <a:t>jar</a:t>
            </a:r>
            <a:r>
              <a:rPr lang="tr-TR" dirty="0"/>
              <a:t> ve </a:t>
            </a:r>
            <a:r>
              <a:rPr lang="tr-TR" dirty="0" err="1"/>
              <a:t>zip</a:t>
            </a:r>
            <a:r>
              <a:rPr lang="tr-TR" dirty="0"/>
              <a:t> değişiklikleri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err="1"/>
              <a:t>Açılan</a:t>
            </a:r>
            <a:r>
              <a:rPr lang="en-GB" dirty="0"/>
              <a:t> jar </a:t>
            </a:r>
            <a:r>
              <a:rPr lang="en-GB" dirty="0" err="1"/>
              <a:t>dosyasındaki</a:t>
            </a:r>
            <a:r>
              <a:rPr lang="en-GB" dirty="0"/>
              <a:t> </a:t>
            </a:r>
            <a:r>
              <a:rPr lang="en-GB" dirty="0" err="1"/>
              <a:t>dosyaların</a:t>
            </a:r>
            <a:r>
              <a:rPr lang="en-GB" dirty="0"/>
              <a:t> zaman </a:t>
            </a:r>
            <a:r>
              <a:rPr lang="en-GB" dirty="0" err="1"/>
              <a:t>bilgisi</a:t>
            </a:r>
            <a:r>
              <a:rPr lang="en-GB" dirty="0"/>
              <a:t> </a:t>
            </a:r>
            <a:r>
              <a:rPr lang="en-GB" dirty="0" err="1"/>
              <a:t>olarak</a:t>
            </a:r>
            <a:r>
              <a:rPr lang="en-GB" dirty="0"/>
              <a:t> </a:t>
            </a:r>
            <a:r>
              <a:rPr lang="en-GB" dirty="0" err="1"/>
              <a:t>açılma</a:t>
            </a:r>
            <a:r>
              <a:rPr lang="en-GB" dirty="0"/>
              <a:t> </a:t>
            </a:r>
            <a:r>
              <a:rPr lang="en-GB" dirty="0" err="1"/>
              <a:t>zamanı</a:t>
            </a:r>
            <a:r>
              <a:rPr lang="en-GB" dirty="0"/>
              <a:t> </a:t>
            </a:r>
            <a:r>
              <a:rPr lang="en-GB" dirty="0" err="1"/>
              <a:t>yerine</a:t>
            </a:r>
            <a:r>
              <a:rPr lang="en-GB" dirty="0"/>
              <a:t> </a:t>
            </a:r>
            <a:r>
              <a:rPr lang="en-GB" dirty="0" err="1"/>
              <a:t>diğer</a:t>
            </a:r>
            <a:r>
              <a:rPr lang="en-GB" dirty="0"/>
              <a:t> </a:t>
            </a:r>
            <a:r>
              <a:rPr lang="en-GB" dirty="0" err="1"/>
              <a:t>araçlardaki</a:t>
            </a:r>
            <a:r>
              <a:rPr lang="en-GB" dirty="0"/>
              <a:t> </a:t>
            </a:r>
            <a:r>
              <a:rPr lang="en-GB" dirty="0" err="1"/>
              <a:t>gibi</a:t>
            </a:r>
            <a:r>
              <a:rPr lang="en-GB" dirty="0"/>
              <a:t> </a:t>
            </a:r>
            <a:r>
              <a:rPr lang="en-GB" dirty="0" err="1"/>
              <a:t>dosyaların</a:t>
            </a:r>
            <a:r>
              <a:rPr lang="en-GB" dirty="0"/>
              <a:t> </a:t>
            </a:r>
            <a:r>
              <a:rPr lang="en-GB" dirty="0" err="1"/>
              <a:t>zamanı</a:t>
            </a:r>
            <a:r>
              <a:rPr lang="en-GB" dirty="0"/>
              <a:t> </a:t>
            </a:r>
            <a:r>
              <a:rPr lang="en-GB" dirty="0" err="1"/>
              <a:t>kullanılmaya</a:t>
            </a:r>
            <a:r>
              <a:rPr lang="en-GB" dirty="0"/>
              <a:t> </a:t>
            </a:r>
            <a:r>
              <a:rPr lang="en-GB" dirty="0" err="1"/>
              <a:t>başlandı</a:t>
            </a:r>
            <a:r>
              <a:rPr lang="en-GB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err="1"/>
              <a:t>Açık</a:t>
            </a:r>
            <a:r>
              <a:rPr lang="en-GB" dirty="0"/>
              <a:t> zip </a:t>
            </a:r>
            <a:r>
              <a:rPr lang="en-GB" dirty="0" err="1"/>
              <a:t>dosyalarının</a:t>
            </a:r>
            <a:r>
              <a:rPr lang="en-GB" dirty="0"/>
              <a:t> </a:t>
            </a:r>
            <a:r>
              <a:rPr lang="en-GB" dirty="0" err="1"/>
              <a:t>sayısındaki</a:t>
            </a:r>
            <a:r>
              <a:rPr lang="en-GB" dirty="0"/>
              <a:t> 2036 </a:t>
            </a:r>
            <a:r>
              <a:rPr lang="en-GB" dirty="0" err="1"/>
              <a:t>üst</a:t>
            </a:r>
            <a:r>
              <a:rPr lang="en-GB" dirty="0"/>
              <a:t> </a:t>
            </a:r>
            <a:r>
              <a:rPr lang="en-GB" dirty="0" err="1"/>
              <a:t>sınırı</a:t>
            </a:r>
            <a:r>
              <a:rPr lang="en-GB" dirty="0"/>
              <a:t> </a:t>
            </a:r>
            <a:r>
              <a:rPr lang="en-GB" dirty="0" err="1"/>
              <a:t>kaldırıldı</a:t>
            </a:r>
            <a:r>
              <a:rPr lang="en-GB" dirty="0"/>
              <a:t>. </a:t>
            </a:r>
            <a:r>
              <a:rPr lang="en-GB" dirty="0" err="1"/>
              <a:t>Artık</a:t>
            </a:r>
            <a:r>
              <a:rPr lang="en-GB" dirty="0"/>
              <a:t> </a:t>
            </a:r>
            <a:r>
              <a:rPr lang="en-GB" dirty="0" err="1"/>
              <a:t>platformun</a:t>
            </a:r>
            <a:r>
              <a:rPr lang="en-GB" dirty="0"/>
              <a:t> </a:t>
            </a:r>
            <a:r>
              <a:rPr lang="en-GB" dirty="0" err="1"/>
              <a:t>destekleyebildiği</a:t>
            </a:r>
            <a:r>
              <a:rPr lang="en-GB" dirty="0"/>
              <a:t> </a:t>
            </a:r>
            <a:r>
              <a:rPr lang="en-GB" dirty="0" err="1"/>
              <a:t>sayıda</a:t>
            </a:r>
            <a:r>
              <a:rPr lang="en-GB" dirty="0"/>
              <a:t> zip </a:t>
            </a:r>
            <a:r>
              <a:rPr lang="en-GB" dirty="0" err="1"/>
              <a:t>dosyası</a:t>
            </a:r>
            <a:r>
              <a:rPr lang="en-GB" dirty="0"/>
              <a:t> </a:t>
            </a:r>
            <a:r>
              <a:rPr lang="en-GB" dirty="0" err="1"/>
              <a:t>açık</a:t>
            </a:r>
            <a:r>
              <a:rPr lang="en-GB" dirty="0"/>
              <a:t> </a:t>
            </a:r>
            <a:r>
              <a:rPr lang="en-GB" dirty="0" err="1"/>
              <a:t>olabiliyor</a:t>
            </a:r>
            <a:r>
              <a:rPr lang="en-GB" dirty="0"/>
              <a:t>.</a:t>
            </a:r>
            <a:endParaRPr lang="tr-TR" dirty="0"/>
          </a:p>
          <a:p>
            <a:r>
              <a:rPr lang="tr-TR" dirty="0"/>
              <a:t>Dosya sistemi değişiklikleri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 err="1"/>
              <a:t>File.lenght</a:t>
            </a:r>
            <a:r>
              <a:rPr lang="tr-TR" dirty="0"/>
              <a:t>(), </a:t>
            </a:r>
            <a:r>
              <a:rPr lang="tr-TR" dirty="0" err="1"/>
              <a:t>File.createNewFile</a:t>
            </a:r>
            <a:r>
              <a:rPr lang="tr-TR" dirty="0"/>
              <a:t>(), </a:t>
            </a:r>
            <a:r>
              <a:rPr lang="tr-TR" dirty="0" err="1"/>
              <a:t>File.listFiles</a:t>
            </a:r>
            <a:r>
              <a:rPr lang="tr-TR" dirty="0"/>
              <a:t>(), </a:t>
            </a:r>
            <a:r>
              <a:rPr lang="tr-TR" dirty="0" err="1"/>
              <a:t>File.deleteOnExit</a:t>
            </a:r>
            <a:r>
              <a:rPr lang="tr-TR" dirty="0"/>
              <a:t>() </a:t>
            </a:r>
            <a:r>
              <a:rPr lang="tr-TR" dirty="0" err="1"/>
              <a:t>metodlarının</a:t>
            </a:r>
            <a:r>
              <a:rPr lang="tr-TR" dirty="0"/>
              <a:t> sonuçları düzeltilmiştir.</a:t>
            </a:r>
          </a:p>
        </p:txBody>
      </p:sp>
    </p:spTree>
    <p:extLst>
      <p:ext uri="{BB962C8B-B14F-4D97-AF65-F5344CB8AC3E}">
        <p14:creationId xmlns:p14="http://schemas.microsoft.com/office/powerpoint/2010/main" val="21158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0BFAA787-54CB-45C1-844D-54610BBE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Kaynakça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8E62D23E-FB08-41EF-909B-3C27BBADD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9" y="2295525"/>
            <a:ext cx="9420225" cy="4305300"/>
          </a:xfrm>
        </p:spPr>
        <p:txBody>
          <a:bodyPr>
            <a:normAutofit fontScale="92500" lnSpcReduction="20000"/>
          </a:bodyPr>
          <a:lstStyle/>
          <a:p>
            <a:r>
              <a:rPr lang="tr-TR" sz="1600" dirty="0"/>
              <a:t>«</a:t>
            </a:r>
            <a:r>
              <a:rPr lang="tr-TR" sz="1600" dirty="0" err="1"/>
              <a:t>What</a:t>
            </a:r>
            <a:r>
              <a:rPr lang="tr-TR" sz="1600" dirty="0"/>
              <a:t> is Java </a:t>
            </a:r>
            <a:r>
              <a:rPr lang="tr-TR" sz="1600" dirty="0" err="1"/>
              <a:t>technology</a:t>
            </a:r>
            <a:r>
              <a:rPr lang="tr-TR" sz="1600" dirty="0"/>
              <a:t> </a:t>
            </a:r>
            <a:r>
              <a:rPr lang="tr-TR" sz="1600" dirty="0" err="1"/>
              <a:t>and</a:t>
            </a:r>
            <a:r>
              <a:rPr lang="tr-TR" sz="1600" dirty="0"/>
              <a:t> </a:t>
            </a:r>
            <a:r>
              <a:rPr lang="tr-TR" sz="1600" dirty="0" err="1"/>
              <a:t>why</a:t>
            </a:r>
            <a:r>
              <a:rPr lang="tr-TR" sz="1600" dirty="0"/>
              <a:t> do I </a:t>
            </a:r>
            <a:r>
              <a:rPr lang="tr-TR" sz="1600" dirty="0" err="1"/>
              <a:t>need</a:t>
            </a:r>
            <a:r>
              <a:rPr lang="tr-TR" sz="1600" dirty="0"/>
              <a:t> it?» </a:t>
            </a:r>
            <a:r>
              <a:rPr lang="tr-TR" sz="1600" dirty="0">
                <a:hlinkClick r:id="rId2"/>
              </a:rPr>
              <a:t>https://java.com/en/download/help/whatis_java.html</a:t>
            </a:r>
            <a:endParaRPr lang="tr-TR" sz="1600" dirty="0"/>
          </a:p>
          <a:p>
            <a:r>
              <a:rPr lang="tr-TR" sz="1600" dirty="0"/>
              <a:t>«Java </a:t>
            </a:r>
            <a:r>
              <a:rPr lang="tr-TR" sz="1600" dirty="0" err="1"/>
              <a:t>Introduction</a:t>
            </a:r>
            <a:r>
              <a:rPr lang="tr-TR" sz="1600" dirty="0"/>
              <a:t>» </a:t>
            </a:r>
            <a:r>
              <a:rPr lang="tr-TR" sz="1600" dirty="0">
                <a:hlinkClick r:id="rId3"/>
              </a:rPr>
              <a:t>https://www.w3schools.com/java/java_intro.asp</a:t>
            </a:r>
            <a:endParaRPr lang="tr-TR" sz="1600" dirty="0"/>
          </a:p>
          <a:p>
            <a:r>
              <a:rPr lang="tr-TR" sz="1600" dirty="0"/>
              <a:t>«</a:t>
            </a:r>
            <a:r>
              <a:rPr lang="tr-TR" sz="1600" dirty="0" err="1"/>
              <a:t>Introduction</a:t>
            </a:r>
            <a:r>
              <a:rPr lang="tr-TR" sz="1600" dirty="0"/>
              <a:t> </a:t>
            </a:r>
            <a:r>
              <a:rPr lang="tr-TR" sz="1600" dirty="0" err="1"/>
              <a:t>to</a:t>
            </a:r>
            <a:r>
              <a:rPr lang="tr-TR" sz="1600" dirty="0"/>
              <a:t> Distributed </a:t>
            </a:r>
            <a:r>
              <a:rPr lang="tr-TR" sz="1600" dirty="0" err="1"/>
              <a:t>Systems</a:t>
            </a:r>
            <a:r>
              <a:rPr lang="tr-TR" sz="1600" dirty="0"/>
              <a:t>» </a:t>
            </a:r>
            <a:r>
              <a:rPr lang="tr-TR" sz="1600" dirty="0">
                <a:hlinkClick r:id="rId4"/>
              </a:rPr>
              <a:t>https://acikders.ankara.edu.tr/mod/resource/view.php?id=12839...</a:t>
            </a:r>
            <a:endParaRPr lang="tr-TR" sz="1600" dirty="0"/>
          </a:p>
          <a:p>
            <a:r>
              <a:rPr lang="tr-TR" sz="1600" dirty="0"/>
              <a:t>«How Is Java </a:t>
            </a:r>
            <a:r>
              <a:rPr lang="tr-TR" sz="1600" dirty="0" err="1"/>
              <a:t>Different</a:t>
            </a:r>
            <a:r>
              <a:rPr lang="tr-TR" sz="1600" dirty="0"/>
              <a:t> </a:t>
            </a:r>
            <a:r>
              <a:rPr lang="tr-TR" sz="1600" dirty="0" err="1"/>
              <a:t>From</a:t>
            </a:r>
            <a:r>
              <a:rPr lang="tr-TR" sz="1600" dirty="0"/>
              <a:t> </a:t>
            </a:r>
            <a:r>
              <a:rPr lang="tr-TR" sz="1600" dirty="0" err="1"/>
              <a:t>Other</a:t>
            </a:r>
            <a:r>
              <a:rPr lang="tr-TR" sz="1600" dirty="0"/>
              <a:t> </a:t>
            </a:r>
            <a:r>
              <a:rPr lang="tr-TR" sz="1600" dirty="0" err="1"/>
              <a:t>Languages</a:t>
            </a:r>
            <a:r>
              <a:rPr lang="tr-TR" sz="1600" dirty="0"/>
              <a:t>?» </a:t>
            </a:r>
            <a:r>
              <a:rPr lang="tr-TR" sz="1600" dirty="0">
                <a:hlinkClick r:id="rId5"/>
              </a:rPr>
              <a:t>https://compscicentral.com/how-is-java-different-from-other-languages...</a:t>
            </a:r>
            <a:endParaRPr lang="tr-TR" sz="1600" dirty="0"/>
          </a:p>
          <a:p>
            <a:r>
              <a:rPr lang="tr-TR" sz="1600" dirty="0"/>
              <a:t>«Java Interpreter» </a:t>
            </a:r>
            <a:r>
              <a:rPr lang="tr-TR" sz="1600" dirty="0">
                <a:hlinkClick r:id="rId6"/>
              </a:rPr>
              <a:t>https://www.javatpoint.com/java-interpreter</a:t>
            </a:r>
            <a:endParaRPr lang="tr-TR" sz="1600" dirty="0"/>
          </a:p>
          <a:p>
            <a:r>
              <a:rPr lang="tr-TR" sz="1600" dirty="0"/>
              <a:t>«</a:t>
            </a:r>
            <a:r>
              <a:rPr lang="tr-TR" sz="1600" dirty="0" err="1"/>
              <a:t>What</a:t>
            </a:r>
            <a:r>
              <a:rPr lang="tr-TR" sz="1600" dirty="0"/>
              <a:t> is a Compiler» </a:t>
            </a:r>
            <a:r>
              <a:rPr lang="tr-TR" sz="1600" dirty="0">
                <a:hlinkClick r:id="rId7"/>
              </a:rPr>
              <a:t>https://lambda.uta.edu/cse5317/notes/node3.html</a:t>
            </a:r>
            <a:r>
              <a:rPr lang="tr-TR" sz="1600" dirty="0"/>
              <a:t> </a:t>
            </a:r>
          </a:p>
          <a:p>
            <a:r>
              <a:rPr lang="tr-TR" sz="1600" dirty="0"/>
              <a:t>«</a:t>
            </a:r>
            <a:r>
              <a:rPr lang="en-GB" sz="1600" dirty="0"/>
              <a:t>What is the Difference Between Machine Code and Assembly Language</a:t>
            </a:r>
            <a:r>
              <a:rPr lang="tr-TR" sz="1600" dirty="0"/>
              <a:t>» </a:t>
            </a:r>
            <a:r>
              <a:rPr lang="en-GB" sz="1600" dirty="0">
                <a:hlinkClick r:id="rId8"/>
              </a:rPr>
              <a:t>https://pediaa.com/what-is-the-difference-between-machine-code-and-assembly-language...</a:t>
            </a:r>
            <a:endParaRPr lang="tr-TR" sz="1600" dirty="0"/>
          </a:p>
          <a:p>
            <a:r>
              <a:rPr lang="tr-TR" sz="1600" dirty="0"/>
              <a:t>«</a:t>
            </a:r>
            <a:r>
              <a:rPr lang="en-GB" sz="1600" dirty="0"/>
              <a:t>Difference between JDK, JRE, and JVM</a:t>
            </a:r>
            <a:r>
              <a:rPr lang="tr-TR" sz="1600" dirty="0"/>
              <a:t>» </a:t>
            </a:r>
            <a:r>
              <a:rPr lang="tr-TR" sz="1600" dirty="0">
                <a:hlinkClick r:id="rId9"/>
              </a:rPr>
              <a:t>https://www.javatpoint.com/difference-between-jdk-jre-and-jvm</a:t>
            </a:r>
            <a:endParaRPr lang="tr-TR" sz="1600" dirty="0"/>
          </a:p>
          <a:p>
            <a:r>
              <a:rPr lang="tr-TR" sz="1600" dirty="0"/>
              <a:t>«Java 5.0 (</a:t>
            </a:r>
            <a:r>
              <a:rPr lang="tr-TR" sz="1600" dirty="0" err="1"/>
              <a:t>Tiger</a:t>
            </a:r>
            <a:r>
              <a:rPr lang="tr-TR" sz="1600" dirty="0"/>
              <a:t>) ile Gelen Dil Yenilikleri 1 : </a:t>
            </a:r>
            <a:r>
              <a:rPr lang="tr-TR" sz="1600" dirty="0" err="1"/>
              <a:t>Generics</a:t>
            </a:r>
            <a:r>
              <a:rPr lang="tr-TR" sz="1600" dirty="0"/>
              <a:t>» </a:t>
            </a:r>
            <a:r>
              <a:rPr lang="tr-TR" sz="1600" dirty="0">
                <a:hlinkClick r:id="rId10"/>
              </a:rPr>
              <a:t>http://www.csharpnedir.com/articles/read/?id=629</a:t>
            </a:r>
            <a:endParaRPr lang="tr-TR" sz="1600" dirty="0"/>
          </a:p>
          <a:p>
            <a:r>
              <a:rPr lang="tr-TR" sz="1600" dirty="0"/>
              <a:t>«Java 6 Yenilikleri» </a:t>
            </a:r>
            <a:r>
              <a:rPr lang="tr-TR" sz="1600" dirty="0">
                <a:hlinkClick r:id="rId11"/>
              </a:rPr>
              <a:t>https://kodveus.blogspot.com/2007/06/java-6-yenilikleri.html</a:t>
            </a:r>
            <a:endParaRPr lang="tr-TR" sz="1600" dirty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92066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BC46967C-C17C-4C86-B194-316BDDAA9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Java’ya genel bir bakış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471933D-5F01-41AA-AAA3-1C34C96A4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Java Nedir?</a:t>
            </a:r>
          </a:p>
          <a:p>
            <a:pPr marL="0" indent="0">
              <a:buNone/>
            </a:pPr>
            <a:r>
              <a:rPr lang="tr-TR" dirty="0"/>
              <a:t>Java 1995’te Sun Microsystems tarafından piyasaya sürülen bir programlama dili ve bilgi işlem platformudur.</a:t>
            </a:r>
          </a:p>
          <a:p>
            <a:r>
              <a:rPr lang="tr-TR" dirty="0"/>
              <a:t>Neden Java?</a:t>
            </a:r>
          </a:p>
          <a:p>
            <a:pPr marL="0" indent="0">
              <a:buNone/>
            </a:pPr>
            <a:r>
              <a:rPr lang="tr-TR" dirty="0"/>
              <a:t>Günümüzde Java olmadan çalıştıramayacağımız web siteleri ve uygulamaların sayısı oldukça fazla olmakla birlikte her geçen gün artmakta. Ayrıca da hızlı ve güvenilir olması gibi avantajları mevcuttur.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577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7D806EFB-AB07-4BE8-87BD-E31332F4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Java’ya genel bir bakış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5F85C8E6-9634-4A6A-86D6-D6D4727B4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Java’nın Genel Özellikleri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/>
              <a:t>Kolay kullanılabilir dillerden biridir.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/>
              <a:t>Platformdan bağımsızdır. Bir bilgisayar sisteminde yazılan Java kodu başka bir bilgisayar sisteminde çalıştırılabilir.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/>
              <a:t>Açık kaynaktır ve ücretsizdir.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/>
              <a:t>Nesneye yönelik programlama inşa etmek adına geliştirilmiştir.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/>
              <a:t>Java dağıtık sistemler için dizayn edilmiştir.</a:t>
            </a:r>
          </a:p>
        </p:txBody>
      </p:sp>
    </p:spTree>
    <p:extLst>
      <p:ext uri="{BB962C8B-B14F-4D97-AF65-F5344CB8AC3E}">
        <p14:creationId xmlns:p14="http://schemas.microsoft.com/office/powerpoint/2010/main" val="299579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E167B04B-B2B3-44F5-8189-551FEF8F8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Java’nın Diğer Programlama Dillerinden Farkı nedir?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D9F70F29-7827-4009-9436-23A419287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96056"/>
          </a:xfrm>
        </p:spPr>
        <p:txBody>
          <a:bodyPr/>
          <a:lstStyle/>
          <a:p>
            <a:r>
              <a:rPr lang="tr-TR" dirty="0"/>
              <a:t>Java ve diğer programlama dillerinin arasındaki en temel fark Java kodunun nasıl yürütüldüğüdür. Java derlenirken </a:t>
            </a:r>
            <a:r>
              <a:rPr lang="tr-TR" dirty="0" err="1"/>
              <a:t>bytecode</a:t>
            </a:r>
            <a:r>
              <a:rPr lang="tr-TR" dirty="0"/>
              <a:t> şeklinde derlenir ve herhangi bir cihazda Java Virtual Machine (JVM) kullanılarak çalıştırılabilir. Diğer yandan örneğin C++ direkt cihaza derlenir ve bu nedenle sadece derlendiği platformda çalıştırılabilir.</a:t>
            </a:r>
          </a:p>
          <a:p>
            <a:r>
              <a:rPr lang="tr-TR" dirty="0"/>
              <a:t>Java C++’tan türetilmiştir bu nedenle benzerlikleri olmakla beraber birçok farkları da bulunmaktadır. Bunlardan bazıları: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/>
              <a:t>Java’nın otomatik çöp toplama vardır, C++’ta yoktur.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/>
              <a:t>C++’a oranla Java’yı kullanması daha kolaydır.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/>
              <a:t>C++’</a:t>
            </a:r>
            <a:r>
              <a:rPr lang="tr-TR" dirty="0" err="1"/>
              <a:t>nın</a:t>
            </a:r>
            <a:r>
              <a:rPr lang="tr-TR" dirty="0"/>
              <a:t> standart kütüphaneleri kuvvetli fakat basittir, Java ise güçlü </a:t>
            </a:r>
            <a:r>
              <a:rPr lang="tr-TR" dirty="0" err="1"/>
              <a:t>cross</a:t>
            </a:r>
            <a:r>
              <a:rPr lang="tr-TR" dirty="0"/>
              <a:t>-platform kütüphanelere sahiptir.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753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4D54798-B71E-45CD-B3E3-95D131A11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COMPILER VE INTERPRETER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B9FABF43-6E3B-4235-803F-201BE74D1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Compiler yani derleyici, yüksek seviyeli bir dilde yazılmış kaynak kodunu makine diline  çevirir.</a:t>
            </a:r>
          </a:p>
          <a:p>
            <a:r>
              <a:rPr lang="tr-TR" dirty="0"/>
              <a:t>Interpreter yani yorumlayıcı, kodu okumak ve çalıştırmakla yükümlüdür. Dizaynı sayesinde kodu satır </a:t>
            </a:r>
            <a:r>
              <a:rPr lang="tr-TR" dirty="0" err="1"/>
              <a:t>satır</a:t>
            </a:r>
            <a:r>
              <a:rPr lang="tr-TR" dirty="0"/>
              <a:t> yürütür ve </a:t>
            </a:r>
            <a:r>
              <a:rPr lang="tr-TR" dirty="0" err="1"/>
              <a:t>assembly</a:t>
            </a:r>
            <a:r>
              <a:rPr lang="tr-TR" dirty="0"/>
              <a:t> diline çevirir.</a:t>
            </a:r>
          </a:p>
          <a:p>
            <a:r>
              <a:rPr lang="tr-TR" dirty="0"/>
              <a:t>Assembly dili, direkt olarak bilgisayara ne yapacağını söyleyebilen bir programlama dilidir. Makine diline çok benzer fakat sayılar yerine kelimeler kullanır. Düşük seviye bir programlama dilidir. Makine diline çevrilmesi için «</a:t>
            </a:r>
            <a:r>
              <a:rPr lang="tr-TR" dirty="0" err="1"/>
              <a:t>assembler</a:t>
            </a:r>
            <a:r>
              <a:rPr lang="tr-TR" dirty="0"/>
              <a:t>» adlı bir software kullanır.</a:t>
            </a:r>
            <a:endParaRPr lang="en-GB" dirty="0"/>
          </a:p>
          <a:p>
            <a:endParaRPr lang="tr-T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126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E3468309-7CF1-448E-A1F3-726C39CB0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JVM – JAVA VIRTUAL MACHINE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55665A22-C7B4-4E85-926B-D5B05E4F9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Java Virtual Machine (JVM) soyut bir makinedir. Virtual </a:t>
            </a:r>
            <a:r>
              <a:rPr lang="tr-TR" dirty="0" err="1"/>
              <a:t>machine</a:t>
            </a:r>
            <a:r>
              <a:rPr lang="tr-TR" dirty="0"/>
              <a:t> yani sanal makine olarak adlandırılmasının sebebi fiziksel olarak var olmamasıdır. Java </a:t>
            </a:r>
            <a:r>
              <a:rPr lang="tr-TR" dirty="0" err="1"/>
              <a:t>bytecode’unun</a:t>
            </a:r>
            <a:r>
              <a:rPr lang="tr-TR" dirty="0"/>
              <a:t> çalıştırılabileceği bir ortam sağlar. Ayrıca diğer dillerde yazılan ve Java </a:t>
            </a:r>
            <a:r>
              <a:rPr lang="tr-TR" dirty="0" err="1"/>
              <a:t>bytecode’una</a:t>
            </a:r>
            <a:r>
              <a:rPr lang="tr-TR" dirty="0"/>
              <a:t> derlenen programları da çalıştırabilir.</a:t>
            </a:r>
          </a:p>
          <a:p>
            <a:r>
              <a:rPr lang="tr-TR" dirty="0"/>
              <a:t>JVM aşağıdaki ana görevleri yerine getirir: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/>
              <a:t>Kodu yükleme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/>
              <a:t>Kodu onaylama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/>
              <a:t>Kodu çalıştırma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/>
              <a:t>Kodun çalışabileceği bir ortam sağlama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230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C641F9B2-5523-435F-A2A7-915E1425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JRE – JAVA RUNTIME ENVIRONMENT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A2B10130-2ECF-4C84-A6E5-7CAA2E0ED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Java Runtime Environment (JRE), Java uygulamaları geliştirmek için kullanılan bir yazılım araçları topluluğudur. Runtime </a:t>
            </a:r>
            <a:r>
              <a:rPr lang="tr-TR" dirty="0" err="1"/>
              <a:t>environment</a:t>
            </a:r>
            <a:r>
              <a:rPr lang="tr-TR" dirty="0"/>
              <a:t>, yani çalışma ortamı sağlamak için kullanılır. </a:t>
            </a:r>
            <a:r>
              <a:rPr lang="tr-TR" dirty="0" err="1"/>
              <a:t>JVM’nin</a:t>
            </a:r>
            <a:r>
              <a:rPr lang="tr-TR" dirty="0"/>
              <a:t> uygulanmış halidir ve fiziksel olarak bulunur.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608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603EFE5-34AE-4CBE-A1F9-1E01323E7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JDK – JAVA DEVELOPMENT KIT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5EDEF04B-2908-47F7-81AE-21C8D9F87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Java Development Kit (JDK), Java uygulamaları geliştirilmek için kullanılan bir yazılım geliştirme ortamıdır. Fiziksel olarak bulunmaktadır, JRE ile birlikte geliştirme araçları içerir.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100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F54C56FE-9A8D-4032-A19C-A98C5C95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JVM, JRE, JDK</a:t>
            </a:r>
            <a:endParaRPr lang="en-GB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xmlns="" id="{89017E3B-04D2-427F-A5E1-CF0404B34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424" y="2509805"/>
            <a:ext cx="5719152" cy="3344642"/>
          </a:xfrm>
        </p:spPr>
      </p:pic>
    </p:spTree>
    <p:extLst>
      <p:ext uri="{BB962C8B-B14F-4D97-AF65-F5344CB8AC3E}">
        <p14:creationId xmlns:p14="http://schemas.microsoft.com/office/powerpoint/2010/main" val="169437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Kristal">
  <a:themeElements>
    <a:clrScheme name="Kristal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Kristal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ristal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198</TotalTime>
  <Words>676</Words>
  <Application>Microsoft Office PowerPoint</Application>
  <PresentationFormat>Geniş ekran</PresentationFormat>
  <Paragraphs>68</Paragraphs>
  <Slides>12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9" baseType="lpstr">
      <vt:lpstr>Arial</vt:lpstr>
      <vt:lpstr>Arial</vt:lpstr>
      <vt:lpstr>Calibri</vt:lpstr>
      <vt:lpstr>Trebuchet MS</vt:lpstr>
      <vt:lpstr>Wingdings</vt:lpstr>
      <vt:lpstr>Wingdings 3</vt:lpstr>
      <vt:lpstr>Kristal</vt:lpstr>
      <vt:lpstr>Ödev 1</vt:lpstr>
      <vt:lpstr>Java’ya genel bir bakış</vt:lpstr>
      <vt:lpstr>Java’ya genel bir bakış</vt:lpstr>
      <vt:lpstr>Java’nın Diğer Programlama Dillerinden Farkı nedir?</vt:lpstr>
      <vt:lpstr>COMPILER VE INTERPRETER</vt:lpstr>
      <vt:lpstr>JVM – JAVA VIRTUAL MACHINE</vt:lpstr>
      <vt:lpstr>JRE – JAVA RUNTIME ENVIRONMENT</vt:lpstr>
      <vt:lpstr>JDK – JAVA DEVELOPMENT KIT</vt:lpstr>
      <vt:lpstr>JVM, JRE, JDK</vt:lpstr>
      <vt:lpstr>JAVA 5 ÖZELLİKLERİ</vt:lpstr>
      <vt:lpstr>JAVA 6 ÖZELLİKLERİ</vt:lpstr>
      <vt:lpstr>Kaynakça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Ödev 1</dc:title>
  <dc:creator>Birce Tanıl Alptekin</dc:creator>
  <cp:lastModifiedBy>Microsoft hesabı</cp:lastModifiedBy>
  <cp:revision>27</cp:revision>
  <dcterms:created xsi:type="dcterms:W3CDTF">2021-05-01T20:52:00Z</dcterms:created>
  <dcterms:modified xsi:type="dcterms:W3CDTF">2021-05-02T11:06:53Z</dcterms:modified>
</cp:coreProperties>
</file>